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7" r:id="rId5"/>
    <p:sldId id="256" r:id="rId6"/>
    <p:sldId id="330" r:id="rId7"/>
    <p:sldId id="331" r:id="rId8"/>
    <p:sldId id="329" r:id="rId9"/>
    <p:sldId id="262" r:id="rId10"/>
    <p:sldId id="263" r:id="rId11"/>
    <p:sldId id="264" r:id="rId12"/>
    <p:sldId id="266" r:id="rId13"/>
    <p:sldId id="267" r:id="rId14"/>
    <p:sldId id="268" r:id="rId15"/>
    <p:sldId id="315" r:id="rId16"/>
    <p:sldId id="274" r:id="rId17"/>
    <p:sldId id="316"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693F02-0E52-25F5-8447-C356B852A805}" v="154" dt="2025-04-04T14:23:00.1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6283" autoAdjust="0"/>
  </p:normalViewPr>
  <p:slideViewPr>
    <p:cSldViewPr snapToGrid="0">
      <p:cViewPr varScale="1">
        <p:scale>
          <a:sx n="112" d="100"/>
          <a:sy n="112" d="100"/>
        </p:scale>
        <p:origin x="11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olante F" userId="f6e2b718-d1af-4e3a-8191-84061950c5b4" providerId="ADAL" clId="{FBF402E3-FF8C-459E-A6AE-92F05F758D29}"/>
    <pc:docChg chg="undo custSel addSld delSld modSld">
      <pc:chgData name="Volante F" userId="f6e2b718-d1af-4e3a-8191-84061950c5b4" providerId="ADAL" clId="{FBF402E3-FF8C-459E-A6AE-92F05F758D29}" dt="2024-05-13T13:37:13.171" v="1755" actId="2696"/>
      <pc:docMkLst>
        <pc:docMk/>
      </pc:docMkLst>
      <pc:sldChg chg="modSp mod">
        <pc:chgData name="Volante F" userId="f6e2b718-d1af-4e3a-8191-84061950c5b4" providerId="ADAL" clId="{FBF402E3-FF8C-459E-A6AE-92F05F758D29}" dt="2024-05-13T13:34:16.033" v="1618" actId="2162"/>
        <pc:sldMkLst>
          <pc:docMk/>
          <pc:sldMk cId="1309206919" sldId="256"/>
        </pc:sldMkLst>
        <pc:graphicFrameChg chg="mod modGraphic">
          <ac:chgData name="Volante F" userId="f6e2b718-d1af-4e3a-8191-84061950c5b4" providerId="ADAL" clId="{FBF402E3-FF8C-459E-A6AE-92F05F758D29}" dt="2024-05-13T13:34:16.033" v="1618" actId="2162"/>
          <ac:graphicFrameMkLst>
            <pc:docMk/>
            <pc:sldMk cId="1309206919" sldId="256"/>
            <ac:graphicFrameMk id="5" creationId="{48971629-6FB2-49FB-9A65-7771F0CE8799}"/>
          </ac:graphicFrameMkLst>
        </pc:graphicFrameChg>
      </pc:sldChg>
      <pc:sldChg chg="del">
        <pc:chgData name="Volante F" userId="f6e2b718-d1af-4e3a-8191-84061950c5b4" providerId="ADAL" clId="{FBF402E3-FF8C-459E-A6AE-92F05F758D29}" dt="2024-05-13T12:03:35.262" v="1415" actId="2696"/>
        <pc:sldMkLst>
          <pc:docMk/>
          <pc:sldMk cId="2632936310" sldId="257"/>
        </pc:sldMkLst>
      </pc:sldChg>
      <pc:sldChg chg="del">
        <pc:chgData name="Volante F" userId="f6e2b718-d1af-4e3a-8191-84061950c5b4" providerId="ADAL" clId="{FBF402E3-FF8C-459E-A6AE-92F05F758D29}" dt="2024-05-13T12:16:32.134" v="1581" actId="2696"/>
        <pc:sldMkLst>
          <pc:docMk/>
          <pc:sldMk cId="3251244682" sldId="270"/>
        </pc:sldMkLst>
      </pc:sldChg>
      <pc:sldChg chg="del">
        <pc:chgData name="Volante F" userId="f6e2b718-d1af-4e3a-8191-84061950c5b4" providerId="ADAL" clId="{FBF402E3-FF8C-459E-A6AE-92F05F758D29}" dt="2024-05-13T12:16:32.134" v="1581" actId="2696"/>
        <pc:sldMkLst>
          <pc:docMk/>
          <pc:sldMk cId="3454450345" sldId="271"/>
        </pc:sldMkLst>
      </pc:sldChg>
      <pc:sldChg chg="modSp mod">
        <pc:chgData name="Volante F" userId="f6e2b718-d1af-4e3a-8191-84061950c5b4" providerId="ADAL" clId="{FBF402E3-FF8C-459E-A6AE-92F05F758D29}" dt="2024-05-13T12:17:00.750" v="1593" actId="20577"/>
        <pc:sldMkLst>
          <pc:docMk/>
          <pc:sldMk cId="14603616" sldId="274"/>
        </pc:sldMkLst>
        <pc:graphicFrameChg chg="modGraphic">
          <ac:chgData name="Volante F" userId="f6e2b718-d1af-4e3a-8191-84061950c5b4" providerId="ADAL" clId="{FBF402E3-FF8C-459E-A6AE-92F05F758D29}" dt="2024-05-13T12:17:00.750" v="1593" actId="20577"/>
          <ac:graphicFrameMkLst>
            <pc:docMk/>
            <pc:sldMk cId="14603616" sldId="274"/>
            <ac:graphicFrameMk id="5" creationId="{48971629-6FB2-49FB-9A65-7771F0CE8799}"/>
          </ac:graphicFrameMkLst>
        </pc:graphicFrameChg>
      </pc:sldChg>
      <pc:sldChg chg="modSp del mod">
        <pc:chgData name="Volante F" userId="f6e2b718-d1af-4e3a-8191-84061950c5b4" providerId="ADAL" clId="{FBF402E3-FF8C-459E-A6AE-92F05F758D29}" dt="2024-05-13T13:37:13.171" v="1755" actId="2696"/>
        <pc:sldMkLst>
          <pc:docMk/>
          <pc:sldMk cId="2862220758" sldId="298"/>
        </pc:sldMkLst>
        <pc:spChg chg="mod">
          <ac:chgData name="Volante F" userId="f6e2b718-d1af-4e3a-8191-84061950c5b4" providerId="ADAL" clId="{FBF402E3-FF8C-459E-A6AE-92F05F758D29}" dt="2024-05-13T13:37:08.561" v="1754" actId="20577"/>
          <ac:spMkLst>
            <pc:docMk/>
            <pc:sldMk cId="2862220758" sldId="298"/>
            <ac:spMk id="2" creationId="{00000000-0000-0000-0000-000000000000}"/>
          </ac:spMkLst>
        </pc:spChg>
      </pc:sldChg>
      <pc:sldChg chg="del">
        <pc:chgData name="Volante F" userId="f6e2b718-d1af-4e3a-8191-84061950c5b4" providerId="ADAL" clId="{FBF402E3-FF8C-459E-A6AE-92F05F758D29}" dt="2024-05-13T12:16:32.134" v="1581" actId="2696"/>
        <pc:sldMkLst>
          <pc:docMk/>
          <pc:sldMk cId="1134566843" sldId="299"/>
        </pc:sldMkLst>
      </pc:sldChg>
      <pc:sldChg chg="del">
        <pc:chgData name="Volante F" userId="f6e2b718-d1af-4e3a-8191-84061950c5b4" providerId="ADAL" clId="{FBF402E3-FF8C-459E-A6AE-92F05F758D29}" dt="2024-05-13T12:16:40.856" v="1582" actId="2696"/>
        <pc:sldMkLst>
          <pc:docMk/>
          <pc:sldMk cId="3341906342" sldId="300"/>
        </pc:sldMkLst>
      </pc:sldChg>
      <pc:sldChg chg="del">
        <pc:chgData name="Volante F" userId="f6e2b718-d1af-4e3a-8191-84061950c5b4" providerId="ADAL" clId="{FBF402E3-FF8C-459E-A6AE-92F05F758D29}" dt="2024-05-13T12:15:10.458" v="1578" actId="2696"/>
        <pc:sldMkLst>
          <pc:docMk/>
          <pc:sldMk cId="1873956440" sldId="301"/>
        </pc:sldMkLst>
      </pc:sldChg>
      <pc:sldChg chg="del">
        <pc:chgData name="Volante F" userId="f6e2b718-d1af-4e3a-8191-84061950c5b4" providerId="ADAL" clId="{FBF402E3-FF8C-459E-A6AE-92F05F758D29}" dt="2024-05-13T12:03:35.262" v="1415" actId="2696"/>
        <pc:sldMkLst>
          <pc:docMk/>
          <pc:sldMk cId="3279270129" sldId="303"/>
        </pc:sldMkLst>
      </pc:sldChg>
      <pc:sldChg chg="del">
        <pc:chgData name="Volante F" userId="f6e2b718-d1af-4e3a-8191-84061950c5b4" providerId="ADAL" clId="{FBF402E3-FF8C-459E-A6AE-92F05F758D29}" dt="2024-05-13T08:48:26.396" v="895" actId="2696"/>
        <pc:sldMkLst>
          <pc:docMk/>
          <pc:sldMk cId="2597241136" sldId="307"/>
        </pc:sldMkLst>
      </pc:sldChg>
      <pc:sldChg chg="del">
        <pc:chgData name="Volante F" userId="f6e2b718-d1af-4e3a-8191-84061950c5b4" providerId="ADAL" clId="{FBF402E3-FF8C-459E-A6AE-92F05F758D29}" dt="2024-05-13T12:03:35.262" v="1415" actId="2696"/>
        <pc:sldMkLst>
          <pc:docMk/>
          <pc:sldMk cId="1095366517" sldId="308"/>
        </pc:sldMkLst>
      </pc:sldChg>
      <pc:sldChg chg="del">
        <pc:chgData name="Volante F" userId="f6e2b718-d1af-4e3a-8191-84061950c5b4" providerId="ADAL" clId="{FBF402E3-FF8C-459E-A6AE-92F05F758D29}" dt="2024-05-13T12:03:44.858" v="1416" actId="2696"/>
        <pc:sldMkLst>
          <pc:docMk/>
          <pc:sldMk cId="769451827" sldId="309"/>
        </pc:sldMkLst>
      </pc:sldChg>
      <pc:sldChg chg="modSp del">
        <pc:chgData name="Volante F" userId="f6e2b718-d1af-4e3a-8191-84061950c5b4" providerId="ADAL" clId="{FBF402E3-FF8C-459E-A6AE-92F05F758D29}" dt="2024-05-13T13:11:10.397" v="1595" actId="2696"/>
        <pc:sldMkLst>
          <pc:docMk/>
          <pc:sldMk cId="3483564562" sldId="310"/>
        </pc:sldMkLst>
        <pc:spChg chg="mod">
          <ac:chgData name="Volante F" userId="f6e2b718-d1af-4e3a-8191-84061950c5b4" providerId="ADAL" clId="{FBF402E3-FF8C-459E-A6AE-92F05F758D29}" dt="2024-05-13T12:15:23.322" v="1580" actId="20578"/>
          <ac:spMkLst>
            <pc:docMk/>
            <pc:sldMk cId="3483564562" sldId="310"/>
            <ac:spMk id="4" creationId="{4E23334B-5623-4D54-9DF7-2929B82A9032}"/>
          </ac:spMkLst>
        </pc:spChg>
      </pc:sldChg>
      <pc:sldChg chg="del">
        <pc:chgData name="Volante F" userId="f6e2b718-d1af-4e3a-8191-84061950c5b4" providerId="ADAL" clId="{FBF402E3-FF8C-459E-A6AE-92F05F758D29}" dt="2024-05-13T12:15:17.757" v="1579" actId="2696"/>
        <pc:sldMkLst>
          <pc:docMk/>
          <pc:sldMk cId="2106740397" sldId="311"/>
        </pc:sldMkLst>
      </pc:sldChg>
      <pc:sldChg chg="del">
        <pc:chgData name="Volante F" userId="f6e2b718-d1af-4e3a-8191-84061950c5b4" providerId="ADAL" clId="{FBF402E3-FF8C-459E-A6AE-92F05F758D29}" dt="2024-05-13T12:16:32.134" v="1581" actId="2696"/>
        <pc:sldMkLst>
          <pc:docMk/>
          <pc:sldMk cId="357098354" sldId="312"/>
        </pc:sldMkLst>
      </pc:sldChg>
      <pc:sldChg chg="modSp mod">
        <pc:chgData name="Volante F" userId="f6e2b718-d1af-4e3a-8191-84061950c5b4" providerId="ADAL" clId="{FBF402E3-FF8C-459E-A6AE-92F05F758D29}" dt="2024-05-13T12:17:23.726" v="1594" actId="14734"/>
        <pc:sldMkLst>
          <pc:docMk/>
          <pc:sldMk cId="3526785364" sldId="316"/>
        </pc:sldMkLst>
        <pc:graphicFrameChg chg="modGraphic">
          <ac:chgData name="Volante F" userId="f6e2b718-d1af-4e3a-8191-84061950c5b4" providerId="ADAL" clId="{FBF402E3-FF8C-459E-A6AE-92F05F758D29}" dt="2024-05-13T12:17:23.726" v="1594" actId="14734"/>
          <ac:graphicFrameMkLst>
            <pc:docMk/>
            <pc:sldMk cId="3526785364" sldId="316"/>
            <ac:graphicFrameMk id="5" creationId="{48971629-6FB2-49FB-9A65-7771F0CE8799}"/>
          </ac:graphicFrameMkLst>
        </pc:graphicFrameChg>
      </pc:sldChg>
      <pc:sldChg chg="del">
        <pc:chgData name="Volante F" userId="f6e2b718-d1af-4e3a-8191-84061950c5b4" providerId="ADAL" clId="{FBF402E3-FF8C-459E-A6AE-92F05F758D29}" dt="2024-05-13T08:48:26.396" v="895" actId="2696"/>
        <pc:sldMkLst>
          <pc:docMk/>
          <pc:sldMk cId="1177794647" sldId="317"/>
        </pc:sldMkLst>
      </pc:sldChg>
      <pc:sldChg chg="del">
        <pc:chgData name="Volante F" userId="f6e2b718-d1af-4e3a-8191-84061950c5b4" providerId="ADAL" clId="{FBF402E3-FF8C-459E-A6AE-92F05F758D29}" dt="2024-05-13T08:48:26.396" v="895" actId="2696"/>
        <pc:sldMkLst>
          <pc:docMk/>
          <pc:sldMk cId="2376332172" sldId="318"/>
        </pc:sldMkLst>
      </pc:sldChg>
      <pc:sldChg chg="del">
        <pc:chgData name="Volante F" userId="f6e2b718-d1af-4e3a-8191-84061950c5b4" providerId="ADAL" clId="{FBF402E3-FF8C-459E-A6AE-92F05F758D29}" dt="2024-05-13T08:48:26.396" v="895" actId="2696"/>
        <pc:sldMkLst>
          <pc:docMk/>
          <pc:sldMk cId="2245057474" sldId="319"/>
        </pc:sldMkLst>
      </pc:sldChg>
      <pc:sldChg chg="del">
        <pc:chgData name="Volante F" userId="f6e2b718-d1af-4e3a-8191-84061950c5b4" providerId="ADAL" clId="{FBF402E3-FF8C-459E-A6AE-92F05F758D29}" dt="2024-05-13T08:48:26.396" v="895" actId="2696"/>
        <pc:sldMkLst>
          <pc:docMk/>
          <pc:sldMk cId="4249897773" sldId="321"/>
        </pc:sldMkLst>
      </pc:sldChg>
      <pc:sldChg chg="del">
        <pc:chgData name="Volante F" userId="f6e2b718-d1af-4e3a-8191-84061950c5b4" providerId="ADAL" clId="{FBF402E3-FF8C-459E-A6AE-92F05F758D29}" dt="2024-05-13T12:03:35.262" v="1415" actId="2696"/>
        <pc:sldMkLst>
          <pc:docMk/>
          <pc:sldMk cId="3346630955" sldId="322"/>
        </pc:sldMkLst>
      </pc:sldChg>
      <pc:sldChg chg="del">
        <pc:chgData name="Volante F" userId="f6e2b718-d1af-4e3a-8191-84061950c5b4" providerId="ADAL" clId="{FBF402E3-FF8C-459E-A6AE-92F05F758D29}" dt="2024-05-13T12:03:35.262" v="1415" actId="2696"/>
        <pc:sldMkLst>
          <pc:docMk/>
          <pc:sldMk cId="643444379" sldId="323"/>
        </pc:sldMkLst>
      </pc:sldChg>
      <pc:sldChg chg="modSp add mod">
        <pc:chgData name="Volante F" userId="f6e2b718-d1af-4e3a-8191-84061950c5b4" providerId="ADAL" clId="{FBF402E3-FF8C-459E-A6AE-92F05F758D29}" dt="2024-05-13T13:35:37.735" v="1661" actId="20577"/>
        <pc:sldMkLst>
          <pc:docMk/>
          <pc:sldMk cId="766798605" sldId="324"/>
        </pc:sldMkLst>
        <pc:spChg chg="mod">
          <ac:chgData name="Volante F" userId="f6e2b718-d1af-4e3a-8191-84061950c5b4" providerId="ADAL" clId="{FBF402E3-FF8C-459E-A6AE-92F05F758D29}" dt="2024-05-13T08:48:09.734" v="894" actId="20577"/>
          <ac:spMkLst>
            <pc:docMk/>
            <pc:sldMk cId="766798605" sldId="324"/>
            <ac:spMk id="4" creationId="{DDC7AB6D-2360-4CA7-90AB-BFEAA7AB63EC}"/>
          </ac:spMkLst>
        </pc:spChg>
        <pc:graphicFrameChg chg="mod modGraphic">
          <ac:chgData name="Volante F" userId="f6e2b718-d1af-4e3a-8191-84061950c5b4" providerId="ADAL" clId="{FBF402E3-FF8C-459E-A6AE-92F05F758D29}" dt="2024-05-13T13:35:37.735" v="1661" actId="20577"/>
          <ac:graphicFrameMkLst>
            <pc:docMk/>
            <pc:sldMk cId="766798605" sldId="324"/>
            <ac:graphicFrameMk id="5" creationId="{48971629-6FB2-49FB-9A65-7771F0CE8799}"/>
          </ac:graphicFrameMkLst>
        </pc:graphicFrameChg>
        <pc:picChg chg="mod">
          <ac:chgData name="Volante F" userId="f6e2b718-d1af-4e3a-8191-84061950c5b4" providerId="ADAL" clId="{FBF402E3-FF8C-459E-A6AE-92F05F758D29}" dt="2024-05-13T08:51:30.382" v="943" actId="1076"/>
          <ac:picMkLst>
            <pc:docMk/>
            <pc:sldMk cId="766798605" sldId="324"/>
            <ac:picMk id="2" creationId="{00000000-0000-0000-0000-000000000000}"/>
          </ac:picMkLst>
        </pc:picChg>
      </pc:sldChg>
      <pc:sldChg chg="modSp add mod">
        <pc:chgData name="Volante F" userId="f6e2b718-d1af-4e3a-8191-84061950c5b4" providerId="ADAL" clId="{FBF402E3-FF8C-459E-A6AE-92F05F758D29}" dt="2024-05-13T12:07:53.644" v="1492" actId="14734"/>
        <pc:sldMkLst>
          <pc:docMk/>
          <pc:sldMk cId="1809216465" sldId="325"/>
        </pc:sldMkLst>
        <pc:spChg chg="mod">
          <ac:chgData name="Volante F" userId="f6e2b718-d1af-4e3a-8191-84061950c5b4" providerId="ADAL" clId="{FBF402E3-FF8C-459E-A6AE-92F05F758D29}" dt="2024-05-13T08:53:51.375" v="969" actId="20577"/>
          <ac:spMkLst>
            <pc:docMk/>
            <pc:sldMk cId="1809216465" sldId="325"/>
            <ac:spMk id="4" creationId="{DDC7AB6D-2360-4CA7-90AB-BFEAA7AB63EC}"/>
          </ac:spMkLst>
        </pc:spChg>
        <pc:graphicFrameChg chg="mod modGraphic">
          <ac:chgData name="Volante F" userId="f6e2b718-d1af-4e3a-8191-84061950c5b4" providerId="ADAL" clId="{FBF402E3-FF8C-459E-A6AE-92F05F758D29}" dt="2024-05-13T12:07:53.644" v="1492" actId="14734"/>
          <ac:graphicFrameMkLst>
            <pc:docMk/>
            <pc:sldMk cId="1809216465" sldId="325"/>
            <ac:graphicFrameMk id="5" creationId="{48971629-6FB2-49FB-9A65-7771F0CE8799}"/>
          </ac:graphicFrameMkLst>
        </pc:graphicFrameChg>
        <pc:picChg chg="mod">
          <ac:chgData name="Volante F" userId="f6e2b718-d1af-4e3a-8191-84061950c5b4" providerId="ADAL" clId="{FBF402E3-FF8C-459E-A6AE-92F05F758D29}" dt="2024-05-13T08:57:30.134" v="1091" actId="1076"/>
          <ac:picMkLst>
            <pc:docMk/>
            <pc:sldMk cId="1809216465" sldId="325"/>
            <ac:picMk id="2" creationId="{00000000-0000-0000-0000-000000000000}"/>
          </ac:picMkLst>
        </pc:picChg>
        <pc:picChg chg="mod">
          <ac:chgData name="Volante F" userId="f6e2b718-d1af-4e3a-8191-84061950c5b4" providerId="ADAL" clId="{FBF402E3-FF8C-459E-A6AE-92F05F758D29}" dt="2024-05-13T08:57:37.402" v="1094" actId="1076"/>
          <ac:picMkLst>
            <pc:docMk/>
            <pc:sldMk cId="1809216465" sldId="325"/>
            <ac:picMk id="3" creationId="{00000000-0000-0000-0000-000000000000}"/>
          </ac:picMkLst>
        </pc:picChg>
      </pc:sldChg>
      <pc:sldChg chg="modSp add mod">
        <pc:chgData name="Volante F" userId="f6e2b718-d1af-4e3a-8191-84061950c5b4" providerId="ADAL" clId="{FBF402E3-FF8C-459E-A6AE-92F05F758D29}" dt="2024-05-13T12:10:23.339" v="1535" actId="13926"/>
        <pc:sldMkLst>
          <pc:docMk/>
          <pc:sldMk cId="1649729126" sldId="326"/>
        </pc:sldMkLst>
        <pc:spChg chg="mod">
          <ac:chgData name="Volante F" userId="f6e2b718-d1af-4e3a-8191-84061950c5b4" providerId="ADAL" clId="{FBF402E3-FF8C-459E-A6AE-92F05F758D29}" dt="2024-05-13T11:56:38.293" v="1132" actId="20577"/>
          <ac:spMkLst>
            <pc:docMk/>
            <pc:sldMk cId="1649729126" sldId="326"/>
            <ac:spMk id="4" creationId="{DDC7AB6D-2360-4CA7-90AB-BFEAA7AB63EC}"/>
          </ac:spMkLst>
        </pc:spChg>
        <pc:graphicFrameChg chg="mod modGraphic">
          <ac:chgData name="Volante F" userId="f6e2b718-d1af-4e3a-8191-84061950c5b4" providerId="ADAL" clId="{FBF402E3-FF8C-459E-A6AE-92F05F758D29}" dt="2024-05-13T12:10:23.339" v="1535" actId="13926"/>
          <ac:graphicFrameMkLst>
            <pc:docMk/>
            <pc:sldMk cId="1649729126" sldId="326"/>
            <ac:graphicFrameMk id="5" creationId="{48971629-6FB2-49FB-9A65-7771F0CE8799}"/>
          </ac:graphicFrameMkLst>
        </pc:graphicFrameChg>
      </pc:sldChg>
      <pc:sldChg chg="add del">
        <pc:chgData name="Volante F" userId="f6e2b718-d1af-4e3a-8191-84061950c5b4" providerId="ADAL" clId="{FBF402E3-FF8C-459E-A6AE-92F05F758D29}" dt="2024-05-13T12:05:36.214" v="1429" actId="2696"/>
        <pc:sldMkLst>
          <pc:docMk/>
          <pc:sldMk cId="1671676945" sldId="327"/>
        </pc:sldMkLst>
      </pc:sldChg>
      <pc:sldChg chg="modSp add mod">
        <pc:chgData name="Volante F" userId="f6e2b718-d1af-4e3a-8191-84061950c5b4" providerId="ADAL" clId="{FBF402E3-FF8C-459E-A6AE-92F05F758D29}" dt="2024-05-13T13:36:17.562" v="1663"/>
        <pc:sldMkLst>
          <pc:docMk/>
          <pc:sldMk cId="2661575965" sldId="327"/>
        </pc:sldMkLst>
        <pc:spChg chg="mod">
          <ac:chgData name="Volante F" userId="f6e2b718-d1af-4e3a-8191-84061950c5b4" providerId="ADAL" clId="{FBF402E3-FF8C-459E-A6AE-92F05F758D29}" dt="2024-05-13T12:07:20.699" v="1477" actId="20577"/>
          <ac:spMkLst>
            <pc:docMk/>
            <pc:sldMk cId="2661575965" sldId="327"/>
            <ac:spMk id="4" creationId="{DDC7AB6D-2360-4CA7-90AB-BFEAA7AB63EC}"/>
          </ac:spMkLst>
        </pc:spChg>
        <pc:graphicFrameChg chg="mod modGraphic">
          <ac:chgData name="Volante F" userId="f6e2b718-d1af-4e3a-8191-84061950c5b4" providerId="ADAL" clId="{FBF402E3-FF8C-459E-A6AE-92F05F758D29}" dt="2024-05-13T13:36:17.562" v="1663"/>
          <ac:graphicFrameMkLst>
            <pc:docMk/>
            <pc:sldMk cId="2661575965" sldId="327"/>
            <ac:graphicFrameMk id="5" creationId="{48971629-6FB2-49FB-9A65-7771F0CE8799}"/>
          </ac:graphicFrameMkLst>
        </pc:graphicFrameChg>
      </pc:sldChg>
      <pc:sldChg chg="modSp add mod">
        <pc:chgData name="Volante F" userId="f6e2b718-d1af-4e3a-8191-84061950c5b4" providerId="ADAL" clId="{FBF402E3-FF8C-459E-A6AE-92F05F758D29}" dt="2024-05-13T12:11:09.604" v="1574" actId="13926"/>
        <pc:sldMkLst>
          <pc:docMk/>
          <pc:sldMk cId="413441927" sldId="328"/>
        </pc:sldMkLst>
        <pc:spChg chg="mod">
          <ac:chgData name="Volante F" userId="f6e2b718-d1af-4e3a-8191-84061950c5b4" providerId="ADAL" clId="{FBF402E3-FF8C-459E-A6AE-92F05F758D29}" dt="2024-05-13T12:07:23.851" v="1479" actId="20577"/>
          <ac:spMkLst>
            <pc:docMk/>
            <pc:sldMk cId="413441927" sldId="328"/>
            <ac:spMk id="4" creationId="{DDC7AB6D-2360-4CA7-90AB-BFEAA7AB63EC}"/>
          </ac:spMkLst>
        </pc:spChg>
        <pc:graphicFrameChg chg="mod modGraphic">
          <ac:chgData name="Volante F" userId="f6e2b718-d1af-4e3a-8191-84061950c5b4" providerId="ADAL" clId="{FBF402E3-FF8C-459E-A6AE-92F05F758D29}" dt="2024-05-13T12:11:09.604" v="1574" actId="13926"/>
          <ac:graphicFrameMkLst>
            <pc:docMk/>
            <pc:sldMk cId="413441927" sldId="328"/>
            <ac:graphicFrameMk id="5" creationId="{48971629-6FB2-49FB-9A65-7771F0CE8799}"/>
          </ac:graphicFrameMkLst>
        </pc:graphicFrameChg>
      </pc:sldChg>
      <pc:sldChg chg="add del">
        <pc:chgData name="Volante F" userId="f6e2b718-d1af-4e3a-8191-84061950c5b4" providerId="ADAL" clId="{FBF402E3-FF8C-459E-A6AE-92F05F758D29}" dt="2024-05-13T12:03:35.262" v="1415" actId="2696"/>
        <pc:sldMkLst>
          <pc:docMk/>
          <pc:sldMk cId="2398649067" sldId="328"/>
        </pc:sldMkLst>
      </pc:sldChg>
      <pc:sldChg chg="add">
        <pc:chgData name="Volante F" userId="f6e2b718-d1af-4e3a-8191-84061950c5b4" providerId="ADAL" clId="{FBF402E3-FF8C-459E-A6AE-92F05F758D29}" dt="2024-05-13T13:33:35.551" v="1598" actId="2890"/>
        <pc:sldMkLst>
          <pc:docMk/>
          <pc:sldMk cId="4045978424" sldId="329"/>
        </pc:sldMkLst>
      </pc:sldChg>
    </pc:docChg>
  </pc:docChgLst>
  <pc:docChgLst>
    <pc:chgData name="Volante F" userId="f6e2b718-d1af-4e3a-8191-84061950c5b4" providerId="ADAL" clId="{54F214D5-1070-4AC3-9C2A-8F51A0CA222C}"/>
    <pc:docChg chg="undo custSel addSld delSld modSld">
      <pc:chgData name="Volante F" userId="f6e2b718-d1af-4e3a-8191-84061950c5b4" providerId="ADAL" clId="{54F214D5-1070-4AC3-9C2A-8F51A0CA222C}" dt="2024-06-28T11:01:37.227" v="429" actId="2696"/>
      <pc:docMkLst>
        <pc:docMk/>
      </pc:docMkLst>
      <pc:sldChg chg="modSp mod">
        <pc:chgData name="Volante F" userId="f6e2b718-d1af-4e3a-8191-84061950c5b4" providerId="ADAL" clId="{54F214D5-1070-4AC3-9C2A-8F51A0CA222C}" dt="2024-06-28T10:54:54.145" v="357" actId="20577"/>
        <pc:sldMkLst>
          <pc:docMk/>
          <pc:sldMk cId="1309206919" sldId="256"/>
        </pc:sldMkLst>
        <pc:spChg chg="mod">
          <ac:chgData name="Volante F" userId="f6e2b718-d1af-4e3a-8191-84061950c5b4" providerId="ADAL" clId="{54F214D5-1070-4AC3-9C2A-8F51A0CA222C}" dt="2024-06-28T10:54:54.145" v="357" actId="20577"/>
          <ac:spMkLst>
            <pc:docMk/>
            <pc:sldMk cId="1309206919" sldId="256"/>
            <ac:spMk id="4" creationId="{DDC7AB6D-2360-4CA7-90AB-BFEAA7AB63EC}"/>
          </ac:spMkLst>
        </pc:spChg>
        <pc:graphicFrameChg chg="mod modGraphic">
          <ac:chgData name="Volante F" userId="f6e2b718-d1af-4e3a-8191-84061950c5b4" providerId="ADAL" clId="{54F214D5-1070-4AC3-9C2A-8F51A0CA222C}" dt="2024-06-28T10:54:44.667" v="354"/>
          <ac:graphicFrameMkLst>
            <pc:docMk/>
            <pc:sldMk cId="1309206919" sldId="256"/>
            <ac:graphicFrameMk id="5" creationId="{48971629-6FB2-49FB-9A65-7771F0CE8799}"/>
          </ac:graphicFrameMkLst>
        </pc:graphicFrameChg>
      </pc:sldChg>
      <pc:sldChg chg="del">
        <pc:chgData name="Volante F" userId="f6e2b718-d1af-4e3a-8191-84061950c5b4" providerId="ADAL" clId="{54F214D5-1070-4AC3-9C2A-8F51A0CA222C}" dt="2024-06-28T11:01:37.227" v="429" actId="2696"/>
        <pc:sldMkLst>
          <pc:docMk/>
          <pc:sldMk cId="1752632057" sldId="314"/>
        </pc:sldMkLst>
      </pc:sldChg>
      <pc:sldChg chg="modSp del mod">
        <pc:chgData name="Volante F" userId="f6e2b718-d1af-4e3a-8191-84061950c5b4" providerId="ADAL" clId="{54F214D5-1070-4AC3-9C2A-8F51A0CA222C}" dt="2024-06-28T10:57:18.544" v="407" actId="2696"/>
        <pc:sldMkLst>
          <pc:docMk/>
          <pc:sldMk cId="766798605" sldId="324"/>
        </pc:sldMkLst>
        <pc:graphicFrameChg chg="modGraphic">
          <ac:chgData name="Volante F" userId="f6e2b718-d1af-4e3a-8191-84061950c5b4" providerId="ADAL" clId="{54F214D5-1070-4AC3-9C2A-8F51A0CA222C}" dt="2024-06-26T09:18:53.116" v="58" actId="20577"/>
          <ac:graphicFrameMkLst>
            <pc:docMk/>
            <pc:sldMk cId="766798605" sldId="324"/>
            <ac:graphicFrameMk id="5" creationId="{48971629-6FB2-49FB-9A65-7771F0CE8799}"/>
          </ac:graphicFrameMkLst>
        </pc:graphicFrameChg>
      </pc:sldChg>
      <pc:sldChg chg="modSp del mod">
        <pc:chgData name="Volante F" userId="f6e2b718-d1af-4e3a-8191-84061950c5b4" providerId="ADAL" clId="{54F214D5-1070-4AC3-9C2A-8F51A0CA222C}" dt="2024-06-28T11:00:15.886" v="423" actId="2696"/>
        <pc:sldMkLst>
          <pc:docMk/>
          <pc:sldMk cId="1809216465" sldId="325"/>
        </pc:sldMkLst>
        <pc:graphicFrameChg chg="modGraphic">
          <ac:chgData name="Volante F" userId="f6e2b718-d1af-4e3a-8191-84061950c5b4" providerId="ADAL" clId="{54F214D5-1070-4AC3-9C2A-8F51A0CA222C}" dt="2024-06-26T09:18:56.023" v="59" actId="20577"/>
          <ac:graphicFrameMkLst>
            <pc:docMk/>
            <pc:sldMk cId="1809216465" sldId="325"/>
            <ac:graphicFrameMk id="5" creationId="{48971629-6FB2-49FB-9A65-7771F0CE8799}"/>
          </ac:graphicFrameMkLst>
        </pc:graphicFrameChg>
      </pc:sldChg>
      <pc:sldChg chg="modSp del mod">
        <pc:chgData name="Volante F" userId="f6e2b718-d1af-4e3a-8191-84061950c5b4" providerId="ADAL" clId="{54F214D5-1070-4AC3-9C2A-8F51A0CA222C}" dt="2024-06-28T10:59:38.431" v="420" actId="2696"/>
        <pc:sldMkLst>
          <pc:docMk/>
          <pc:sldMk cId="1649729126" sldId="326"/>
        </pc:sldMkLst>
        <pc:graphicFrameChg chg="modGraphic">
          <ac:chgData name="Volante F" userId="f6e2b718-d1af-4e3a-8191-84061950c5b4" providerId="ADAL" clId="{54F214D5-1070-4AC3-9C2A-8F51A0CA222C}" dt="2024-06-18T13:07:42.845" v="9" actId="20577"/>
          <ac:graphicFrameMkLst>
            <pc:docMk/>
            <pc:sldMk cId="1649729126" sldId="326"/>
            <ac:graphicFrameMk id="5" creationId="{48971629-6FB2-49FB-9A65-7771F0CE8799}"/>
          </ac:graphicFrameMkLst>
        </pc:graphicFrameChg>
      </pc:sldChg>
      <pc:sldChg chg="modSp del mod">
        <pc:chgData name="Volante F" userId="f6e2b718-d1af-4e3a-8191-84061950c5b4" providerId="ADAL" clId="{54F214D5-1070-4AC3-9C2A-8F51A0CA222C}" dt="2024-06-28T10:59:42.805" v="421" actId="2696"/>
        <pc:sldMkLst>
          <pc:docMk/>
          <pc:sldMk cId="2661575965" sldId="327"/>
        </pc:sldMkLst>
        <pc:graphicFrameChg chg="modGraphic">
          <ac:chgData name="Volante F" userId="f6e2b718-d1af-4e3a-8191-84061950c5b4" providerId="ADAL" clId="{54F214D5-1070-4AC3-9C2A-8F51A0CA222C}" dt="2024-06-18T13:07:47.762" v="21" actId="20577"/>
          <ac:graphicFrameMkLst>
            <pc:docMk/>
            <pc:sldMk cId="2661575965" sldId="327"/>
            <ac:graphicFrameMk id="5" creationId="{48971629-6FB2-49FB-9A65-7771F0CE8799}"/>
          </ac:graphicFrameMkLst>
        </pc:graphicFrameChg>
      </pc:sldChg>
      <pc:sldChg chg="modSp del mod">
        <pc:chgData name="Volante F" userId="f6e2b718-d1af-4e3a-8191-84061950c5b4" providerId="ADAL" clId="{54F214D5-1070-4AC3-9C2A-8F51A0CA222C}" dt="2024-06-28T10:59:45.071" v="422" actId="2696"/>
        <pc:sldMkLst>
          <pc:docMk/>
          <pc:sldMk cId="413441927" sldId="328"/>
        </pc:sldMkLst>
        <pc:graphicFrameChg chg="modGraphic">
          <ac:chgData name="Volante F" userId="f6e2b718-d1af-4e3a-8191-84061950c5b4" providerId="ADAL" clId="{54F214D5-1070-4AC3-9C2A-8F51A0CA222C}" dt="2024-06-18T13:07:52.497" v="35" actId="20577"/>
          <ac:graphicFrameMkLst>
            <pc:docMk/>
            <pc:sldMk cId="413441927" sldId="328"/>
            <ac:graphicFrameMk id="5" creationId="{48971629-6FB2-49FB-9A65-7771F0CE8799}"/>
          </ac:graphicFrameMkLst>
        </pc:graphicFrameChg>
      </pc:sldChg>
      <pc:sldChg chg="modSp add mod">
        <pc:chgData name="Volante F" userId="f6e2b718-d1af-4e3a-8191-84061950c5b4" providerId="ADAL" clId="{54F214D5-1070-4AC3-9C2A-8F51A0CA222C}" dt="2024-06-28T10:57:06.941" v="405" actId="20577"/>
        <pc:sldMkLst>
          <pc:docMk/>
          <pc:sldMk cId="2402114211" sldId="330"/>
        </pc:sldMkLst>
        <pc:spChg chg="mod">
          <ac:chgData name="Volante F" userId="f6e2b718-d1af-4e3a-8191-84061950c5b4" providerId="ADAL" clId="{54F214D5-1070-4AC3-9C2A-8F51A0CA222C}" dt="2024-06-28T10:55:02.994" v="361" actId="20577"/>
          <ac:spMkLst>
            <pc:docMk/>
            <pc:sldMk cId="2402114211" sldId="330"/>
            <ac:spMk id="4" creationId="{DDC7AB6D-2360-4CA7-90AB-BFEAA7AB63EC}"/>
          </ac:spMkLst>
        </pc:spChg>
        <pc:graphicFrameChg chg="mod modGraphic">
          <ac:chgData name="Volante F" userId="f6e2b718-d1af-4e3a-8191-84061950c5b4" providerId="ADAL" clId="{54F214D5-1070-4AC3-9C2A-8F51A0CA222C}" dt="2024-06-28T10:57:06.941" v="405" actId="20577"/>
          <ac:graphicFrameMkLst>
            <pc:docMk/>
            <pc:sldMk cId="2402114211" sldId="330"/>
            <ac:graphicFrameMk id="5" creationId="{48971629-6FB2-49FB-9A65-7771F0CE8799}"/>
          </ac:graphicFrameMkLst>
        </pc:graphicFrameChg>
        <pc:picChg chg="mod">
          <ac:chgData name="Volante F" userId="f6e2b718-d1af-4e3a-8191-84061950c5b4" providerId="ADAL" clId="{54F214D5-1070-4AC3-9C2A-8F51A0CA222C}" dt="2024-06-28T10:56:55.946" v="404" actId="14100"/>
          <ac:picMkLst>
            <pc:docMk/>
            <pc:sldMk cId="2402114211" sldId="330"/>
            <ac:picMk id="2" creationId="{00000000-0000-0000-0000-000000000000}"/>
          </ac:picMkLst>
        </pc:picChg>
      </pc:sldChg>
      <pc:sldChg chg="modSp add mod">
        <pc:chgData name="Volante F" userId="f6e2b718-d1af-4e3a-8191-84061950c5b4" providerId="ADAL" clId="{54F214D5-1070-4AC3-9C2A-8F51A0CA222C}" dt="2024-06-28T11:00:59.970" v="428" actId="14100"/>
        <pc:sldMkLst>
          <pc:docMk/>
          <pc:sldMk cId="4211860556" sldId="331"/>
        </pc:sldMkLst>
        <pc:spChg chg="mod">
          <ac:chgData name="Volante F" userId="f6e2b718-d1af-4e3a-8191-84061950c5b4" providerId="ADAL" clId="{54F214D5-1070-4AC3-9C2A-8F51A0CA222C}" dt="2024-06-28T10:57:32.641" v="409" actId="20577"/>
          <ac:spMkLst>
            <pc:docMk/>
            <pc:sldMk cId="4211860556" sldId="331"/>
            <ac:spMk id="4" creationId="{DDC7AB6D-2360-4CA7-90AB-BFEAA7AB63EC}"/>
          </ac:spMkLst>
        </pc:spChg>
        <pc:graphicFrameChg chg="mod modGraphic">
          <ac:chgData name="Volante F" userId="f6e2b718-d1af-4e3a-8191-84061950c5b4" providerId="ADAL" clId="{54F214D5-1070-4AC3-9C2A-8F51A0CA222C}" dt="2024-06-28T11:00:59.970" v="428" actId="14100"/>
          <ac:graphicFrameMkLst>
            <pc:docMk/>
            <pc:sldMk cId="4211860556" sldId="331"/>
            <ac:graphicFrameMk id="5" creationId="{48971629-6FB2-49FB-9A65-7771F0CE8799}"/>
          </ac:graphicFrameMkLst>
        </pc:graphicFrameChg>
      </pc:sldChg>
    </pc:docChg>
  </pc:docChgLst>
  <pc:docChgLst>
    <pc:chgData name="Volante F" userId="S::f.volante@kirkbyhighschool.net::f6e2b718-d1af-4e3a-8191-84061950c5b4" providerId="AD" clId="Web-{FE7BC20C-F68E-4FFB-0FCC-3BC00A152140}"/>
    <pc:docChg chg="modSld">
      <pc:chgData name="Volante F" userId="S::f.volante@kirkbyhighschool.net::f6e2b718-d1af-4e3a-8191-84061950c5b4" providerId="AD" clId="Web-{FE7BC20C-F68E-4FFB-0FCC-3BC00A152140}" dt="2025-04-02T08:46:39.048" v="115"/>
      <pc:docMkLst>
        <pc:docMk/>
      </pc:docMkLst>
      <pc:sldChg chg="modSp">
        <pc:chgData name="Volante F" userId="S::f.volante@kirkbyhighschool.net::f6e2b718-d1af-4e3a-8191-84061950c5b4" providerId="AD" clId="Web-{FE7BC20C-F68E-4FFB-0FCC-3BC00A152140}" dt="2025-04-02T08:46:00.953" v="37"/>
        <pc:sldMkLst>
          <pc:docMk/>
          <pc:sldMk cId="1309206919" sldId="256"/>
        </pc:sldMkLst>
        <pc:graphicFrameChg chg="mod modGraphic">
          <ac:chgData name="Volante F" userId="S::f.volante@kirkbyhighschool.net::f6e2b718-d1af-4e3a-8191-84061950c5b4" providerId="AD" clId="Web-{FE7BC20C-F68E-4FFB-0FCC-3BC00A152140}" dt="2025-04-02T08:46:00.953" v="37"/>
          <ac:graphicFrameMkLst>
            <pc:docMk/>
            <pc:sldMk cId="1309206919" sldId="256"/>
            <ac:graphicFrameMk id="5" creationId="{48971629-6FB2-49FB-9A65-7771F0CE8799}"/>
          </ac:graphicFrameMkLst>
        </pc:graphicFrameChg>
      </pc:sldChg>
      <pc:sldChg chg="modSp">
        <pc:chgData name="Volante F" userId="S::f.volante@kirkbyhighschool.net::f6e2b718-d1af-4e3a-8191-84061950c5b4" providerId="AD" clId="Web-{FE7BC20C-F68E-4FFB-0FCC-3BC00A152140}" dt="2025-04-02T08:46:21.001" v="87"/>
        <pc:sldMkLst>
          <pc:docMk/>
          <pc:sldMk cId="2402114211" sldId="330"/>
        </pc:sldMkLst>
        <pc:graphicFrameChg chg="mod modGraphic">
          <ac:chgData name="Volante F" userId="S::f.volante@kirkbyhighschool.net::f6e2b718-d1af-4e3a-8191-84061950c5b4" providerId="AD" clId="Web-{FE7BC20C-F68E-4FFB-0FCC-3BC00A152140}" dt="2025-04-02T08:46:21.001" v="87"/>
          <ac:graphicFrameMkLst>
            <pc:docMk/>
            <pc:sldMk cId="2402114211" sldId="330"/>
            <ac:graphicFrameMk id="5" creationId="{48971629-6FB2-49FB-9A65-7771F0CE8799}"/>
          </ac:graphicFrameMkLst>
        </pc:graphicFrameChg>
      </pc:sldChg>
      <pc:sldChg chg="modSp">
        <pc:chgData name="Volante F" userId="S::f.volante@kirkbyhighschool.net::f6e2b718-d1af-4e3a-8191-84061950c5b4" providerId="AD" clId="Web-{FE7BC20C-F68E-4FFB-0FCC-3BC00A152140}" dt="2025-04-02T08:46:39.048" v="115"/>
        <pc:sldMkLst>
          <pc:docMk/>
          <pc:sldMk cId="4211860556" sldId="331"/>
        </pc:sldMkLst>
        <pc:graphicFrameChg chg="mod modGraphic">
          <ac:chgData name="Volante F" userId="S::f.volante@kirkbyhighschool.net::f6e2b718-d1af-4e3a-8191-84061950c5b4" providerId="AD" clId="Web-{FE7BC20C-F68E-4FFB-0FCC-3BC00A152140}" dt="2025-04-02T08:46:39.048" v="115"/>
          <ac:graphicFrameMkLst>
            <pc:docMk/>
            <pc:sldMk cId="4211860556" sldId="331"/>
            <ac:graphicFrameMk id="5" creationId="{48971629-6FB2-49FB-9A65-7771F0CE8799}"/>
          </ac:graphicFrameMkLst>
        </pc:graphicFrameChg>
      </pc:sldChg>
    </pc:docChg>
  </pc:docChgLst>
  <pc:docChgLst>
    <pc:chgData name="Volante F" userId="S::f.volante@kirkbyhighschool.net::f6e2b718-d1af-4e3a-8191-84061950c5b4" providerId="AD" clId="Web-{4D693F02-0E52-25F5-8447-C356B852A805}"/>
    <pc:docChg chg="modSld">
      <pc:chgData name="Volante F" userId="S::f.volante@kirkbyhighschool.net::f6e2b718-d1af-4e3a-8191-84061950c5b4" providerId="AD" clId="Web-{4D693F02-0E52-25F5-8447-C356B852A805}" dt="2025-04-04T12:51:12.975" v="143"/>
      <pc:docMkLst>
        <pc:docMk/>
      </pc:docMkLst>
      <pc:sldChg chg="modSp">
        <pc:chgData name="Volante F" userId="S::f.volante@kirkbyhighschool.net::f6e2b718-d1af-4e3a-8191-84061950c5b4" providerId="AD" clId="Web-{4D693F02-0E52-25F5-8447-C356B852A805}" dt="2025-04-04T12:51:12.975" v="143"/>
        <pc:sldMkLst>
          <pc:docMk/>
          <pc:sldMk cId="1309206919" sldId="256"/>
        </pc:sldMkLst>
        <pc:graphicFrameChg chg="mod modGraphic">
          <ac:chgData name="Volante F" userId="S::f.volante@kirkbyhighschool.net::f6e2b718-d1af-4e3a-8191-84061950c5b4" providerId="AD" clId="Web-{4D693F02-0E52-25F5-8447-C356B852A805}" dt="2025-04-04T12:51:12.975" v="143"/>
          <ac:graphicFrameMkLst>
            <pc:docMk/>
            <pc:sldMk cId="1309206919" sldId="256"/>
            <ac:graphicFrameMk id="5" creationId="{48971629-6FB2-49FB-9A65-7771F0CE8799}"/>
          </ac:graphicFrameMkLst>
        </pc:graphicFrameChg>
      </pc:sldChg>
      <pc:sldChg chg="modSp">
        <pc:chgData name="Volante F" userId="S::f.volante@kirkbyhighschool.net::f6e2b718-d1af-4e3a-8191-84061950c5b4" providerId="AD" clId="Web-{4D693F02-0E52-25F5-8447-C356B852A805}" dt="2025-04-04T12:44:16.756" v="67"/>
        <pc:sldMkLst>
          <pc:docMk/>
          <pc:sldMk cId="2402114211" sldId="330"/>
        </pc:sldMkLst>
        <pc:graphicFrameChg chg="mod modGraphic">
          <ac:chgData name="Volante F" userId="S::f.volante@kirkbyhighschool.net::f6e2b718-d1af-4e3a-8191-84061950c5b4" providerId="AD" clId="Web-{4D693F02-0E52-25F5-8447-C356B852A805}" dt="2025-04-04T12:44:16.756" v="67"/>
          <ac:graphicFrameMkLst>
            <pc:docMk/>
            <pc:sldMk cId="2402114211" sldId="330"/>
            <ac:graphicFrameMk id="5" creationId="{48971629-6FB2-49FB-9A65-7771F0CE8799}"/>
          </ac:graphicFrameMkLst>
        </pc:graphicFrameChg>
      </pc:sldChg>
      <pc:sldChg chg="modSp">
        <pc:chgData name="Volante F" userId="S::f.volante@kirkbyhighschool.net::f6e2b718-d1af-4e3a-8191-84061950c5b4" providerId="AD" clId="Web-{4D693F02-0E52-25F5-8447-C356B852A805}" dt="2025-04-04T12:43:52.208" v="33"/>
        <pc:sldMkLst>
          <pc:docMk/>
          <pc:sldMk cId="4211860556" sldId="331"/>
        </pc:sldMkLst>
        <pc:graphicFrameChg chg="mod modGraphic">
          <ac:chgData name="Volante F" userId="S::f.volante@kirkbyhighschool.net::f6e2b718-d1af-4e3a-8191-84061950c5b4" providerId="AD" clId="Web-{4D693F02-0E52-25F5-8447-C356B852A805}" dt="2025-04-04T12:43:52.208" v="33"/>
          <ac:graphicFrameMkLst>
            <pc:docMk/>
            <pc:sldMk cId="4211860556" sldId="331"/>
            <ac:graphicFrameMk id="5" creationId="{48971629-6FB2-49FB-9A65-7771F0CE8799}"/>
          </ac:graphicFrameMkLst>
        </pc:graphicFrameChg>
      </pc:sldChg>
    </pc:docChg>
  </pc:docChgLst>
  <pc:docChgLst>
    <pc:chgData name="Volante F" userId="S::f.volante@kirkbyhighschool.net::f6e2b718-d1af-4e3a-8191-84061950c5b4" providerId="AD" clId="Web-{1B0FD89E-5244-F505-2DB3-9525B9BB982A}"/>
    <pc:docChg chg="modSld">
      <pc:chgData name="Volante F" userId="S::f.volante@kirkbyhighschool.net::f6e2b718-d1af-4e3a-8191-84061950c5b4" providerId="AD" clId="Web-{1B0FD89E-5244-F505-2DB3-9525B9BB982A}" dt="2024-07-08T14:06:11.290" v="1"/>
      <pc:docMkLst>
        <pc:docMk/>
      </pc:docMkLst>
      <pc:sldChg chg="modSp">
        <pc:chgData name="Volante F" userId="S::f.volante@kirkbyhighschool.net::f6e2b718-d1af-4e3a-8191-84061950c5b4" providerId="AD" clId="Web-{1B0FD89E-5244-F505-2DB3-9525B9BB982A}" dt="2024-07-08T14:06:11.290" v="1"/>
        <pc:sldMkLst>
          <pc:docMk/>
          <pc:sldMk cId="3526785364" sldId="316"/>
        </pc:sldMkLst>
        <pc:graphicFrameChg chg="modGraphic">
          <ac:chgData name="Volante F" userId="S::f.volante@kirkbyhighschool.net::f6e2b718-d1af-4e3a-8191-84061950c5b4" providerId="AD" clId="Web-{1B0FD89E-5244-F505-2DB3-9525B9BB982A}" dt="2024-07-08T14:06:11.290" v="1"/>
          <ac:graphicFrameMkLst>
            <pc:docMk/>
            <pc:sldMk cId="3526785364" sldId="316"/>
            <ac:graphicFrameMk id="5" creationId="{48971629-6FB2-49FB-9A65-7771F0CE8799}"/>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A3B0D-E0C1-43FD-A87C-576AAEB91E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4D2485-5F73-4760-9136-11A1DFC2CF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CB98CE2-5AD0-4714-8896-07C749BD47A5}"/>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5" name="Footer Placeholder 4">
            <a:extLst>
              <a:ext uri="{FF2B5EF4-FFF2-40B4-BE49-F238E27FC236}">
                <a16:creationId xmlns:a16="http://schemas.microsoft.com/office/drawing/2014/main" id="{D33C847B-FC74-44FE-96F8-D9530A1C60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1E6F55-2037-4ECC-8985-AD5717AA89A1}"/>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616972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DE74-51A9-496E-9EAC-A669738856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41BF91-0194-49BE-8400-7E68750D3CE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DC58FE-0548-4C1A-9801-1F5A4BD0CB41}"/>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5" name="Footer Placeholder 4">
            <a:extLst>
              <a:ext uri="{FF2B5EF4-FFF2-40B4-BE49-F238E27FC236}">
                <a16:creationId xmlns:a16="http://schemas.microsoft.com/office/drawing/2014/main" id="{E8D7E70A-B188-45C2-A2C3-178E37D609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BA293D-7CA9-4E8E-81D8-81B3D169C1FB}"/>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77233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DC5292-8833-40BE-9284-5A221E475F1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99AD82-25D1-4FFC-987F-E80C88A73CB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D6C0C0-E3D9-4CE8-BD28-D9A930DCFF70}"/>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5" name="Footer Placeholder 4">
            <a:extLst>
              <a:ext uri="{FF2B5EF4-FFF2-40B4-BE49-F238E27FC236}">
                <a16:creationId xmlns:a16="http://schemas.microsoft.com/office/drawing/2014/main" id="{7E0314D9-8FA2-4F82-8FBA-E39B729827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84FC86-A3E1-4C1D-BED2-947A377883F0}"/>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304087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084D6-6AF3-4BC9-8F8E-15139FDB694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3B4BF52-D21A-4A2D-AE13-6BDA1B549E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84675B-610D-4BD1-AF7C-7946683B28D1}"/>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5" name="Footer Placeholder 4">
            <a:extLst>
              <a:ext uri="{FF2B5EF4-FFF2-40B4-BE49-F238E27FC236}">
                <a16:creationId xmlns:a16="http://schemas.microsoft.com/office/drawing/2014/main" id="{387F1D97-C78D-4B1D-A1CA-C2CD23EA4E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11A911-241F-4235-97BB-E0A02BF3AD4E}"/>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4074138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A61A9-BA84-4952-94CE-ACCEFAC744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F8E7EAA-0F38-4F0A-95ED-C5862D3E46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947299-9E55-4995-ABE2-C71D776C0E9B}"/>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5" name="Footer Placeholder 4">
            <a:extLst>
              <a:ext uri="{FF2B5EF4-FFF2-40B4-BE49-F238E27FC236}">
                <a16:creationId xmlns:a16="http://schemas.microsoft.com/office/drawing/2014/main" id="{3EB00976-DFD8-4172-9848-07E75BD278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129EC2-B474-4FA5-B1C7-22E5886B0069}"/>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1633669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90856-FDB2-4135-862F-04FF756F56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E9CB7B1-B6E3-4F32-8CE2-8A26E795477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CA7F356-185A-4209-A6AF-211D85087EC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76D0C3-BB9D-434F-80D6-DCE2A96FB013}"/>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6" name="Footer Placeholder 5">
            <a:extLst>
              <a:ext uri="{FF2B5EF4-FFF2-40B4-BE49-F238E27FC236}">
                <a16:creationId xmlns:a16="http://schemas.microsoft.com/office/drawing/2014/main" id="{CE10F3C7-7ECC-4B06-970E-3982DA3674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865227-89F4-487F-9ADA-4E7FA35F12E9}"/>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2092160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439F7-D756-40B6-96B2-8B07ECCCBE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831A55-807D-4B69-9343-A8D89C952C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897BB3-6A90-4E64-9082-2CBEB6D1C83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7B6F5A9-454F-4033-A984-03C7D2B6B8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7325BE-38BB-467B-9D20-5427E74D6D9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ED2C375-6C6F-4B3D-BDC6-9CC4EE723E25}"/>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8" name="Footer Placeholder 7">
            <a:extLst>
              <a:ext uri="{FF2B5EF4-FFF2-40B4-BE49-F238E27FC236}">
                <a16:creationId xmlns:a16="http://schemas.microsoft.com/office/drawing/2014/main" id="{A268572C-1035-4E15-A1BF-947DFD01BEA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78A671-E01F-44D7-B798-DB5D6D38706C}"/>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299042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F534D-6EA6-4F4B-B36A-A6BB206C44C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5ADEE2C-9244-420B-98B3-6110E605D627}"/>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4" name="Footer Placeholder 3">
            <a:extLst>
              <a:ext uri="{FF2B5EF4-FFF2-40B4-BE49-F238E27FC236}">
                <a16:creationId xmlns:a16="http://schemas.microsoft.com/office/drawing/2014/main" id="{923B0BC9-EB49-47AC-B33E-6F47E6FA28C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F284E51-1152-4588-AC2F-D97076CB49A5}"/>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2152956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6C8F10-0058-4C2F-AA38-DFB6FC9CD81D}"/>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3" name="Footer Placeholder 2">
            <a:extLst>
              <a:ext uri="{FF2B5EF4-FFF2-40B4-BE49-F238E27FC236}">
                <a16:creationId xmlns:a16="http://schemas.microsoft.com/office/drawing/2014/main" id="{665D9FFE-3FA8-424F-B4CA-C1D22CA8694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A8D49D-F0F6-4C5F-8F9D-18CC4ECE5527}"/>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20582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9BA56-01DF-4B84-B6A7-C077C41588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CF2C2AB-FBD1-4E98-8BD6-652B6C5645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E160CC-A165-47DA-8D2E-8E4265456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DC5C74-FEE9-4D49-A85A-40498C9D6394}"/>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6" name="Footer Placeholder 5">
            <a:extLst>
              <a:ext uri="{FF2B5EF4-FFF2-40B4-BE49-F238E27FC236}">
                <a16:creationId xmlns:a16="http://schemas.microsoft.com/office/drawing/2014/main" id="{F3C142A6-4ECD-4BBD-8C9D-4EE41B5E11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BA1AD0-17E9-49EE-86C7-3BAD1096F380}"/>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1320446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9F54B-94A9-4766-A30B-3AAE1828BC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EA1E215-883F-493F-8A59-29EF4B6707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1D8C31F-F5D7-4BF4-9D06-4AA8A9911C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88F1B98-4ABD-49AA-B955-0058D56C3776}"/>
              </a:ext>
            </a:extLst>
          </p:cNvPr>
          <p:cNvSpPr>
            <a:spLocks noGrp="1"/>
          </p:cNvSpPr>
          <p:nvPr>
            <p:ph type="dt" sz="half" idx="10"/>
          </p:nvPr>
        </p:nvSpPr>
        <p:spPr/>
        <p:txBody>
          <a:bodyPr/>
          <a:lstStyle/>
          <a:p>
            <a:fld id="{CD713076-4F8F-488B-9843-E6AF632E4907}" type="datetimeFigureOut">
              <a:rPr lang="en-GB" smtClean="0"/>
              <a:t>04/04/2025</a:t>
            </a:fld>
            <a:endParaRPr lang="en-GB"/>
          </a:p>
        </p:txBody>
      </p:sp>
      <p:sp>
        <p:nvSpPr>
          <p:cNvPr id="6" name="Footer Placeholder 5">
            <a:extLst>
              <a:ext uri="{FF2B5EF4-FFF2-40B4-BE49-F238E27FC236}">
                <a16:creationId xmlns:a16="http://schemas.microsoft.com/office/drawing/2014/main" id="{E56C63F0-0203-4F7D-8004-C84B2A8D7A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ACEC4E-DD67-4B65-BA10-F0F2E582EFD9}"/>
              </a:ext>
            </a:extLst>
          </p:cNvPr>
          <p:cNvSpPr>
            <a:spLocks noGrp="1"/>
          </p:cNvSpPr>
          <p:nvPr>
            <p:ph type="sldNum" sz="quarter" idx="12"/>
          </p:nvPr>
        </p:nvSpPr>
        <p:spPr/>
        <p:txBody>
          <a:bodyPr/>
          <a:lstStyle/>
          <a:p>
            <a:fld id="{FD413F21-8C81-4BE2-858A-A6E059A2A80B}" type="slidenum">
              <a:rPr lang="en-GB" smtClean="0"/>
              <a:t>‹#›</a:t>
            </a:fld>
            <a:endParaRPr lang="en-GB"/>
          </a:p>
        </p:txBody>
      </p:sp>
    </p:spTree>
    <p:extLst>
      <p:ext uri="{BB962C8B-B14F-4D97-AF65-F5344CB8AC3E}">
        <p14:creationId xmlns:p14="http://schemas.microsoft.com/office/powerpoint/2010/main" val="331643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705E07-4CFC-4BC9-8AB2-9A52C4DFF6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6B8D4EE-68D4-44C6-8F8C-66B2F81423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7E2B3C-4D55-483C-BC83-58C07DF64F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713076-4F8F-488B-9843-E6AF632E4907}" type="datetimeFigureOut">
              <a:rPr lang="en-GB" smtClean="0"/>
              <a:t>04/04/2025</a:t>
            </a:fld>
            <a:endParaRPr lang="en-GB"/>
          </a:p>
        </p:txBody>
      </p:sp>
      <p:sp>
        <p:nvSpPr>
          <p:cNvPr id="5" name="Footer Placeholder 4">
            <a:extLst>
              <a:ext uri="{FF2B5EF4-FFF2-40B4-BE49-F238E27FC236}">
                <a16:creationId xmlns:a16="http://schemas.microsoft.com/office/drawing/2014/main" id="{499D4B99-663E-4882-89EC-14AACCA9B4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60331B2-D684-4BAA-B897-B30FA1D198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13F21-8C81-4BE2-858A-A6E059A2A80B}" type="slidenum">
              <a:rPr lang="en-GB" smtClean="0"/>
              <a:t>‹#›</a:t>
            </a:fld>
            <a:endParaRPr lang="en-GB"/>
          </a:p>
        </p:txBody>
      </p:sp>
    </p:spTree>
    <p:extLst>
      <p:ext uri="{BB962C8B-B14F-4D97-AF65-F5344CB8AC3E}">
        <p14:creationId xmlns:p14="http://schemas.microsoft.com/office/powerpoint/2010/main" val="4008658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1863" y="2015427"/>
            <a:ext cx="5529044" cy="3244550"/>
          </a:xfrm>
        </p:spPr>
        <p:txBody>
          <a:bodyPr vert="horz" lIns="91440" tIns="45720" rIns="91440" bIns="45720" rtlCol="0" anchor="b">
            <a:normAutofit fontScale="90000"/>
          </a:bodyPr>
          <a:lstStyle/>
          <a:p>
            <a:pPr>
              <a:lnSpc>
                <a:spcPct val="90000"/>
              </a:lnSpc>
            </a:pPr>
            <a:r>
              <a:rPr lang="en-US" sz="4800" b="1" dirty="0"/>
              <a:t>PE and Dance</a:t>
            </a:r>
            <a:r>
              <a:rPr lang="en-US" sz="4800" b="1" i="0" kern="1200" dirty="0">
                <a:latin typeface="+mj-lt"/>
                <a:ea typeface="+mj-ea"/>
                <a:cs typeface="+mj-cs"/>
              </a:rPr>
              <a:t> curriculum overview KS3</a:t>
            </a:r>
            <a:br>
              <a:rPr lang="en-US" sz="4800" b="1" i="0" kern="1200" dirty="0">
                <a:latin typeface="+mj-lt"/>
                <a:ea typeface="+mj-ea"/>
                <a:cs typeface="+mj-cs"/>
              </a:rPr>
            </a:br>
            <a:br>
              <a:rPr lang="en-US" sz="4800" b="1" i="0" kern="1200" dirty="0">
                <a:latin typeface="+mj-lt"/>
                <a:ea typeface="+mj-ea"/>
                <a:cs typeface="+mj-cs"/>
              </a:rPr>
            </a:br>
            <a:endParaRPr lang="en-US" sz="4800" b="1" i="0" kern="1200" dirty="0">
              <a:latin typeface="+mj-lt"/>
              <a:ea typeface="+mj-ea"/>
              <a:cs typeface="+mj-cs"/>
            </a:endParaRPr>
          </a:p>
        </p:txBody>
      </p:sp>
      <p:pic>
        <p:nvPicPr>
          <p:cNvPr id="3" name="Picture 2">
            <a:extLst>
              <a:ext uri="{FF2B5EF4-FFF2-40B4-BE49-F238E27FC236}">
                <a16:creationId xmlns:a16="http://schemas.microsoft.com/office/drawing/2014/main" id="{C57E9722-5AFC-4183-9554-DC6D01F1D4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4393" y="1545164"/>
            <a:ext cx="2622740" cy="3934107"/>
          </a:xfrm>
          <a:prstGeom prst="roundRect">
            <a:avLst>
              <a:gd name="adj" fmla="val 4342"/>
            </a:avLst>
          </a:prstGeom>
          <a:effectLst/>
        </p:spPr>
      </p:pic>
      <p:pic>
        <p:nvPicPr>
          <p:cNvPr id="4" name="Picture 3">
            <a:extLst>
              <a:ext uri="{FF2B5EF4-FFF2-40B4-BE49-F238E27FC236}">
                <a16:creationId xmlns:a16="http://schemas.microsoft.com/office/drawing/2014/main" id="{101AEC0B-8A03-4B7A-B95F-518D4D39EBF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616854" y="539879"/>
            <a:ext cx="2564053" cy="1262795"/>
          </a:xfrm>
          <a:prstGeom prst="roundRect">
            <a:avLst>
              <a:gd name="adj" fmla="val 1858"/>
            </a:avLst>
          </a:prstGeom>
          <a:effectLst/>
        </p:spPr>
      </p:pic>
    </p:spTree>
    <p:extLst>
      <p:ext uri="{BB962C8B-B14F-4D97-AF65-F5344CB8AC3E}">
        <p14:creationId xmlns:p14="http://schemas.microsoft.com/office/powerpoint/2010/main" val="2782726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0" y="-297712"/>
            <a:ext cx="12192000" cy="1325563"/>
          </a:xfrm>
        </p:spPr>
        <p:txBody>
          <a:bodyPr>
            <a:normAutofit/>
          </a:bodyPr>
          <a:lstStyle/>
          <a:p>
            <a:pPr algn="ctr"/>
            <a:r>
              <a:rPr lang="en-GB" sz="2400" b="1" u="sng"/>
              <a:t>PE/Dance curriculum overview – Year 11 (KS4)</a:t>
            </a:r>
            <a:r>
              <a:rPr lang="en-GB" sz="2400" b="1"/>
              <a:t>   </a:t>
            </a:r>
            <a:r>
              <a:rPr lang="en-GB" sz="2400" b="1" u="sng"/>
              <a:t>Exam board: AQA GCSE Dance(8236)</a:t>
            </a:r>
            <a:endParaRPr lang="en-GB" sz="2400" b="1" u="sng">
              <a:solidFill>
                <a:srgbClr val="FF0000"/>
              </a:solidFill>
            </a:endParaRP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686742411"/>
              </p:ext>
            </p:extLst>
          </p:nvPr>
        </p:nvGraphicFramePr>
        <p:xfrm>
          <a:off x="434827" y="728981"/>
          <a:ext cx="10750408" cy="5970328"/>
        </p:xfrm>
        <a:graphic>
          <a:graphicData uri="http://schemas.openxmlformats.org/drawingml/2006/table">
            <a:tbl>
              <a:tblPr firstRow="1" bandRow="1">
                <a:tableStyleId>{5C22544A-7EE6-4342-B048-85BDC9FD1C3A}</a:tableStyleId>
              </a:tblPr>
              <a:tblGrid>
                <a:gridCol w="2032870">
                  <a:extLst>
                    <a:ext uri="{9D8B030D-6E8A-4147-A177-3AD203B41FA5}">
                      <a16:colId xmlns:a16="http://schemas.microsoft.com/office/drawing/2014/main" val="3717695141"/>
                    </a:ext>
                  </a:extLst>
                </a:gridCol>
                <a:gridCol w="2905846">
                  <a:extLst>
                    <a:ext uri="{9D8B030D-6E8A-4147-A177-3AD203B41FA5}">
                      <a16:colId xmlns:a16="http://schemas.microsoft.com/office/drawing/2014/main" val="1058426284"/>
                    </a:ext>
                  </a:extLst>
                </a:gridCol>
                <a:gridCol w="2905846">
                  <a:extLst>
                    <a:ext uri="{9D8B030D-6E8A-4147-A177-3AD203B41FA5}">
                      <a16:colId xmlns:a16="http://schemas.microsoft.com/office/drawing/2014/main" val="3960397057"/>
                    </a:ext>
                  </a:extLst>
                </a:gridCol>
                <a:gridCol w="2905846">
                  <a:extLst>
                    <a:ext uri="{9D8B030D-6E8A-4147-A177-3AD203B41FA5}">
                      <a16:colId xmlns:a16="http://schemas.microsoft.com/office/drawing/2014/main" val="4178250955"/>
                    </a:ext>
                  </a:extLst>
                </a:gridCol>
              </a:tblGrid>
              <a:tr h="661544">
                <a:tc>
                  <a:txBody>
                    <a:bodyPr/>
                    <a:lstStyle/>
                    <a:p>
                      <a:r>
                        <a:rPr lang="en-GB" sz="1000" b="0" u="none">
                          <a:solidFill>
                            <a:schemeClr val="tx1"/>
                          </a:solidFill>
                        </a:rPr>
                        <a:t>Topic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1" u="none">
                          <a:solidFill>
                            <a:schemeClr val="tx1"/>
                          </a:solidFill>
                        </a:rPr>
                        <a:t>Year 11</a:t>
                      </a:r>
                    </a:p>
                    <a:p>
                      <a:r>
                        <a:rPr lang="en-US" sz="1000" b="1" u="none">
                          <a:solidFill>
                            <a:schemeClr val="tx1"/>
                          </a:solidFill>
                        </a:rPr>
                        <a:t>Choreography</a:t>
                      </a: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1" u="none">
                          <a:solidFill>
                            <a:schemeClr val="tx1"/>
                          </a:solidFill>
                        </a:rPr>
                        <a:t>Year 11</a:t>
                      </a:r>
                    </a:p>
                    <a:p>
                      <a:r>
                        <a:rPr lang="en-US" sz="1000" b="1" u="none">
                          <a:solidFill>
                            <a:schemeClr val="tx1"/>
                          </a:solidFill>
                        </a:rPr>
                        <a:t>Choreography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1" u="none">
                          <a:solidFill>
                            <a:schemeClr val="tx1"/>
                          </a:solidFill>
                        </a:rPr>
                        <a:t>Year 11</a:t>
                      </a:r>
                    </a:p>
                    <a:p>
                      <a:r>
                        <a:rPr lang="en-GB" sz="1000" b="1" u="none">
                          <a:solidFill>
                            <a:schemeClr val="tx1"/>
                          </a:solidFill>
                        </a:rPr>
                        <a:t>Critically</a:t>
                      </a:r>
                      <a:r>
                        <a:rPr lang="en-GB" sz="1000" b="1" u="none" baseline="0">
                          <a:solidFill>
                            <a:schemeClr val="tx1"/>
                          </a:solidFill>
                        </a:rPr>
                        <a:t> appreciate own works and professional works</a:t>
                      </a: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5773868"/>
                  </a:ext>
                </a:extLst>
              </a:tr>
              <a:tr h="531397">
                <a:tc>
                  <a:txBody>
                    <a:bodyPr/>
                    <a:lstStyle/>
                    <a:p>
                      <a:r>
                        <a:rPr lang="en-GB" sz="1000" b="0" u="none">
                          <a:solidFill>
                            <a:schemeClr val="tx1"/>
                          </a:solidFill>
                        </a:rPr>
                        <a:t>Length of topic (in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HT3/4 </a:t>
                      </a:r>
                    </a:p>
                    <a:p>
                      <a:r>
                        <a:rPr lang="en-US" sz="1000" b="0" u="none">
                          <a:solidFill>
                            <a:schemeClr val="tx1"/>
                          </a:solidFill>
                        </a:rPr>
                        <a:t>8</a:t>
                      </a:r>
                      <a:r>
                        <a:rPr lang="en-US" sz="1000" b="0" u="none" baseline="0">
                          <a:solidFill>
                            <a:schemeClr val="tx1"/>
                          </a:solidFill>
                        </a:rPr>
                        <a:t> </a:t>
                      </a:r>
                      <a:r>
                        <a:rPr lang="en-US" sz="1000" b="0" u="none">
                          <a:solidFill>
                            <a:schemeClr val="tx1"/>
                          </a:solidFill>
                        </a:rPr>
                        <a:t>  weeks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0" u="none">
                          <a:solidFill>
                            <a:schemeClr val="tx1"/>
                          </a:solidFill>
                        </a:rPr>
                        <a:t>HT3/4 </a:t>
                      </a:r>
                    </a:p>
                    <a:p>
                      <a:r>
                        <a:rPr lang="en-US" sz="1000" b="0" u="none">
                          <a:solidFill>
                            <a:schemeClr val="tx1"/>
                          </a:solidFill>
                        </a:rPr>
                        <a:t>8</a:t>
                      </a:r>
                      <a:r>
                        <a:rPr lang="en-US" sz="1000" b="0" u="none" baseline="0">
                          <a:solidFill>
                            <a:schemeClr val="tx1"/>
                          </a:solidFill>
                        </a:rPr>
                        <a:t> </a:t>
                      </a:r>
                      <a:r>
                        <a:rPr lang="en-US" sz="1000" b="0" u="none">
                          <a:solidFill>
                            <a:schemeClr val="tx1"/>
                          </a:solidFill>
                        </a:rPr>
                        <a:t>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HT3/4 (SOME LESSONS SWITCHED TO PRACTICAL)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4519711"/>
                  </a:ext>
                </a:extLst>
              </a:tr>
              <a:tr h="1092985">
                <a:tc>
                  <a:txBody>
                    <a:bodyPr/>
                    <a:lstStyle/>
                    <a:p>
                      <a:r>
                        <a:rPr lang="en-US" sz="1000" b="0" u="none">
                          <a:solidFill>
                            <a:schemeClr val="tx1"/>
                          </a:solidFill>
                        </a:rPr>
                        <a:t>Links to</a:t>
                      </a:r>
                      <a:r>
                        <a:rPr lang="en-US" sz="1000" b="0" u="none" baseline="0">
                          <a:solidFill>
                            <a:schemeClr val="tx1"/>
                          </a:solidFill>
                        </a:rPr>
                        <a:t> National Curriculum</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r>
                        <a:rPr lang="en-GB" sz="1000" b="1" u="none" kern="1200">
                          <a:solidFill>
                            <a:schemeClr val="dk1"/>
                          </a:solidFill>
                          <a:effectLst/>
                          <a:latin typeface="+mn-lt"/>
                          <a:ea typeface="+mn-ea"/>
                          <a:cs typeface="+mn-cs"/>
                        </a:rPr>
                        <a:t>AO2/3 – Create dance, including movement material and aural setting, to communicate choreographic intention</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r>
                        <a:rPr lang="en-GB" sz="1000" b="1" u="none" kern="1200">
                          <a:solidFill>
                            <a:schemeClr val="dk1"/>
                          </a:solidFill>
                          <a:effectLst/>
                          <a:latin typeface="+mn-lt"/>
                          <a:ea typeface="+mn-ea"/>
                          <a:cs typeface="+mn-cs"/>
                        </a:rPr>
                        <a:t>AO2/3 – Create dance, including movement material and aural setting, to communicate choreographic intention</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sng">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818478522"/>
                  </a:ext>
                </a:extLst>
              </a:tr>
              <a:tr h="681279">
                <a:tc>
                  <a:txBody>
                    <a:bodyPr/>
                    <a:lstStyle/>
                    <a:p>
                      <a:r>
                        <a:rPr lang="en-GB" sz="1000" b="0" u="none">
                          <a:solidFill>
                            <a:schemeClr val="tx1"/>
                          </a:solidFill>
                        </a:rPr>
                        <a:t>Assessment Task(s)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GCSE</a:t>
                      </a:r>
                      <a:r>
                        <a:rPr lang="en-US" sz="1000" b="0" u="none" baseline="0">
                          <a:solidFill>
                            <a:schemeClr val="tx1"/>
                          </a:solidFill>
                        </a:rPr>
                        <a:t> Choreography exam</a:t>
                      </a:r>
                    </a:p>
                    <a:p>
                      <a:r>
                        <a:rPr lang="en-US" sz="1000" b="0" u="none" baseline="0">
                          <a:solidFill>
                            <a:schemeClr val="tx1"/>
                          </a:solidFill>
                        </a:rPr>
                        <a:t>Introduction to exam criteria.</a:t>
                      </a:r>
                    </a:p>
                    <a:p>
                      <a:r>
                        <a:rPr lang="en-US" sz="1000" b="0" u="none" baseline="0">
                          <a:solidFill>
                            <a:schemeClr val="tx1"/>
                          </a:solidFill>
                        </a:rPr>
                        <a:t>NEA 30% mark</a:t>
                      </a:r>
                    </a:p>
                    <a:p>
                      <a:r>
                        <a:rPr lang="en-US" sz="1000" b="0" u="none" baseline="0">
                          <a:solidFill>
                            <a:schemeClr val="tx1"/>
                          </a:solidFill>
                        </a:rPr>
                        <a:t>EXAM MARCH</a:t>
                      </a:r>
                      <a:endParaRPr lang="en-US"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sz="1000" b="0" u="none">
                          <a:solidFill>
                            <a:schemeClr val="tx1"/>
                          </a:solidFill>
                        </a:rPr>
                        <a:t>GCSE</a:t>
                      </a:r>
                      <a:r>
                        <a:rPr lang="en-US" sz="1000" b="0" u="none" baseline="0">
                          <a:solidFill>
                            <a:schemeClr val="tx1"/>
                          </a:solidFill>
                        </a:rPr>
                        <a:t> Choreography exam</a:t>
                      </a:r>
                    </a:p>
                    <a:p>
                      <a:r>
                        <a:rPr lang="en-US" sz="1000" b="0" u="none" baseline="0">
                          <a:solidFill>
                            <a:schemeClr val="tx1"/>
                          </a:solidFill>
                        </a:rPr>
                        <a:t>Introduction to exam criteria.</a:t>
                      </a:r>
                    </a:p>
                    <a:p>
                      <a:r>
                        <a:rPr lang="en-US" sz="1000" b="0" u="none" baseline="0">
                          <a:solidFill>
                            <a:schemeClr val="tx1"/>
                          </a:solidFill>
                        </a:rPr>
                        <a:t>NEA 30% mark</a:t>
                      </a:r>
                    </a:p>
                    <a:p>
                      <a:r>
                        <a:rPr lang="en-US" sz="1000" b="0" u="none" baseline="0">
                          <a:solidFill>
                            <a:schemeClr val="tx1"/>
                          </a:solidFill>
                        </a:rPr>
                        <a:t>EXAM MARCH</a:t>
                      </a:r>
                      <a:endParaRPr lang="en-US"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sz="1000" b="0" u="none" baseline="0">
                          <a:solidFill>
                            <a:schemeClr val="tx1"/>
                          </a:solidFill>
                        </a:rPr>
                        <a:t>Section A exam development</a:t>
                      </a:r>
                    </a:p>
                    <a:p>
                      <a:r>
                        <a:rPr lang="en-GB" sz="1000" b="0" u="none" baseline="0">
                          <a:solidFill>
                            <a:schemeClr val="tx1"/>
                          </a:solidFill>
                        </a:rPr>
                        <a:t>Section C recap exam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407812"/>
                  </a:ext>
                </a:extLst>
              </a:tr>
              <a:tr h="831159">
                <a:tc>
                  <a:txBody>
                    <a:bodyPr/>
                    <a:lstStyle/>
                    <a:p>
                      <a:r>
                        <a:rPr lang="en-GB" sz="1000" b="0" u="none">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kern="1200">
                          <a:solidFill>
                            <a:schemeClr val="dk1"/>
                          </a:solidFill>
                          <a:effectLst/>
                          <a:latin typeface="+mn-lt"/>
                          <a:ea typeface="+mn-ea"/>
                          <a:cs typeface="+mn-cs"/>
                        </a:rPr>
                        <a:t>Processes-researching, generating, selecting, developing, refining and synthesising.</a:t>
                      </a:r>
                    </a:p>
                    <a:p>
                      <a:r>
                        <a:rPr lang="en-GB" sz="1000" b="0" u="none" kern="1200">
                          <a:solidFill>
                            <a:schemeClr val="dk1"/>
                          </a:solidFill>
                          <a:effectLst/>
                          <a:latin typeface="+mn-lt"/>
                          <a:ea typeface="+mn-ea"/>
                          <a:cs typeface="+mn-cs"/>
                        </a:rPr>
                        <a:t>Plus see all knowledge from Year 10</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kern="1200">
                          <a:solidFill>
                            <a:schemeClr val="dk1"/>
                          </a:solidFill>
                          <a:effectLst/>
                          <a:latin typeface="+mn-lt"/>
                          <a:ea typeface="+mn-ea"/>
                          <a:cs typeface="+mn-cs"/>
                        </a:rPr>
                        <a:t>Processes-researching, generating, selecting, developing, refining and synthesising.</a:t>
                      </a:r>
                    </a:p>
                    <a:p>
                      <a:r>
                        <a:rPr lang="en-GB" sz="1000" b="0" u="none" kern="1200">
                          <a:solidFill>
                            <a:schemeClr val="dk1"/>
                          </a:solidFill>
                          <a:effectLst/>
                          <a:latin typeface="+mn-lt"/>
                          <a:ea typeface="+mn-ea"/>
                          <a:cs typeface="+mn-cs"/>
                        </a:rPr>
                        <a:t>Plus see all knowledge from Year 10</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-the</a:t>
                      </a:r>
                      <a:r>
                        <a:rPr lang="en-GB" sz="1000" b="0" u="none" baseline="0">
                          <a:solidFill>
                            <a:schemeClr val="tx1"/>
                          </a:solidFill>
                        </a:rPr>
                        <a:t> meaning of relevant choreography terminology.</a:t>
                      </a:r>
                    </a:p>
                    <a:p>
                      <a:r>
                        <a:rPr lang="en-GB" sz="1000" b="0" u="none" baseline="0">
                          <a:solidFill>
                            <a:schemeClr val="tx1"/>
                          </a:solidFill>
                        </a:rPr>
                        <a:t>-the contribution of choreography to audience understanding of the choreographic intent of the work.</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8239525"/>
                  </a:ext>
                </a:extLst>
              </a:tr>
              <a:tr h="2030209">
                <a:tc>
                  <a:txBody>
                    <a:bodyPr/>
                    <a:lstStyle/>
                    <a:p>
                      <a:r>
                        <a:rPr lang="en-GB" sz="1000" b="0" u="none">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-creative</a:t>
                      </a:r>
                      <a:r>
                        <a:rPr lang="en-US" sz="1000" b="0" u="none" baseline="0">
                          <a:solidFill>
                            <a:schemeClr val="tx1"/>
                          </a:solidFill>
                        </a:rPr>
                        <a:t> and imaginative response to range of stimuli</a:t>
                      </a:r>
                    </a:p>
                    <a:p>
                      <a:r>
                        <a:rPr lang="en-US" sz="1000" b="0" u="none" baseline="0">
                          <a:solidFill>
                            <a:schemeClr val="tx1"/>
                          </a:solidFill>
                        </a:rPr>
                        <a:t>-use of imagination, problem solving, creativity and synthesis of ideas</a:t>
                      </a:r>
                    </a:p>
                    <a:p>
                      <a:r>
                        <a:rPr lang="en-US" sz="1000" b="0" u="none" baseline="0">
                          <a:solidFill>
                            <a:schemeClr val="tx1"/>
                          </a:solidFill>
                        </a:rPr>
                        <a:t>-application of knowledge, skills and understanding of choreographic forms and devices</a:t>
                      </a:r>
                    </a:p>
                    <a:p>
                      <a:r>
                        <a:rPr lang="en-US" sz="1000" b="0" u="none" baseline="0">
                          <a:solidFill>
                            <a:schemeClr val="tx1"/>
                          </a:solidFill>
                        </a:rPr>
                        <a:t>-communication of ideas, feelings, emotions, meanings and moods</a:t>
                      </a:r>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0" u="none">
                          <a:solidFill>
                            <a:schemeClr val="tx1"/>
                          </a:solidFill>
                        </a:rPr>
                        <a:t>-creative</a:t>
                      </a:r>
                      <a:r>
                        <a:rPr lang="en-US" sz="1000" b="0" u="none" baseline="0">
                          <a:solidFill>
                            <a:schemeClr val="tx1"/>
                          </a:solidFill>
                        </a:rPr>
                        <a:t> and imaginative response to range of stimuli</a:t>
                      </a:r>
                    </a:p>
                    <a:p>
                      <a:r>
                        <a:rPr lang="en-US" sz="1000" b="0" u="none" baseline="0">
                          <a:solidFill>
                            <a:schemeClr val="tx1"/>
                          </a:solidFill>
                        </a:rPr>
                        <a:t>-use of imagination, problem solving, creativity and synthesis of ideas</a:t>
                      </a:r>
                    </a:p>
                    <a:p>
                      <a:r>
                        <a:rPr lang="en-US" sz="1000" b="0" u="none" baseline="0">
                          <a:solidFill>
                            <a:schemeClr val="tx1"/>
                          </a:solidFill>
                        </a:rPr>
                        <a:t>-application of knowledge, skills and understanding of choreographic forms and devices</a:t>
                      </a:r>
                    </a:p>
                    <a:p>
                      <a:r>
                        <a:rPr lang="en-US" sz="1000" b="0" u="none" baseline="0">
                          <a:solidFill>
                            <a:schemeClr val="tx1"/>
                          </a:solidFill>
                        </a:rPr>
                        <a:t>-communication of ideas, feelings, emotions, meanings and moods</a:t>
                      </a:r>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-articulation</a:t>
                      </a:r>
                      <a:r>
                        <a:rPr lang="en-GB" sz="1000" b="0" u="none" baseline="0">
                          <a:solidFill>
                            <a:schemeClr val="tx1"/>
                          </a:solidFill>
                        </a:rPr>
                        <a:t> of knowledge and critical reflection to inform, artistic process.</a:t>
                      </a:r>
                    </a:p>
                    <a:p>
                      <a:r>
                        <a:rPr lang="en-GB" sz="1000" b="0" u="none" baseline="0">
                          <a:solidFill>
                            <a:schemeClr val="tx1"/>
                          </a:solidFill>
                        </a:rPr>
                        <a:t>-critical appreciation of dance in its physical, artistic, aesthetic and cultural contexts.</a:t>
                      </a:r>
                    </a:p>
                    <a:p>
                      <a:r>
                        <a:rPr lang="en-GB" sz="1000" b="0" u="none" baseline="0">
                          <a:solidFill>
                            <a:schemeClr val="tx1"/>
                          </a:solidFill>
                        </a:rPr>
                        <a:t>-critical analysis, interpretation, evaluation and appreciation of professional works.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501469523"/>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864" y="-204113"/>
            <a:ext cx="465044" cy="69756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6589" y="110154"/>
            <a:ext cx="857594" cy="423246"/>
          </a:xfrm>
          <a:prstGeom prst="rect">
            <a:avLst/>
          </a:prstGeom>
        </p:spPr>
      </p:pic>
    </p:spTree>
    <p:extLst>
      <p:ext uri="{BB962C8B-B14F-4D97-AF65-F5344CB8AC3E}">
        <p14:creationId xmlns:p14="http://schemas.microsoft.com/office/powerpoint/2010/main" val="2076401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0" y="-297712"/>
            <a:ext cx="12192000" cy="1325563"/>
          </a:xfrm>
        </p:spPr>
        <p:txBody>
          <a:bodyPr>
            <a:normAutofit/>
          </a:bodyPr>
          <a:lstStyle/>
          <a:p>
            <a:pPr algn="ctr"/>
            <a:r>
              <a:rPr lang="en-GB" sz="2400" b="1" u="sng"/>
              <a:t>PE/Dance curriculum overview – Year 11 (KS4)</a:t>
            </a:r>
            <a:r>
              <a:rPr lang="en-GB" sz="2400" b="1"/>
              <a:t>   </a:t>
            </a:r>
            <a:r>
              <a:rPr lang="en-GB" sz="2400" b="1" u="sng"/>
              <a:t>Exam board: AQA GCSE Dance(8236)</a:t>
            </a:r>
            <a:endParaRPr lang="en-GB" sz="2400" b="1" u="sng">
              <a:solidFill>
                <a:srgbClr val="FF0000"/>
              </a:solidFill>
            </a:endParaRP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4065296597"/>
              </p:ext>
            </p:extLst>
          </p:nvPr>
        </p:nvGraphicFramePr>
        <p:xfrm>
          <a:off x="434828" y="636618"/>
          <a:ext cx="11055207" cy="6080792"/>
        </p:xfrm>
        <a:graphic>
          <a:graphicData uri="http://schemas.openxmlformats.org/drawingml/2006/table">
            <a:tbl>
              <a:tblPr firstRow="1" bandRow="1">
                <a:tableStyleId>{5C22544A-7EE6-4342-B048-85BDC9FD1C3A}</a:tableStyleId>
              </a:tblPr>
              <a:tblGrid>
                <a:gridCol w="1489111">
                  <a:extLst>
                    <a:ext uri="{9D8B030D-6E8A-4147-A177-3AD203B41FA5}">
                      <a16:colId xmlns:a16="http://schemas.microsoft.com/office/drawing/2014/main" val="3717695141"/>
                    </a:ext>
                  </a:extLst>
                </a:gridCol>
                <a:gridCol w="2905480">
                  <a:extLst>
                    <a:ext uri="{9D8B030D-6E8A-4147-A177-3AD203B41FA5}">
                      <a16:colId xmlns:a16="http://schemas.microsoft.com/office/drawing/2014/main" val="1058426284"/>
                    </a:ext>
                  </a:extLst>
                </a:gridCol>
                <a:gridCol w="2905480">
                  <a:extLst>
                    <a:ext uri="{9D8B030D-6E8A-4147-A177-3AD203B41FA5}">
                      <a16:colId xmlns:a16="http://schemas.microsoft.com/office/drawing/2014/main" val="3960397057"/>
                    </a:ext>
                  </a:extLst>
                </a:gridCol>
                <a:gridCol w="2905480">
                  <a:extLst>
                    <a:ext uri="{9D8B030D-6E8A-4147-A177-3AD203B41FA5}">
                      <a16:colId xmlns:a16="http://schemas.microsoft.com/office/drawing/2014/main" val="4178250955"/>
                    </a:ext>
                  </a:extLst>
                </a:gridCol>
                <a:gridCol w="849656">
                  <a:extLst>
                    <a:ext uri="{9D8B030D-6E8A-4147-A177-3AD203B41FA5}">
                      <a16:colId xmlns:a16="http://schemas.microsoft.com/office/drawing/2014/main" val="918570129"/>
                    </a:ext>
                  </a:extLst>
                </a:gridCol>
              </a:tblGrid>
              <a:tr h="818363">
                <a:tc>
                  <a:txBody>
                    <a:bodyPr/>
                    <a:lstStyle/>
                    <a:p>
                      <a:r>
                        <a:rPr lang="en-GB" sz="1000" b="0" u="none">
                          <a:solidFill>
                            <a:schemeClr val="tx1"/>
                          </a:solidFill>
                        </a:rPr>
                        <a:t>Topic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b="1" u="none">
                          <a:solidFill>
                            <a:schemeClr val="tx1"/>
                          </a:solidFill>
                        </a:rPr>
                        <a:t>Year 11</a:t>
                      </a:r>
                    </a:p>
                    <a:p>
                      <a:r>
                        <a:rPr lang="en-GB" sz="1000" b="1" u="none">
                          <a:solidFill>
                            <a:schemeClr val="tx1"/>
                          </a:solidFill>
                        </a:rPr>
                        <a:t>Critically</a:t>
                      </a:r>
                      <a:r>
                        <a:rPr lang="en-GB" sz="1000" b="1" u="none" baseline="0">
                          <a:solidFill>
                            <a:schemeClr val="tx1"/>
                          </a:solidFill>
                        </a:rPr>
                        <a:t> appreciate own works and professional works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1" u="none">
                          <a:solidFill>
                            <a:schemeClr val="tx1"/>
                          </a:solidFill>
                        </a:rPr>
                        <a:t>Year 11</a:t>
                      </a:r>
                    </a:p>
                    <a:p>
                      <a:r>
                        <a:rPr lang="en-GB" sz="1000" b="1" u="none">
                          <a:solidFill>
                            <a:schemeClr val="tx1"/>
                          </a:solidFill>
                        </a:rPr>
                        <a:t>Critically</a:t>
                      </a:r>
                      <a:r>
                        <a:rPr lang="en-GB" sz="1000" b="1" u="none" baseline="0">
                          <a:solidFill>
                            <a:schemeClr val="tx1"/>
                          </a:solidFill>
                        </a:rPr>
                        <a:t> appreciate own works and professional works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1" u="none">
                          <a:solidFill>
                            <a:schemeClr val="tx1"/>
                          </a:solidFill>
                        </a:rPr>
                        <a:t>Year 11</a:t>
                      </a:r>
                    </a:p>
                    <a:p>
                      <a:r>
                        <a:rPr lang="en-GB" sz="1000" b="1" u="none">
                          <a:solidFill>
                            <a:schemeClr val="tx1"/>
                          </a:solidFill>
                        </a:rPr>
                        <a:t>Critically</a:t>
                      </a:r>
                      <a:r>
                        <a:rPr lang="en-GB" sz="1000" b="1" u="none" baseline="0">
                          <a:solidFill>
                            <a:schemeClr val="tx1"/>
                          </a:solidFill>
                        </a:rPr>
                        <a:t> appreciate own works and professional works</a:t>
                      </a: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1" u="none">
                          <a:solidFill>
                            <a:schemeClr val="tx1"/>
                          </a:solidFill>
                        </a:rPr>
                        <a:t>GCSE DANCE EXAM </a:t>
                      </a:r>
                    </a:p>
                    <a:p>
                      <a:r>
                        <a:rPr lang="en-GB" sz="1000" b="1" u="none">
                          <a:solidFill>
                            <a:schemeClr val="tx1"/>
                          </a:solidFill>
                        </a:rPr>
                        <a:t>JUNE </a:t>
                      </a:r>
                    </a:p>
                    <a:p>
                      <a:r>
                        <a:rPr lang="en-GB" sz="1000" b="1" u="none">
                          <a:solidFill>
                            <a:schemeClr val="tx1"/>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773868"/>
                  </a:ext>
                </a:extLst>
              </a:tr>
              <a:tr h="818363">
                <a:tc>
                  <a:txBody>
                    <a:bodyPr/>
                    <a:lstStyle/>
                    <a:p>
                      <a:r>
                        <a:rPr lang="en-GB" sz="1000" b="0" u="none">
                          <a:solidFill>
                            <a:schemeClr val="tx1"/>
                          </a:solidFill>
                        </a:rPr>
                        <a:t>Length of topic (in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HT5</a:t>
                      </a:r>
                      <a:r>
                        <a:rPr lang="en-GB" sz="1000" b="0" u="none" baseline="0">
                          <a:solidFill>
                            <a:schemeClr val="tx1"/>
                          </a:solidFill>
                        </a:rPr>
                        <a:t> </a:t>
                      </a: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HT5 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HT6</a:t>
                      </a:r>
                      <a:r>
                        <a:rPr lang="en-GB" sz="1000" b="0" u="none" baseline="0">
                          <a:solidFill>
                            <a:schemeClr val="tx1"/>
                          </a:solidFill>
                        </a:rPr>
                        <a:t> 3 weeks</a:t>
                      </a:r>
                      <a:endParaRPr lang="en-GB" sz="1000" b="0" u="none">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GCSE DANCE EXAM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JUNE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4519711"/>
                  </a:ext>
                </a:extLst>
              </a:tr>
              <a:tr h="887810">
                <a:tc>
                  <a:txBody>
                    <a:bodyPr/>
                    <a:lstStyle/>
                    <a:p>
                      <a:r>
                        <a:rPr lang="en-US" sz="1000" b="0" u="none">
                          <a:solidFill>
                            <a:schemeClr val="tx1"/>
                          </a:solidFill>
                        </a:rPr>
                        <a:t>Links to</a:t>
                      </a:r>
                      <a:r>
                        <a:rPr lang="en-US" sz="1000" b="0" u="none" baseline="0">
                          <a:solidFill>
                            <a:schemeClr val="tx1"/>
                          </a:solidFill>
                        </a:rPr>
                        <a:t> National Curriculum</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sng">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sng">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sng">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GCSE DANCE EXAM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JUNE 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818478522"/>
                  </a:ext>
                </a:extLst>
              </a:tr>
              <a:tr h="818363">
                <a:tc>
                  <a:txBody>
                    <a:bodyPr/>
                    <a:lstStyle/>
                    <a:p>
                      <a:r>
                        <a:rPr lang="en-GB" sz="1000" b="0" u="none">
                          <a:solidFill>
                            <a:schemeClr val="tx1"/>
                          </a:solidFill>
                        </a:rPr>
                        <a:t>Assessment Task(s)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b="0" u="none" baseline="0">
                          <a:solidFill>
                            <a:schemeClr val="tx1"/>
                          </a:solidFill>
                        </a:rPr>
                        <a:t>Section A exam development</a:t>
                      </a:r>
                    </a:p>
                    <a:p>
                      <a:r>
                        <a:rPr lang="en-GB" sz="1000" b="0" u="none" baseline="0">
                          <a:solidFill>
                            <a:schemeClr val="tx1"/>
                          </a:solidFill>
                        </a:rPr>
                        <a:t>Section C recap exam development</a:t>
                      </a:r>
                    </a:p>
                    <a:p>
                      <a:r>
                        <a:rPr lang="en-GB" sz="1000" b="0" u="none" baseline="0">
                          <a:solidFill>
                            <a:schemeClr val="tx1"/>
                          </a:solidFill>
                        </a:rPr>
                        <a:t>6/12 mark answer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baseline="0">
                          <a:solidFill>
                            <a:schemeClr val="tx1"/>
                          </a:solidFill>
                        </a:rPr>
                        <a:t>Section A exam development</a:t>
                      </a:r>
                    </a:p>
                    <a:p>
                      <a:r>
                        <a:rPr lang="en-GB" sz="1000" b="0" u="none" baseline="0">
                          <a:solidFill>
                            <a:schemeClr val="tx1"/>
                          </a:solidFill>
                        </a:rPr>
                        <a:t>Section C recap exam development</a:t>
                      </a:r>
                    </a:p>
                    <a:p>
                      <a:r>
                        <a:rPr lang="en-GB" sz="1000" b="0" u="none" baseline="0">
                          <a:solidFill>
                            <a:schemeClr val="tx1"/>
                          </a:solidFill>
                        </a:rPr>
                        <a:t>6/12 mark answer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baseline="0">
                          <a:solidFill>
                            <a:schemeClr val="tx1"/>
                          </a:solidFill>
                        </a:rPr>
                        <a:t>Section B exam development</a:t>
                      </a:r>
                    </a:p>
                    <a:p>
                      <a:r>
                        <a:rPr lang="en-GB" sz="1000" b="0" u="none" baseline="0">
                          <a:solidFill>
                            <a:schemeClr val="tx1"/>
                          </a:solidFill>
                        </a:rPr>
                        <a:t>6 mark questions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GCSE DANCE EXAM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JUNE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407812"/>
                  </a:ext>
                </a:extLst>
              </a:tr>
              <a:tr h="818363">
                <a:tc>
                  <a:txBody>
                    <a:bodyPr/>
                    <a:lstStyle/>
                    <a:p>
                      <a:r>
                        <a:rPr lang="en-GB" sz="1000" b="0" u="none">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b="0" u="none">
                          <a:solidFill>
                            <a:schemeClr val="tx1"/>
                          </a:solidFill>
                        </a:rPr>
                        <a:t>-the</a:t>
                      </a:r>
                      <a:r>
                        <a:rPr lang="en-GB" sz="1000" b="0" u="none" baseline="0">
                          <a:solidFill>
                            <a:schemeClr val="tx1"/>
                          </a:solidFill>
                        </a:rPr>
                        <a:t> meaning of relevant choreography terminology.</a:t>
                      </a:r>
                    </a:p>
                    <a:p>
                      <a:r>
                        <a:rPr lang="en-GB" sz="1000" b="0" u="none" baseline="0">
                          <a:solidFill>
                            <a:schemeClr val="tx1"/>
                          </a:solidFill>
                        </a:rPr>
                        <a:t>-the contribution of choreography to audience understanding of the choreographic intent of the work.</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-the</a:t>
                      </a:r>
                      <a:r>
                        <a:rPr lang="en-GB" sz="1000" b="0" u="none" baseline="0">
                          <a:solidFill>
                            <a:schemeClr val="tx1"/>
                          </a:solidFill>
                        </a:rPr>
                        <a:t> meaning of relevant choreography terminology.</a:t>
                      </a:r>
                    </a:p>
                    <a:p>
                      <a:r>
                        <a:rPr lang="en-GB" sz="1000" b="0" u="none" baseline="0">
                          <a:solidFill>
                            <a:schemeClr val="tx1"/>
                          </a:solidFill>
                        </a:rPr>
                        <a:t>-the contribution of choreography to audience understanding of the choreographic intent of the work.</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-the</a:t>
                      </a:r>
                      <a:r>
                        <a:rPr lang="en-GB" sz="1000" b="0" u="none" baseline="0">
                          <a:solidFill>
                            <a:schemeClr val="tx1"/>
                          </a:solidFill>
                        </a:rPr>
                        <a:t> meaning of relevant choreography terminology.</a:t>
                      </a:r>
                    </a:p>
                    <a:p>
                      <a:r>
                        <a:rPr lang="en-GB" sz="1000" b="0" u="none" baseline="0">
                          <a:solidFill>
                            <a:schemeClr val="tx1"/>
                          </a:solidFill>
                        </a:rPr>
                        <a:t>-the contribution of choreography to audience understanding of the choreographic intent of the work.</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GCSE DANCE EXAM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JUNE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8239525"/>
                  </a:ext>
                </a:extLst>
              </a:tr>
              <a:tr h="1649100">
                <a:tc>
                  <a:txBody>
                    <a:bodyPr/>
                    <a:lstStyle/>
                    <a:p>
                      <a:r>
                        <a:rPr lang="en-GB" sz="1000" b="0" u="none">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b="0" u="none">
                          <a:solidFill>
                            <a:schemeClr val="tx1"/>
                          </a:solidFill>
                        </a:rPr>
                        <a:t>-articulation</a:t>
                      </a:r>
                      <a:r>
                        <a:rPr lang="en-GB" sz="1000" b="0" u="none" baseline="0">
                          <a:solidFill>
                            <a:schemeClr val="tx1"/>
                          </a:solidFill>
                        </a:rPr>
                        <a:t> of knowledge and critical reflection to inform, artistic process.</a:t>
                      </a:r>
                    </a:p>
                    <a:p>
                      <a:r>
                        <a:rPr lang="en-GB" sz="1000" b="0" u="none" baseline="0">
                          <a:solidFill>
                            <a:schemeClr val="tx1"/>
                          </a:solidFill>
                        </a:rPr>
                        <a:t>-critical appreciation of dance in its physical, artistic, aesthetic and cultural contexts.</a:t>
                      </a:r>
                    </a:p>
                    <a:p>
                      <a:r>
                        <a:rPr lang="en-GB" sz="1000" b="0" u="none" baseline="0">
                          <a:solidFill>
                            <a:schemeClr val="tx1"/>
                          </a:solidFill>
                        </a:rPr>
                        <a:t>-critical analysis, interpretation, evaluation and appreciation of professional works.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-articulation</a:t>
                      </a:r>
                      <a:r>
                        <a:rPr lang="en-GB" sz="1000" b="0" u="none" baseline="0">
                          <a:solidFill>
                            <a:schemeClr val="tx1"/>
                          </a:solidFill>
                        </a:rPr>
                        <a:t> of knowledge and critical reflection to inform, artistic process.</a:t>
                      </a:r>
                    </a:p>
                    <a:p>
                      <a:r>
                        <a:rPr lang="en-GB" sz="1000" b="0" u="none" baseline="0">
                          <a:solidFill>
                            <a:schemeClr val="tx1"/>
                          </a:solidFill>
                        </a:rPr>
                        <a:t>-critical appreciation of dance in its physical, artistic, aesthetic and cultural contexts.</a:t>
                      </a:r>
                    </a:p>
                    <a:p>
                      <a:r>
                        <a:rPr lang="en-GB" sz="1000" b="0" u="none" baseline="0">
                          <a:solidFill>
                            <a:schemeClr val="tx1"/>
                          </a:solidFill>
                        </a:rPr>
                        <a:t>-critical analysis, interpretation, evaluation and appreciation of professional works.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-articulation</a:t>
                      </a:r>
                      <a:r>
                        <a:rPr lang="en-GB" sz="1000" b="0" u="none" baseline="0">
                          <a:solidFill>
                            <a:schemeClr val="tx1"/>
                          </a:solidFill>
                        </a:rPr>
                        <a:t> of knowledge and critical reflection to inform, artistic process.</a:t>
                      </a:r>
                    </a:p>
                    <a:p>
                      <a:r>
                        <a:rPr lang="en-GB" sz="1000" b="0" u="none" baseline="0">
                          <a:solidFill>
                            <a:schemeClr val="tx1"/>
                          </a:solidFill>
                        </a:rPr>
                        <a:t>-critical appreciation of dance in its physical, artistic, aesthetic and cultural contexts.</a:t>
                      </a:r>
                    </a:p>
                    <a:p>
                      <a:r>
                        <a:rPr lang="en-GB" sz="1000" b="0" u="none" baseline="0">
                          <a:solidFill>
                            <a:schemeClr val="tx1"/>
                          </a:solidFill>
                        </a:rPr>
                        <a:t>-critical analysis, interpretation, evaluation and appreciation of professional works.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GCSE DANCE EXAM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JUNE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Calibri" panose="020F0502020204030204"/>
                          <a:ea typeface="+mn-ea"/>
                          <a:cs typeface="+mn-cs"/>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01469523"/>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307" y="110154"/>
            <a:ext cx="465044" cy="69756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6589" y="110154"/>
            <a:ext cx="857594" cy="423246"/>
          </a:xfrm>
          <a:prstGeom prst="rect">
            <a:avLst/>
          </a:prstGeom>
        </p:spPr>
      </p:pic>
    </p:spTree>
    <p:extLst>
      <p:ext uri="{BB962C8B-B14F-4D97-AF65-F5344CB8AC3E}">
        <p14:creationId xmlns:p14="http://schemas.microsoft.com/office/powerpoint/2010/main" val="1774923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1863" y="2015427"/>
            <a:ext cx="5529044" cy="3244550"/>
          </a:xfrm>
        </p:spPr>
        <p:txBody>
          <a:bodyPr vert="horz" lIns="91440" tIns="45720" rIns="91440" bIns="45720" rtlCol="0" anchor="b">
            <a:normAutofit fontScale="90000"/>
          </a:bodyPr>
          <a:lstStyle/>
          <a:p>
            <a:pPr algn="ctr">
              <a:lnSpc>
                <a:spcPct val="90000"/>
              </a:lnSpc>
            </a:pPr>
            <a:r>
              <a:rPr lang="en-US" sz="4800" b="1" dirty="0"/>
              <a:t>Sports Studies</a:t>
            </a:r>
            <a:r>
              <a:rPr lang="en-US" sz="4800" b="1" i="0" kern="1200" dirty="0">
                <a:latin typeface="+mj-lt"/>
                <a:ea typeface="+mj-ea"/>
                <a:cs typeface="+mj-cs"/>
              </a:rPr>
              <a:t> curriculum overview KS4</a:t>
            </a:r>
            <a:br>
              <a:rPr lang="en-US" sz="4800" b="1" i="0" kern="1200" dirty="0">
                <a:latin typeface="+mj-lt"/>
                <a:ea typeface="+mj-ea"/>
                <a:cs typeface="+mj-cs"/>
              </a:rPr>
            </a:br>
            <a:r>
              <a:rPr lang="en-US" sz="4800" b="1" i="0" kern="1200" dirty="0">
                <a:latin typeface="+mj-lt"/>
                <a:ea typeface="+mj-ea"/>
                <a:cs typeface="+mj-cs"/>
              </a:rPr>
              <a:t>J829</a:t>
            </a:r>
            <a:br>
              <a:rPr lang="en-US" sz="4800" b="1" i="0" kern="1200" dirty="0">
                <a:latin typeface="+mj-lt"/>
                <a:ea typeface="+mj-ea"/>
                <a:cs typeface="+mj-cs"/>
              </a:rPr>
            </a:br>
            <a:br>
              <a:rPr lang="en-US" sz="4800" b="1" i="0" kern="1200" dirty="0">
                <a:latin typeface="+mj-lt"/>
                <a:ea typeface="+mj-ea"/>
                <a:cs typeface="+mj-cs"/>
              </a:rPr>
            </a:br>
            <a:endParaRPr lang="en-US" sz="4800" b="1" i="0" kern="1200" dirty="0">
              <a:latin typeface="+mj-lt"/>
              <a:ea typeface="+mj-ea"/>
              <a:cs typeface="+mj-cs"/>
            </a:endParaRPr>
          </a:p>
        </p:txBody>
      </p:sp>
      <p:pic>
        <p:nvPicPr>
          <p:cNvPr id="3" name="Picture 2">
            <a:extLst>
              <a:ext uri="{FF2B5EF4-FFF2-40B4-BE49-F238E27FC236}">
                <a16:creationId xmlns:a16="http://schemas.microsoft.com/office/drawing/2014/main" id="{C57E9722-5AFC-4183-9554-DC6D01F1D4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4393" y="1545164"/>
            <a:ext cx="2622740" cy="3934107"/>
          </a:xfrm>
          <a:prstGeom prst="roundRect">
            <a:avLst>
              <a:gd name="adj" fmla="val 4342"/>
            </a:avLst>
          </a:prstGeom>
          <a:effectLst/>
        </p:spPr>
      </p:pic>
      <p:pic>
        <p:nvPicPr>
          <p:cNvPr id="4" name="Picture 3">
            <a:extLst>
              <a:ext uri="{FF2B5EF4-FFF2-40B4-BE49-F238E27FC236}">
                <a16:creationId xmlns:a16="http://schemas.microsoft.com/office/drawing/2014/main" id="{101AEC0B-8A03-4B7A-B95F-518D4D39EBF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616854" y="539879"/>
            <a:ext cx="2564053" cy="1262795"/>
          </a:xfrm>
          <a:prstGeom prst="roundRect">
            <a:avLst>
              <a:gd name="adj" fmla="val 1858"/>
            </a:avLst>
          </a:prstGeom>
          <a:effectLst/>
        </p:spPr>
      </p:pic>
    </p:spTree>
    <p:extLst>
      <p:ext uri="{BB962C8B-B14F-4D97-AF65-F5344CB8AC3E}">
        <p14:creationId xmlns:p14="http://schemas.microsoft.com/office/powerpoint/2010/main" val="2113202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453428" y="44652"/>
            <a:ext cx="10663064" cy="439608"/>
          </a:xfrm>
          <a:solidFill>
            <a:schemeClr val="bg1"/>
          </a:solidFill>
        </p:spPr>
        <p:txBody>
          <a:bodyPr>
            <a:noAutofit/>
          </a:bodyPr>
          <a:lstStyle/>
          <a:p>
            <a:pPr algn="ctr"/>
            <a:r>
              <a:rPr lang="en-GB" sz="2000" b="1" u="sng" dirty="0">
                <a:solidFill>
                  <a:srgbClr val="FF0000"/>
                </a:solidFill>
              </a:rPr>
              <a:t>Sports Studies </a:t>
            </a:r>
            <a:r>
              <a:rPr lang="en-GB" sz="2000" b="1" u="sng" dirty="0"/>
              <a:t>Curriculum Overview – Year 10 (KS4) (</a:t>
            </a:r>
            <a:r>
              <a:rPr lang="en-GB" sz="2000" b="1" u="sng" dirty="0">
                <a:solidFill>
                  <a:schemeClr val="accent2">
                    <a:lumMod val="40000"/>
                    <a:lumOff val="60000"/>
                  </a:schemeClr>
                </a:solidFill>
              </a:rPr>
              <a:t>Theory</a:t>
            </a:r>
            <a:r>
              <a:rPr lang="en-GB" sz="2000" b="1" u="sng" dirty="0"/>
              <a:t>, </a:t>
            </a:r>
            <a:r>
              <a:rPr lang="en-GB" sz="2000" b="1" u="sng" dirty="0">
                <a:solidFill>
                  <a:schemeClr val="accent1">
                    <a:lumMod val="60000"/>
                    <a:lumOff val="40000"/>
                  </a:schemeClr>
                </a:solidFill>
              </a:rPr>
              <a:t>Practical</a:t>
            </a:r>
            <a:r>
              <a:rPr lang="en-GB" sz="2000" b="1" u="sng" dirty="0"/>
              <a:t>)</a:t>
            </a:r>
            <a:r>
              <a:rPr lang="en-GB" sz="2000" b="1" dirty="0"/>
              <a:t>   </a:t>
            </a:r>
            <a:r>
              <a:rPr lang="en-GB" sz="2000" b="1" u="sng" dirty="0"/>
              <a:t>Exam board: OCR </a:t>
            </a:r>
            <a:endParaRPr lang="en-GB" sz="2000" b="1" u="sng" dirty="0">
              <a:solidFill>
                <a:srgbClr val="FF0000"/>
              </a:solidFill>
            </a:endParaRP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3180165055"/>
              </p:ext>
            </p:extLst>
          </p:nvPr>
        </p:nvGraphicFramePr>
        <p:xfrm>
          <a:off x="373198" y="464668"/>
          <a:ext cx="11209847" cy="6307687"/>
        </p:xfrm>
        <a:graphic>
          <a:graphicData uri="http://schemas.openxmlformats.org/drawingml/2006/table">
            <a:tbl>
              <a:tblPr firstRow="1" bandRow="1">
                <a:tableStyleId>{5C22544A-7EE6-4342-B048-85BDC9FD1C3A}</a:tableStyleId>
              </a:tblPr>
              <a:tblGrid>
                <a:gridCol w="2238165">
                  <a:extLst>
                    <a:ext uri="{9D8B030D-6E8A-4147-A177-3AD203B41FA5}">
                      <a16:colId xmlns:a16="http://schemas.microsoft.com/office/drawing/2014/main" val="3717695141"/>
                    </a:ext>
                  </a:extLst>
                </a:gridCol>
                <a:gridCol w="4495352">
                  <a:extLst>
                    <a:ext uri="{9D8B030D-6E8A-4147-A177-3AD203B41FA5}">
                      <a16:colId xmlns:a16="http://schemas.microsoft.com/office/drawing/2014/main" val="3960397057"/>
                    </a:ext>
                  </a:extLst>
                </a:gridCol>
                <a:gridCol w="2238165">
                  <a:extLst>
                    <a:ext uri="{9D8B030D-6E8A-4147-A177-3AD203B41FA5}">
                      <a16:colId xmlns:a16="http://schemas.microsoft.com/office/drawing/2014/main" val="4178250955"/>
                    </a:ext>
                  </a:extLst>
                </a:gridCol>
                <a:gridCol w="2238165">
                  <a:extLst>
                    <a:ext uri="{9D8B030D-6E8A-4147-A177-3AD203B41FA5}">
                      <a16:colId xmlns:a16="http://schemas.microsoft.com/office/drawing/2014/main" val="3117081195"/>
                    </a:ext>
                  </a:extLst>
                </a:gridCol>
              </a:tblGrid>
              <a:tr h="372816">
                <a:tc>
                  <a:txBody>
                    <a:bodyPr/>
                    <a:lstStyle/>
                    <a:p>
                      <a:r>
                        <a:rPr lang="en-GB" sz="1000" b="0" u="none" dirty="0">
                          <a:solidFill>
                            <a:schemeClr val="tx1"/>
                          </a:solidFill>
                        </a:rPr>
                        <a:t>Topic (Unit)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u="none" dirty="0">
                          <a:solidFill>
                            <a:schemeClr val="tx1"/>
                          </a:solidFill>
                        </a:rPr>
                        <a:t>R185</a:t>
                      </a:r>
                      <a:r>
                        <a:rPr lang="en-GB" sz="800" b="0" u="none" dirty="0">
                          <a:solidFill>
                            <a:schemeClr val="tx1"/>
                          </a:solidFill>
                        </a:rPr>
                        <a:t> performance and leadership in sports activities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u="none" dirty="0">
                          <a:solidFill>
                            <a:schemeClr val="tx1"/>
                          </a:solidFill>
                        </a:rPr>
                        <a:t>R185</a:t>
                      </a:r>
                      <a:r>
                        <a:rPr lang="en-GB" sz="800" b="0" u="none" dirty="0">
                          <a:solidFill>
                            <a:schemeClr val="tx1"/>
                          </a:solidFill>
                        </a:rPr>
                        <a:t> performance and leadership in sports activities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800" b="0" u="none" dirty="0">
                          <a:solidFill>
                            <a:schemeClr val="tx1"/>
                          </a:solidFill>
                        </a:rPr>
                        <a:t>R186 Sport and the Media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95773868"/>
                  </a:ext>
                </a:extLst>
              </a:tr>
              <a:tr h="239544">
                <a:tc>
                  <a:txBody>
                    <a:bodyPr/>
                    <a:lstStyle/>
                    <a:p>
                      <a:r>
                        <a:rPr lang="en-GB" sz="1000" b="0" u="none" dirty="0">
                          <a:solidFill>
                            <a:schemeClr val="tx1"/>
                          </a:solidFill>
                        </a:rPr>
                        <a:t>Length of topic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2 theory lessons per week. HT1 – HT5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1 Practical per week. HT1 – HT5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800" b="0" u="none" dirty="0">
                          <a:solidFill>
                            <a:schemeClr val="tx1"/>
                          </a:solidFill>
                        </a:rPr>
                        <a:t>3 theory lessons per week. - HT6.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64519711"/>
                  </a:ext>
                </a:extLst>
              </a:tr>
              <a:tr h="2236892">
                <a:tc>
                  <a:txBody>
                    <a:bodyPr/>
                    <a:lstStyle/>
                    <a:p>
                      <a:r>
                        <a:rPr lang="en-US" sz="1000" b="0" u="none" dirty="0">
                          <a:solidFill>
                            <a:schemeClr val="tx1"/>
                          </a:solidFill>
                        </a:rPr>
                        <a:t>Links to</a:t>
                      </a:r>
                      <a:r>
                        <a:rPr lang="en-US" sz="1000" b="0" u="none" baseline="0" dirty="0">
                          <a:solidFill>
                            <a:schemeClr val="tx1"/>
                          </a:solidFill>
                        </a:rPr>
                        <a:t> National Curriculum</a:t>
                      </a:r>
                    </a:p>
                    <a:p>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This is assessed by a set assignment In this unit you will have an opportunity to develop your skills both as a performer in two different sporting activities, and as a leader, developing a range of transferable skills. You will work both independently and as part of a team, including communicating with team mates as well as being in front of an audience when you perform. You will perform under pressure, both as a participant and as a leader, and will use your initiative to solve problems and make decisions. Finally, you will deal with rapidly changing conditions and situations.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Topics include: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 Key components of performance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 Applying practice methods to support improvement in a sporting activity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 Organising and planning a sports activity session o Leading a sports activity session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 Reviewing your own performance in planning and leading a sports activity session</a:t>
                      </a:r>
                      <a:endParaRPr lang="en-GB" sz="800" b="0" u="non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Topic area 1: understand key components of performance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Topic area 2 to be able to apply practice methods to support improvements in a sporting activity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This is assessed by a set assignment In this unit you will understand the different sides of a range of media sources and apply real life examples to show the nature of the relationship between media and sport. You will also learn how rapid development in technology is enabling sport to be viewed, replayed and discussed whenever and wherever the spectator wants. You will then develop your ability to evaluate and interpret the different ways in which sport is represented by the media.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Topics include: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The different sources of media that cover sport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Positive effects of the media in sport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Negative effects of the media in sport.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818478522"/>
                  </a:ext>
                </a:extLst>
              </a:tr>
              <a:tr h="683005">
                <a:tc>
                  <a:txBody>
                    <a:bodyPr/>
                    <a:lstStyle/>
                    <a:p>
                      <a:r>
                        <a:rPr lang="en-GB" sz="1000" b="0" u="none" dirty="0">
                          <a:solidFill>
                            <a:schemeClr val="tx1"/>
                          </a:solidFill>
                        </a:rPr>
                        <a:t>Assessment Task(s)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Centre-assessed and OCR-moderated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The assessment for this unit: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Centre-assessed task(s) for each learning outcome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8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Centre-assessed and OCR-moderated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The assessment for this unit: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Centre-assessed task(s) for each learning outcome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Centre-assessed and OCR-moderated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The assessment for this unit: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Centre-assessed task(s) for each learning outcome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407812"/>
                  </a:ext>
                </a:extLst>
              </a:tr>
              <a:tr h="2093502">
                <a:tc>
                  <a:txBody>
                    <a:bodyPr/>
                    <a:lstStyle/>
                    <a:p>
                      <a:r>
                        <a:rPr lang="en-GB" sz="1000" b="0" u="none" dirty="0">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a:t>Different leadership roles and opportunities in sport</a:t>
                      </a:r>
                    </a:p>
                    <a:p>
                      <a:r>
                        <a:rPr lang="en-GB" sz="800" dirty="0"/>
                        <a:t>Role-related responsibilities</a:t>
                      </a:r>
                    </a:p>
                    <a:p>
                      <a:r>
                        <a:rPr lang="en-GB" sz="800" dirty="0"/>
                        <a:t>Personal qualities which relate to leadership roles</a:t>
                      </a:r>
                    </a:p>
                    <a:p>
                      <a:r>
                        <a:rPr lang="en-GB" sz="800" dirty="0"/>
                        <a:t>Leadership styles</a:t>
                      </a:r>
                    </a:p>
                    <a:p>
                      <a:r>
                        <a:rPr lang="en-GB" sz="800" dirty="0"/>
                        <a:t>Key considerations when planning sports activity sessions</a:t>
                      </a:r>
                    </a:p>
                    <a:p>
                      <a:r>
                        <a:rPr lang="en-GB" sz="800" dirty="0"/>
                        <a:t>Safety considerations when planning sports activity sessions</a:t>
                      </a:r>
                    </a:p>
                    <a:p>
                      <a:r>
                        <a:rPr lang="en-GB" sz="800" dirty="0"/>
                        <a:t>Safe practice</a:t>
                      </a:r>
                    </a:p>
                    <a:p>
                      <a:r>
                        <a:rPr lang="en-GB" sz="800" dirty="0"/>
                        <a:t>Delivery style</a:t>
                      </a:r>
                    </a:p>
                    <a:p>
                      <a:r>
                        <a:rPr lang="en-GB" sz="800" dirty="0"/>
                        <a:t>Communication skills</a:t>
                      </a:r>
                    </a:p>
                    <a:p>
                      <a:r>
                        <a:rPr lang="en-GB" sz="800" dirty="0"/>
                        <a:t>Motivation techniques</a:t>
                      </a:r>
                    </a:p>
                    <a:p>
                      <a:r>
                        <a:rPr lang="en-GB" sz="800" dirty="0"/>
                        <a:t>Activity-specific knowledge</a:t>
                      </a:r>
                    </a:p>
                    <a:p>
                      <a:r>
                        <a:rPr lang="en-GB" sz="800" dirty="0"/>
                        <a:t>Adaptability</a:t>
                      </a:r>
                    </a:p>
                    <a:p>
                      <a:r>
                        <a:rPr lang="en-GB" sz="800" dirty="0"/>
                        <a:t>Key aspects to consider in evaluating planning and delivery of a sports activity session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800" dirty="0"/>
                        <a:t>Students will perform in a range of different sports throughout the year. Students are assessed performing in two different activities. Team or individual. </a:t>
                      </a:r>
                    </a:p>
                    <a:p>
                      <a:r>
                        <a:rPr lang="en-GB" sz="800" dirty="0"/>
                        <a:t>Students will also lead their own activity and will be formally assessed.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171450" indent="-171450">
                        <a:buFont typeface="Arial" panose="020B0604020202020204" pitchFamily="34" charset="0"/>
                        <a:buChar char="•"/>
                      </a:pPr>
                      <a:r>
                        <a:rPr lang="en-GB" sz="800" dirty="0"/>
                        <a:t>Social and digital media – different source types for example Twitter </a:t>
                      </a:r>
                    </a:p>
                    <a:p>
                      <a:pPr marL="171450" indent="-171450">
                        <a:buFont typeface="Arial" panose="020B0604020202020204" pitchFamily="34" charset="0"/>
                        <a:buChar char="•"/>
                      </a:pPr>
                      <a:r>
                        <a:rPr lang="en-GB" sz="800" dirty="0"/>
                        <a:t>Streaming sites – for example YouTube </a:t>
                      </a:r>
                    </a:p>
                    <a:p>
                      <a:pPr marL="171450" indent="-171450">
                        <a:buFont typeface="Arial" panose="020B0604020202020204" pitchFamily="34" charset="0"/>
                        <a:buChar char="•"/>
                      </a:pPr>
                      <a:r>
                        <a:rPr lang="en-GB" sz="800" dirty="0"/>
                        <a:t>Technology on the move – tablets and phones  Websites/blogs – for example Sky Sports, F1 fanatic, CAUGHTOFFSIDE, the sporting blog</a:t>
                      </a:r>
                    </a:p>
                    <a:p>
                      <a:pPr marL="171450" indent="-171450">
                        <a:buFont typeface="Arial" panose="020B0604020202020204" pitchFamily="34" charset="0"/>
                        <a:buChar char="•"/>
                      </a:pPr>
                      <a:r>
                        <a:rPr lang="en-GB" sz="800" dirty="0"/>
                        <a:t>initiatives – how the media use topical role models and famous people (celebrities) to promote current initiatives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8239525"/>
                  </a:ext>
                </a:extLst>
              </a:tr>
              <a:tr h="659597">
                <a:tc>
                  <a:txBody>
                    <a:bodyPr/>
                    <a:lstStyle/>
                    <a:p>
                      <a:r>
                        <a:rPr lang="en-GB" sz="1000" b="0" u="none" dirty="0">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b="0" u="none" dirty="0">
                          <a:solidFill>
                            <a:schemeClr val="tx1"/>
                          </a:solidFill>
                        </a:rPr>
                        <a:t>Planning,</a:t>
                      </a:r>
                      <a:r>
                        <a:rPr lang="en-GB" sz="800" b="0" u="none" baseline="0" dirty="0">
                          <a:solidFill>
                            <a:schemeClr val="tx1"/>
                          </a:solidFill>
                        </a:rPr>
                        <a:t> communication, confidence, organisational skills</a:t>
                      </a:r>
                      <a:endParaRPr lang="en-GB" sz="8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800" b="0" u="none" dirty="0">
                          <a:solidFill>
                            <a:schemeClr val="tx1"/>
                          </a:solidFill>
                        </a:rPr>
                        <a:t>Development</a:t>
                      </a:r>
                      <a:r>
                        <a:rPr lang="en-GB" sz="800" b="0" u="none" baseline="0" dirty="0">
                          <a:solidFill>
                            <a:schemeClr val="tx1"/>
                          </a:solidFill>
                        </a:rPr>
                        <a:t> of both core and advanced skills for one individual and one team so=port. Performance Analysis</a:t>
                      </a:r>
                      <a:endParaRPr lang="en-GB" sz="8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800" b="0" u="none" dirty="0">
                          <a:solidFill>
                            <a:schemeClr val="tx1"/>
                          </a:solidFill>
                        </a:rPr>
                        <a:t>Organisation, planning, research and resilience.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501469523"/>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343" y="107977"/>
            <a:ext cx="250855" cy="376283"/>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63276" y="44652"/>
            <a:ext cx="393737" cy="194320"/>
          </a:xfrm>
          <a:prstGeom prst="rect">
            <a:avLst/>
          </a:prstGeom>
        </p:spPr>
      </p:pic>
    </p:spTree>
    <p:extLst>
      <p:ext uri="{BB962C8B-B14F-4D97-AF65-F5344CB8AC3E}">
        <p14:creationId xmlns:p14="http://schemas.microsoft.com/office/powerpoint/2010/main" val="14603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453428" y="44652"/>
            <a:ext cx="10663064" cy="439608"/>
          </a:xfrm>
          <a:solidFill>
            <a:schemeClr val="bg1"/>
          </a:solidFill>
        </p:spPr>
        <p:txBody>
          <a:bodyPr>
            <a:noAutofit/>
          </a:bodyPr>
          <a:lstStyle/>
          <a:p>
            <a:pPr algn="ctr"/>
            <a:r>
              <a:rPr lang="en-GB" sz="2000" b="1" u="sng" dirty="0">
                <a:solidFill>
                  <a:srgbClr val="FF0000"/>
                </a:solidFill>
              </a:rPr>
              <a:t>Sports Studies </a:t>
            </a:r>
            <a:r>
              <a:rPr lang="en-GB" sz="2000" b="1" u="sng" dirty="0"/>
              <a:t>Curriculum Overview – Year 11 (KS4) (</a:t>
            </a:r>
            <a:r>
              <a:rPr lang="en-GB" sz="2000" b="1" u="sng" dirty="0">
                <a:solidFill>
                  <a:schemeClr val="accent2">
                    <a:lumMod val="40000"/>
                    <a:lumOff val="60000"/>
                  </a:schemeClr>
                </a:solidFill>
              </a:rPr>
              <a:t>Theory</a:t>
            </a:r>
            <a:r>
              <a:rPr lang="en-GB" sz="2000" b="1" u="sng" dirty="0"/>
              <a:t>,)</a:t>
            </a:r>
            <a:r>
              <a:rPr lang="en-GB" sz="2000" b="1" dirty="0"/>
              <a:t>   </a:t>
            </a:r>
            <a:r>
              <a:rPr lang="en-GB" sz="2000" b="1" u="sng" dirty="0"/>
              <a:t>Exam board: OCR </a:t>
            </a:r>
            <a:endParaRPr lang="en-GB" sz="2000" b="1" u="sng" dirty="0">
              <a:solidFill>
                <a:srgbClr val="FF0000"/>
              </a:solidFill>
            </a:endParaRP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2864399238"/>
              </p:ext>
            </p:extLst>
          </p:nvPr>
        </p:nvGraphicFramePr>
        <p:xfrm>
          <a:off x="373198" y="464668"/>
          <a:ext cx="11365373" cy="6253303"/>
        </p:xfrm>
        <a:graphic>
          <a:graphicData uri="http://schemas.openxmlformats.org/drawingml/2006/table">
            <a:tbl>
              <a:tblPr firstRow="1" bandRow="1">
                <a:tableStyleId>{5C22544A-7EE6-4342-B048-85BDC9FD1C3A}</a:tableStyleId>
              </a:tblPr>
              <a:tblGrid>
                <a:gridCol w="3788458">
                  <a:extLst>
                    <a:ext uri="{9D8B030D-6E8A-4147-A177-3AD203B41FA5}">
                      <a16:colId xmlns:a16="http://schemas.microsoft.com/office/drawing/2014/main" val="3717695141"/>
                    </a:ext>
                  </a:extLst>
                </a:gridCol>
                <a:gridCol w="3084501">
                  <a:extLst>
                    <a:ext uri="{9D8B030D-6E8A-4147-A177-3AD203B41FA5}">
                      <a16:colId xmlns:a16="http://schemas.microsoft.com/office/drawing/2014/main" val="3117081195"/>
                    </a:ext>
                  </a:extLst>
                </a:gridCol>
                <a:gridCol w="4492414">
                  <a:extLst>
                    <a:ext uri="{9D8B030D-6E8A-4147-A177-3AD203B41FA5}">
                      <a16:colId xmlns:a16="http://schemas.microsoft.com/office/drawing/2014/main" val="2446330868"/>
                    </a:ext>
                  </a:extLst>
                </a:gridCol>
              </a:tblGrid>
              <a:tr h="336467">
                <a:tc>
                  <a:txBody>
                    <a:bodyPr/>
                    <a:lstStyle/>
                    <a:p>
                      <a:r>
                        <a:rPr lang="en-GB" sz="1000" b="0" u="none" dirty="0">
                          <a:solidFill>
                            <a:schemeClr val="tx1"/>
                          </a:solidFill>
                        </a:rPr>
                        <a:t>Topic (Unit)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b="0" u="none" dirty="0">
                          <a:solidFill>
                            <a:schemeClr val="tx1"/>
                          </a:solidFill>
                        </a:rPr>
                        <a:t>R186 Sport and the Media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R184 Contemporary issues in Sport.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95773868"/>
                  </a:ext>
                </a:extLst>
              </a:tr>
              <a:tr h="239544">
                <a:tc>
                  <a:txBody>
                    <a:bodyPr/>
                    <a:lstStyle/>
                    <a:p>
                      <a:r>
                        <a:rPr lang="en-GB" sz="1000" b="0" u="none" dirty="0">
                          <a:solidFill>
                            <a:schemeClr val="tx1"/>
                          </a:solidFill>
                        </a:rPr>
                        <a:t>Length of topic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b="0" u="none" dirty="0">
                          <a:solidFill>
                            <a:schemeClr val="tx1"/>
                          </a:solidFill>
                        </a:rPr>
                        <a:t>3 theory lessons per week. HT1- HT2.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3 theory lessons per week. HT3-HT6.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264519711"/>
                  </a:ext>
                </a:extLst>
              </a:tr>
              <a:tr h="2236892">
                <a:tc>
                  <a:txBody>
                    <a:bodyPr/>
                    <a:lstStyle/>
                    <a:p>
                      <a:r>
                        <a:rPr lang="en-US" sz="1000" b="0" u="none" dirty="0">
                          <a:solidFill>
                            <a:schemeClr val="tx1"/>
                          </a:solidFill>
                        </a:rPr>
                        <a:t>Links to</a:t>
                      </a:r>
                      <a:r>
                        <a:rPr lang="en-US" sz="1000" b="0" u="none" baseline="0" dirty="0">
                          <a:solidFill>
                            <a:schemeClr val="tx1"/>
                          </a:solidFill>
                        </a:rPr>
                        <a:t> National Curriculum</a:t>
                      </a:r>
                    </a:p>
                    <a:p>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This is assessed by a set assignment In this unit you will understand the different sides of a range of media sources and apply real life examples to show the nature of the relationship between media and sport. You will also learn how rapid development in technology is enabling sport to be viewed, replayed and discussed whenever and wherever the spectator wants. You will then develop your ability to evaluate and interpret the different ways in which sport is represented by the media.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Topics include: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The different sources of media that cover sport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Positive effects of the media in sport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Negative effects of the media in sport.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This is assessed by an exam By completing this unit you will understand a range of topical and contemporary issues in sport, including learning about participation levels and barriers to completing sporting activities. You will also learn how participation is impacted by the promotion of values and ethical behaviour, about the role of high-profile sporting events, the role of national governing bodies and how technology is used in within sport.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Topics include: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Issues which affect participation in sport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The role of sport in promoting values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The implications of hosting a major sporting event for a city or country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The role National Governing Bodies (NGBs) play in the development of their sport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t>The use of technology in sport</a:t>
                      </a:r>
                      <a:endParaRPr lang="en-GB" sz="800" b="0" u="non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818478522"/>
                  </a:ext>
                </a:extLst>
              </a:tr>
              <a:tr h="683005">
                <a:tc>
                  <a:txBody>
                    <a:bodyPr/>
                    <a:lstStyle/>
                    <a:p>
                      <a:r>
                        <a:rPr lang="en-GB" sz="1000" b="0" u="none" dirty="0">
                          <a:solidFill>
                            <a:schemeClr val="tx1"/>
                          </a:solidFill>
                        </a:rPr>
                        <a:t>Assessment Task(s)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Centre-assessed and OCR-moderated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The assessment for this unit: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Centre-assessed task(s) for each learning outcome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Exam questions with MAD</a:t>
                      </a:r>
                      <a:r>
                        <a:rPr lang="en-GB" sz="800" b="0" u="none" baseline="0" dirty="0">
                          <a:solidFill>
                            <a:schemeClr val="tx1"/>
                          </a:solidFill>
                        </a:rPr>
                        <a:t> time activity</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b="0" u="none" baseline="0" dirty="0">
                          <a:solidFill>
                            <a:schemeClr val="tx1"/>
                          </a:solidFill>
                        </a:rPr>
                        <a:t>1 hour Written Exam (May) OCR Marked</a:t>
                      </a:r>
                      <a:endParaRPr lang="en-GB" sz="8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407812"/>
                  </a:ext>
                </a:extLst>
              </a:tr>
              <a:tr h="2093502">
                <a:tc>
                  <a:txBody>
                    <a:bodyPr/>
                    <a:lstStyle/>
                    <a:p>
                      <a:r>
                        <a:rPr lang="en-GB" sz="1000" b="0" u="none" dirty="0">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800" dirty="0"/>
                        <a:t>Social and digital media – different source types for example Twitter </a:t>
                      </a:r>
                    </a:p>
                    <a:p>
                      <a:pPr marL="171450" indent="-171450">
                        <a:buFont typeface="Arial" panose="020B0604020202020204" pitchFamily="34" charset="0"/>
                        <a:buChar char="•"/>
                      </a:pPr>
                      <a:r>
                        <a:rPr lang="en-GB" sz="800" dirty="0"/>
                        <a:t>Streaming sites – for example YouTube </a:t>
                      </a:r>
                    </a:p>
                    <a:p>
                      <a:pPr marL="171450" indent="-171450">
                        <a:buFont typeface="Arial" panose="020B0604020202020204" pitchFamily="34" charset="0"/>
                        <a:buChar char="•"/>
                      </a:pPr>
                      <a:r>
                        <a:rPr lang="en-GB" sz="800" dirty="0"/>
                        <a:t>Technology on the move – tablets and phones  Websites/blogs – for example Sky Sports, F1 fanatic, CAUGHTOFFSIDE, the sporting blog</a:t>
                      </a:r>
                    </a:p>
                    <a:p>
                      <a:pPr marL="171450" indent="-171450">
                        <a:buFont typeface="Arial" panose="020B0604020202020204" pitchFamily="34" charset="0"/>
                        <a:buChar char="•"/>
                      </a:pPr>
                      <a:r>
                        <a:rPr lang="en-GB" sz="800" dirty="0"/>
                        <a:t>initiatives – how the media use topical role models and famous people (celebrities) to promote current initiatives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a:r>
                        <a:rPr lang="en-GB" sz="800" dirty="0"/>
                        <a:t>The different user groups who may participate in sport</a:t>
                      </a:r>
                    </a:p>
                    <a:p>
                      <a:r>
                        <a:rPr lang="en-GB" sz="800" dirty="0"/>
                        <a:t>The possible barriers which affect participation in sport</a:t>
                      </a:r>
                    </a:p>
                    <a:p>
                      <a:r>
                        <a:rPr lang="en-GB" sz="800" dirty="0"/>
                        <a:t>The solutions to barriers which affect participation in sport</a:t>
                      </a:r>
                    </a:p>
                    <a:p>
                      <a:r>
                        <a:rPr lang="en-GB" sz="800" dirty="0"/>
                        <a:t>The factors which can impact upon the popularity of sport in the UK</a:t>
                      </a:r>
                    </a:p>
                    <a:p>
                      <a:r>
                        <a:rPr lang="en-GB" sz="800" dirty="0"/>
                        <a:t>Current trends in the popularity of different sports in the UK</a:t>
                      </a:r>
                    </a:p>
                    <a:p>
                      <a:r>
                        <a:rPr lang="en-GB" sz="800" dirty="0"/>
                        <a:t>Growth of new/emerging sports and activities in the UK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Values which can be promoted through sport</a:t>
                      </a:r>
                    </a:p>
                    <a:p>
                      <a:r>
                        <a:rPr lang="en-GB" sz="800" dirty="0"/>
                        <a:t>The Olympic and Paralympic movemen</a:t>
                      </a:r>
                      <a:r>
                        <a:rPr lang="en-GB" sz="800" b="0" u="none" dirty="0">
                          <a:solidFill>
                            <a:schemeClr val="tx1"/>
                          </a:solidFill>
                        </a:rPr>
                        <a:t>t</a:t>
                      </a:r>
                    </a:p>
                    <a:p>
                      <a:r>
                        <a:rPr lang="en-GB" sz="800" dirty="0"/>
                        <a:t>Other initiatives and events which promote values through sport</a:t>
                      </a:r>
                    </a:p>
                    <a:p>
                      <a:r>
                        <a:rPr lang="en-GB" sz="800" dirty="0"/>
                        <a:t>The importance of etiquette and sporting behaviour of both performers and spectators</a:t>
                      </a:r>
                    </a:p>
                    <a:p>
                      <a:r>
                        <a:rPr lang="en-GB" sz="800" dirty="0"/>
                        <a:t>The use of performance-enhancing drugs in sport</a:t>
                      </a:r>
                    </a:p>
                    <a:p>
                      <a:r>
                        <a:rPr lang="en-GB" sz="800" dirty="0"/>
                        <a:t>The features of major sporting events</a:t>
                      </a:r>
                    </a:p>
                    <a:p>
                      <a:r>
                        <a:rPr lang="en-GB" sz="800" dirty="0"/>
                        <a:t>The potential benefits and drawbacks of cities/countries hosting major sporting events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68239525"/>
                  </a:ext>
                </a:extLst>
              </a:tr>
              <a:tr h="659597">
                <a:tc>
                  <a:txBody>
                    <a:bodyPr/>
                    <a:lstStyle/>
                    <a:p>
                      <a:r>
                        <a:rPr lang="en-GB" sz="1000" b="0" u="none" dirty="0">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b="0" u="none" dirty="0">
                          <a:solidFill>
                            <a:schemeClr val="tx1"/>
                          </a:solidFill>
                        </a:rPr>
                        <a:t>Organisation, planning, research and resilience.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800" b="0" u="none" dirty="0">
                          <a:solidFill>
                            <a:schemeClr val="tx1"/>
                          </a:solidFill>
                        </a:rPr>
                        <a:t>Examination confidence, revision, organisation, focus.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501469523"/>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343" y="107977"/>
            <a:ext cx="250855" cy="376283"/>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63276" y="44652"/>
            <a:ext cx="393737" cy="194320"/>
          </a:xfrm>
          <a:prstGeom prst="rect">
            <a:avLst/>
          </a:prstGeom>
        </p:spPr>
      </p:pic>
    </p:spTree>
    <p:extLst>
      <p:ext uri="{BB962C8B-B14F-4D97-AF65-F5344CB8AC3E}">
        <p14:creationId xmlns:p14="http://schemas.microsoft.com/office/powerpoint/2010/main" val="3526785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335864" y="-297712"/>
            <a:ext cx="11200975" cy="1325563"/>
          </a:xfrm>
        </p:spPr>
        <p:txBody>
          <a:bodyPr>
            <a:normAutofit/>
          </a:bodyPr>
          <a:lstStyle/>
          <a:p>
            <a:pPr algn="ctr"/>
            <a:r>
              <a:rPr lang="en-GB" sz="3200" b="1" u="sng" dirty="0">
                <a:solidFill>
                  <a:srgbClr val="FF0000"/>
                </a:solidFill>
              </a:rPr>
              <a:t>PE/Dance </a:t>
            </a:r>
            <a:r>
              <a:rPr lang="en-GB" sz="3200" b="1" u="sng" dirty="0"/>
              <a:t>Curriculum Overview – Year 7 (KS3)</a:t>
            </a: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1211241397"/>
              </p:ext>
            </p:extLst>
          </p:nvPr>
        </p:nvGraphicFramePr>
        <p:xfrm>
          <a:off x="164407" y="688340"/>
          <a:ext cx="11672390" cy="6120280"/>
        </p:xfrm>
        <a:graphic>
          <a:graphicData uri="http://schemas.openxmlformats.org/drawingml/2006/table">
            <a:tbl>
              <a:tblPr firstRow="1" bandRow="1">
                <a:tableStyleId>{5C22544A-7EE6-4342-B048-85BDC9FD1C3A}</a:tableStyleId>
              </a:tblPr>
              <a:tblGrid>
                <a:gridCol w="1649095">
                  <a:extLst>
                    <a:ext uri="{9D8B030D-6E8A-4147-A177-3AD203B41FA5}">
                      <a16:colId xmlns:a16="http://schemas.microsoft.com/office/drawing/2014/main" val="3717695141"/>
                    </a:ext>
                  </a:extLst>
                </a:gridCol>
                <a:gridCol w="1593904">
                  <a:extLst>
                    <a:ext uri="{9D8B030D-6E8A-4147-A177-3AD203B41FA5}">
                      <a16:colId xmlns:a16="http://schemas.microsoft.com/office/drawing/2014/main" val="1058426284"/>
                    </a:ext>
                  </a:extLst>
                </a:gridCol>
                <a:gridCol w="1670133">
                  <a:extLst>
                    <a:ext uri="{9D8B030D-6E8A-4147-A177-3AD203B41FA5}">
                      <a16:colId xmlns:a16="http://schemas.microsoft.com/office/drawing/2014/main" val="3706240846"/>
                    </a:ext>
                  </a:extLst>
                </a:gridCol>
                <a:gridCol w="1670133">
                  <a:extLst>
                    <a:ext uri="{9D8B030D-6E8A-4147-A177-3AD203B41FA5}">
                      <a16:colId xmlns:a16="http://schemas.microsoft.com/office/drawing/2014/main" val="4178250955"/>
                    </a:ext>
                  </a:extLst>
                </a:gridCol>
                <a:gridCol w="1748859">
                  <a:extLst>
                    <a:ext uri="{9D8B030D-6E8A-4147-A177-3AD203B41FA5}">
                      <a16:colId xmlns:a16="http://schemas.microsoft.com/office/drawing/2014/main" val="4072156639"/>
                    </a:ext>
                  </a:extLst>
                </a:gridCol>
                <a:gridCol w="1670133">
                  <a:extLst>
                    <a:ext uri="{9D8B030D-6E8A-4147-A177-3AD203B41FA5}">
                      <a16:colId xmlns:a16="http://schemas.microsoft.com/office/drawing/2014/main" val="2435721000"/>
                    </a:ext>
                  </a:extLst>
                </a:gridCol>
                <a:gridCol w="1670133">
                  <a:extLst>
                    <a:ext uri="{9D8B030D-6E8A-4147-A177-3AD203B41FA5}">
                      <a16:colId xmlns:a16="http://schemas.microsoft.com/office/drawing/2014/main" val="1255742843"/>
                    </a:ext>
                  </a:extLst>
                </a:gridCol>
              </a:tblGrid>
              <a:tr h="264638">
                <a:tc>
                  <a:txBody>
                    <a:bodyPr/>
                    <a:lstStyle/>
                    <a:p>
                      <a:r>
                        <a:rPr lang="en-GB" sz="1200" b="1" u="none" dirty="0">
                          <a:solidFill>
                            <a:schemeClr val="tx1"/>
                          </a:solidFill>
                        </a:rPr>
                        <a:t>Introduce and develop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mj-lt"/>
                        <a:buNone/>
                      </a:pPr>
                      <a:r>
                        <a:rPr lang="en-US" sz="1200" b="0" u="none" dirty="0">
                          <a:solidFill>
                            <a:schemeClr val="tx1"/>
                          </a:solidFill>
                        </a:rPr>
                        <a:t>Unit1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mj-lt"/>
                        <a:buNone/>
                      </a:pPr>
                      <a:r>
                        <a:rPr lang="en-GB" sz="1200" b="0" u="none" dirty="0">
                          <a:solidFill>
                            <a:schemeClr val="tx1"/>
                          </a:solidFill>
                        </a:rPr>
                        <a:t>Unit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200" b="0" u="none" dirty="0">
                          <a:solidFill>
                            <a:schemeClr val="tx1"/>
                          </a:solidFill>
                        </a:rPr>
                        <a:t>Unit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buFont typeface="+mj-lt"/>
                        <a:buNone/>
                      </a:pPr>
                      <a:r>
                        <a:rPr lang="en-GB" sz="1200" b="0" u="none" dirty="0">
                          <a:solidFill>
                            <a:schemeClr val="tx1"/>
                          </a:solidFill>
                        </a:rPr>
                        <a:t>Unit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buFont typeface="+mj-lt"/>
                        <a:buNone/>
                      </a:pPr>
                      <a:r>
                        <a:rPr lang="en-GB" sz="1200" b="0" u="none" dirty="0">
                          <a:solidFill>
                            <a:schemeClr val="tx1"/>
                          </a:solidFill>
                        </a:rPr>
                        <a:t>Unit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buFont typeface="+mj-lt"/>
                        <a:buNone/>
                      </a:pPr>
                      <a:r>
                        <a:rPr lang="en-GB" sz="1200" b="0" u="none" dirty="0">
                          <a:solidFill>
                            <a:schemeClr val="tx1"/>
                          </a:solidFill>
                        </a:rPr>
                        <a:t>Unit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549636"/>
                  </a:ext>
                </a:extLst>
              </a:tr>
              <a:tr h="823318">
                <a:tc>
                  <a:txBody>
                    <a:bodyPr/>
                    <a:lstStyle/>
                    <a:p>
                      <a:r>
                        <a:rPr lang="en-GB" sz="1000" b="0" u="none" dirty="0">
                          <a:solidFill>
                            <a:schemeClr val="tx1"/>
                          </a:solidFill>
                        </a:rPr>
                        <a:t>Pathway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buFont typeface="+mj-lt"/>
                        <a:buAutoNum type="arabicPeriod"/>
                      </a:pPr>
                      <a:r>
                        <a:rPr lang="en-US" sz="1000" b="0" u="none" dirty="0">
                          <a:solidFill>
                            <a:schemeClr val="tx1"/>
                          </a:solidFill>
                        </a:rPr>
                        <a:t>Creative Movement (baseline)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00" b="0" u="none" dirty="0">
                          <a:solidFill>
                            <a:schemeClr val="tx1"/>
                          </a:solidFill>
                        </a:rPr>
                        <a:t>Badminton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00" b="0" u="none" dirty="0">
                          <a:solidFill>
                            <a:schemeClr val="tx1"/>
                          </a:solidFill>
                        </a:rPr>
                        <a:t>Football</a:t>
                      </a:r>
                    </a:p>
                    <a:p>
                      <a:pPr marL="0" indent="0">
                        <a:buFont typeface="+mj-lt"/>
                        <a:buNone/>
                      </a:pPr>
                      <a:endParaRPr lang="en-US"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indent="-228600">
                        <a:buFont typeface="+mj-lt"/>
                        <a:buAutoNum type="arabicPeriod"/>
                      </a:pPr>
                      <a:r>
                        <a:rPr lang="en-GB" sz="1000" b="0" u="none" dirty="0">
                          <a:solidFill>
                            <a:schemeClr val="tx1"/>
                          </a:solidFill>
                        </a:rPr>
                        <a:t>Basketball</a:t>
                      </a:r>
                    </a:p>
                    <a:p>
                      <a:pPr marL="228600" indent="-228600">
                        <a:buFont typeface="+mj-lt"/>
                        <a:buAutoNum type="arabicPeriod"/>
                      </a:pPr>
                      <a:r>
                        <a:rPr lang="en-GB" sz="1000" b="0" u="none" dirty="0">
                          <a:solidFill>
                            <a:schemeClr val="tx1"/>
                          </a:solidFill>
                        </a:rPr>
                        <a:t>Volleyball</a:t>
                      </a:r>
                    </a:p>
                    <a:p>
                      <a:pPr marL="228600" indent="-228600">
                        <a:buFont typeface="+mj-lt"/>
                        <a:buAutoNum type="arabicPeriod"/>
                      </a:pPr>
                      <a:r>
                        <a:rPr lang="en-GB" sz="1000" b="0" u="none" dirty="0">
                          <a:solidFill>
                            <a:schemeClr val="tx1"/>
                          </a:solidFill>
                        </a:rPr>
                        <a:t>OAA during mock exam period (2 weeks)</a:t>
                      </a:r>
                    </a:p>
                    <a:p>
                      <a:pPr marL="342900" indent="-342900">
                        <a:buFont typeface="+mj-lt"/>
                        <a:buAutoNum type="arabicPeriod"/>
                      </a:pPr>
                      <a:endParaRPr lang="en-GB" sz="1000" b="0" u="none" dirty="0">
                        <a:solidFill>
                          <a:schemeClr val="tx1"/>
                        </a:solidFill>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Trampolining </a:t>
                      </a:r>
                    </a:p>
                    <a:p>
                      <a:pPr marL="228600" lvl="0" indent="-228600">
                        <a:buFont typeface="+mj-lt"/>
                        <a:buAutoNum type="arabicPeriod"/>
                      </a:pPr>
                      <a:r>
                        <a:rPr lang="en-GB" sz="1000" b="0" u="none" dirty="0">
                          <a:solidFill>
                            <a:schemeClr val="tx1"/>
                          </a:solidFill>
                        </a:rPr>
                        <a:t>Fitness </a:t>
                      </a:r>
                    </a:p>
                    <a:p>
                      <a:pPr lvl="0">
                        <a:buNone/>
                      </a:pPr>
                      <a:endParaRPr lang="en-GB" sz="1000" b="0" u="none" dirty="0">
                        <a:solidFill>
                          <a:schemeClr val="tx1"/>
                        </a:solidFill>
                      </a:endParaRPr>
                    </a:p>
                    <a:p>
                      <a:pPr lvl="0">
                        <a:buNone/>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Table Tennis</a:t>
                      </a:r>
                    </a:p>
                    <a:p>
                      <a:pPr marL="228600" lvl="0" indent="-228600">
                        <a:buFont typeface="+mj-lt"/>
                        <a:buAutoNum type="arabicPeriod"/>
                      </a:pPr>
                      <a:r>
                        <a:rPr lang="en-GB" sz="1000" b="0" u="none" dirty="0">
                          <a:solidFill>
                            <a:schemeClr val="tx1"/>
                          </a:solidFill>
                        </a:rPr>
                        <a:t>Rugby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Handball</a:t>
                      </a:r>
                    </a:p>
                    <a:p>
                      <a:pPr marL="228600" lvl="0" indent="-228600">
                        <a:buFont typeface="+mj-lt"/>
                        <a:buAutoNum type="arabicPeriod"/>
                      </a:pPr>
                      <a:r>
                        <a:rPr lang="en-GB" sz="1000" b="0" u="none" dirty="0">
                          <a:solidFill>
                            <a:schemeClr val="tx1"/>
                          </a:solidFill>
                        </a:rPr>
                        <a:t>Cricket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Athletics</a:t>
                      </a:r>
                    </a:p>
                    <a:p>
                      <a:pPr marL="228600" lvl="0" indent="-228600">
                        <a:buFont typeface="+mj-lt"/>
                        <a:buAutoNum type="arabicPeriod"/>
                      </a:pPr>
                      <a:r>
                        <a:rPr lang="en-GB" sz="1000" b="0" u="none" dirty="0">
                          <a:solidFill>
                            <a:schemeClr val="tx1"/>
                          </a:solidFill>
                        </a:rPr>
                        <a:t>Rounders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5773868"/>
                  </a:ext>
                </a:extLst>
              </a:tr>
              <a:tr h="1117360">
                <a:tc>
                  <a:txBody>
                    <a:bodyPr/>
                    <a:lstStyle/>
                    <a:p>
                      <a:r>
                        <a:rPr lang="en-GB" sz="1000" b="0" u="none" dirty="0">
                          <a:solidFill>
                            <a:schemeClr val="tx1"/>
                          </a:solidFill>
                        </a:rPr>
                        <a:t>Pathway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buFont typeface="+mj-lt"/>
                        <a:buAutoNum type="arabicPeriod"/>
                      </a:pPr>
                      <a:r>
                        <a:rPr lang="en-US" sz="1000" b="0" u="none" dirty="0">
                          <a:solidFill>
                            <a:schemeClr val="tx1"/>
                          </a:solidFill>
                        </a:rPr>
                        <a:t>Rugby (baseline)</a:t>
                      </a:r>
                    </a:p>
                    <a:p>
                      <a:pPr marL="342900" indent="-342900">
                        <a:buFont typeface="+mj-lt"/>
                        <a:buAutoNum type="arabicPeriod"/>
                      </a:pPr>
                      <a:r>
                        <a:rPr lang="en-US" sz="1000" b="0" u="none" dirty="0">
                          <a:solidFill>
                            <a:schemeClr val="tx1"/>
                          </a:solidFill>
                        </a:rPr>
                        <a:t>Table Tennis </a:t>
                      </a:r>
                    </a:p>
                    <a:p>
                      <a:pPr marL="342900" indent="-342900">
                        <a:buFont typeface="+mj-lt"/>
                        <a:buAutoNum type="arabicPeriod"/>
                      </a:pPr>
                      <a:r>
                        <a:rPr lang="en-US" sz="1000" b="0" u="none" dirty="0">
                          <a:solidFill>
                            <a:schemeClr val="tx1"/>
                          </a:solidFill>
                        </a:rPr>
                        <a:t>Netball </a:t>
                      </a:r>
                    </a:p>
                    <a:p>
                      <a:pPr marL="0" indent="0">
                        <a:buFont typeface="+mj-lt"/>
                        <a:buNone/>
                      </a:pPr>
                      <a:endParaRPr lang="en-US"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000" b="0" u="none" dirty="0">
                        <a:solidFill>
                          <a:schemeClr val="tx1"/>
                        </a:solidFill>
                        <a:highlight>
                          <a:srgbClr val="FFFF00"/>
                        </a:highlight>
                      </a:endParaRPr>
                    </a:p>
                    <a:p>
                      <a:pPr marL="342900" indent="-342900">
                        <a:buFont typeface="+mj-lt"/>
                        <a:buAutoNum type="arabicPeriod"/>
                      </a:pPr>
                      <a:r>
                        <a:rPr lang="en-GB" sz="1000" b="0" u="none" dirty="0">
                          <a:solidFill>
                            <a:schemeClr val="tx1"/>
                          </a:solidFill>
                        </a:rPr>
                        <a:t>Gymnastics </a:t>
                      </a:r>
                    </a:p>
                    <a:p>
                      <a:pPr marL="342900" indent="-342900">
                        <a:buFont typeface="+mj-lt"/>
                        <a:buAutoNum type="arabicPeriod"/>
                      </a:pPr>
                      <a:r>
                        <a:rPr lang="en-GB" sz="1000" b="0" u="none" dirty="0">
                          <a:solidFill>
                            <a:schemeClr val="tx1"/>
                          </a:solidFill>
                        </a:rPr>
                        <a:t>Fitness </a:t>
                      </a:r>
                    </a:p>
                    <a:p>
                      <a:pPr marL="342900" indent="-342900">
                        <a:buFont typeface="+mj-lt"/>
                        <a:buAutoNum type="arabicPeriod"/>
                      </a:pPr>
                      <a:r>
                        <a:rPr lang="en-GB" sz="1000" b="0" u="none" dirty="0">
                          <a:solidFill>
                            <a:schemeClr val="tx1"/>
                          </a:solidFill>
                        </a:rPr>
                        <a:t>*OAA during mock exam period (2 weeks)</a:t>
                      </a:r>
                    </a:p>
                    <a:p>
                      <a:pPr marL="342900" indent="-342900">
                        <a:buFont typeface="+mj-lt"/>
                        <a:buAutoNum type="arabicPeriod"/>
                      </a:pPr>
                      <a:endParaRPr lang="en-GB" sz="1000" b="0" u="none" dirty="0">
                        <a:solidFill>
                          <a:schemeClr val="tx1"/>
                        </a:solidFill>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Dance</a:t>
                      </a:r>
                    </a:p>
                    <a:p>
                      <a:pPr marL="228600" lvl="0" indent="-228600">
                        <a:buFont typeface="+mj-lt"/>
                        <a:buAutoNum type="arabicPeriod"/>
                      </a:pPr>
                      <a:r>
                        <a:rPr lang="en-GB" sz="1000" b="0" u="none" dirty="0">
                          <a:solidFill>
                            <a:schemeClr val="tx1"/>
                          </a:solidFill>
                        </a:rPr>
                        <a:t>Handball</a:t>
                      </a:r>
                    </a:p>
                    <a:p>
                      <a:pPr lvl="0">
                        <a:buNone/>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Football</a:t>
                      </a:r>
                    </a:p>
                    <a:p>
                      <a:pPr marL="228600" lvl="0" indent="-228600">
                        <a:buFont typeface="+mj-lt"/>
                        <a:buAutoNum type="arabicPeriod"/>
                      </a:pPr>
                      <a:r>
                        <a:rPr lang="en-GB" sz="1000" b="0" u="none" dirty="0">
                          <a:solidFill>
                            <a:schemeClr val="tx1"/>
                          </a:solidFill>
                        </a:rPr>
                        <a:t>Badminton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Athletics </a:t>
                      </a:r>
                    </a:p>
                    <a:p>
                      <a:pPr marL="228600" lvl="0" indent="-228600">
                        <a:buFont typeface="+mj-lt"/>
                        <a:buAutoNum type="arabicPeriod"/>
                      </a:pPr>
                      <a:r>
                        <a:rPr lang="en-GB" sz="1000" b="0" u="none" dirty="0">
                          <a:solidFill>
                            <a:schemeClr val="tx1"/>
                          </a:solidFill>
                        </a:rPr>
                        <a:t>Trampolining</a:t>
                      </a:r>
                    </a:p>
                    <a:p>
                      <a:pPr marL="342900" lvl="0" indent="-342900">
                        <a:buFont typeface="+mj-lt"/>
                        <a:buAutoNum type="arabicPeriod"/>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Volleyball</a:t>
                      </a:r>
                    </a:p>
                    <a:p>
                      <a:pPr marL="228600" lvl="0" indent="-228600">
                        <a:buFont typeface="+mj-lt"/>
                        <a:buAutoNum type="arabicPeriod"/>
                      </a:pPr>
                      <a:r>
                        <a:rPr lang="en-GB" sz="1000" b="0" u="none" dirty="0">
                          <a:solidFill>
                            <a:schemeClr val="tx1"/>
                          </a:solidFill>
                        </a:rPr>
                        <a:t>Rounders </a:t>
                      </a:r>
                    </a:p>
                    <a:p>
                      <a:pPr marL="0" lvl="0" indent="0">
                        <a:buFont typeface="+mj-lt"/>
                        <a:buNone/>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65876561"/>
                  </a:ext>
                </a:extLst>
              </a:tr>
              <a:tr h="735105">
                <a:tc>
                  <a:txBody>
                    <a:bodyPr/>
                    <a:lstStyle/>
                    <a:p>
                      <a:r>
                        <a:rPr lang="en-GB" sz="1000" b="0" u="none" dirty="0">
                          <a:solidFill>
                            <a:schemeClr val="tx1"/>
                          </a:solidFill>
                        </a:rPr>
                        <a:t>Topics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u="none" dirty="0">
                          <a:solidFill>
                            <a:schemeClr val="tx1"/>
                          </a:solidFill>
                          <a:highlight>
                            <a:srgbClr val="FFFF00"/>
                          </a:highlight>
                        </a:rPr>
                        <a:t>CREATIVE &amp; CHALLENGING</a:t>
                      </a:r>
                    </a:p>
                    <a:p>
                      <a:pPr marL="0" marR="0" lvl="0" indent="0" algn="l">
                        <a:lnSpc>
                          <a:spcPct val="100000"/>
                        </a:lnSpc>
                        <a:spcBef>
                          <a:spcPts val="0"/>
                        </a:spcBef>
                        <a:spcAft>
                          <a:spcPts val="0"/>
                        </a:spcAft>
                        <a:buClrTx/>
                        <a:buSzTx/>
                        <a:buFontTx/>
                        <a:buNone/>
                      </a:pPr>
                      <a:r>
                        <a:rPr lang="en-GB" sz="1000" b="0" u="none" dirty="0">
                          <a:solidFill>
                            <a:schemeClr val="tx1"/>
                          </a:solidFill>
                          <a:highlight>
                            <a:srgbClr val="00FFFF"/>
                          </a:highlight>
                        </a:rPr>
                        <a:t>NET GAMES</a:t>
                      </a:r>
                    </a:p>
                    <a:p>
                      <a:pPr marL="0" marR="0" lvl="0" indent="0" algn="l">
                        <a:lnSpc>
                          <a:spcPct val="100000"/>
                        </a:lnSpc>
                        <a:spcBef>
                          <a:spcPts val="0"/>
                        </a:spcBef>
                        <a:spcAft>
                          <a:spcPts val="0"/>
                        </a:spcAft>
                        <a:buClrTx/>
                        <a:buSzTx/>
                        <a:buFontTx/>
                        <a:buNone/>
                      </a:pPr>
                      <a:r>
                        <a:rPr lang="en-GB" sz="1000" b="0" u="none" dirty="0">
                          <a:solidFill>
                            <a:schemeClr val="tx1"/>
                          </a:solidFill>
                          <a:highlight>
                            <a:srgbClr val="00FF00"/>
                          </a:highlight>
                        </a:rPr>
                        <a:t>INVASION GAMES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highlight>
                            <a:srgbClr val="FF00FF"/>
                          </a:highlight>
                          <a:uLnTx/>
                          <a:uFillTx/>
                          <a:latin typeface="+mn-lt"/>
                          <a:ea typeface="+mn-ea"/>
                          <a:cs typeface="+mn-cs"/>
                        </a:rPr>
                        <a:t>OAA</a:t>
                      </a:r>
                      <a:endParaRPr kumimoji="0" lang="en-GB" sz="1000" b="0" i="0" u="none" strike="noStrike" kern="1200" cap="none" spc="0" normalizeH="0" baseline="0" noProof="0" dirty="0">
                        <a:ln>
                          <a:noFill/>
                        </a:ln>
                        <a:solidFill>
                          <a:prstClr val="black"/>
                        </a:solidFill>
                        <a:effectLst/>
                        <a:highlight>
                          <a:srgbClr val="00FF00"/>
                        </a:highligh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highlight>
                            <a:srgbClr val="FF0000"/>
                          </a:highlight>
                          <a:uLnTx/>
                          <a:uFillTx/>
                          <a:latin typeface="+mn-lt"/>
                          <a:ea typeface="+mn-ea"/>
                          <a:cs typeface="+mn-cs"/>
                        </a:rPr>
                        <a:t>MAXIMUM LEVELS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highlight>
                            <a:srgbClr val="0000FF"/>
                          </a:highlight>
                          <a:uLnTx/>
                          <a:uFillTx/>
                          <a:latin typeface="+mn-lt"/>
                          <a:ea typeface="+mn-ea"/>
                          <a:cs typeface="+mn-cs"/>
                        </a:rPr>
                        <a:t>STRIKING AND FIELDING </a:t>
                      </a:r>
                    </a:p>
                    <a:p>
                      <a:endParaRPr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2615572"/>
                  </a:ext>
                </a:extLst>
              </a:tr>
              <a:tr h="294042">
                <a:tc>
                  <a:txBody>
                    <a:bodyPr/>
                    <a:lstStyle/>
                    <a:p>
                      <a:r>
                        <a:rPr lang="en-GB" sz="800" b="0" u="none" dirty="0">
                          <a:solidFill>
                            <a:schemeClr val="tx1"/>
                          </a:solidFill>
                        </a:rPr>
                        <a:t>Length of topic (in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u="none"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b="0" u="none"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4519711"/>
                  </a:ext>
                </a:extLst>
              </a:tr>
              <a:tr h="1076588">
                <a:tc>
                  <a:txBody>
                    <a:bodyPr/>
                    <a:lstStyle/>
                    <a:p>
                      <a:r>
                        <a:rPr lang="en-US" sz="900" b="0" u="none" dirty="0">
                          <a:solidFill>
                            <a:schemeClr val="tx1"/>
                          </a:solidFill>
                        </a:rPr>
                        <a:t>Links to</a:t>
                      </a:r>
                      <a:r>
                        <a:rPr lang="en-US" sz="900" b="0" u="none" baseline="0" dirty="0">
                          <a:solidFill>
                            <a:schemeClr val="tx1"/>
                          </a:solidFill>
                        </a:rPr>
                        <a:t> National Curriculum</a:t>
                      </a:r>
                    </a:p>
                    <a:p>
                      <a:endParaRPr lang="en-GB" sz="9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gridSpan="6">
                  <a:txBody>
                    <a:bodyPr/>
                    <a:lstStyle/>
                    <a:p>
                      <a:pPr marL="171450" indent="-171450">
                        <a:buFont typeface="Arial" panose="020B0604020202020204" pitchFamily="34" charset="0"/>
                        <a:buChar char="•"/>
                      </a:pPr>
                      <a:r>
                        <a:rPr lang="en-GB" sz="900" kern="1200" dirty="0">
                          <a:solidFill>
                            <a:schemeClr val="dk1"/>
                          </a:solidFill>
                          <a:effectLst/>
                          <a:latin typeface="+mn-lt"/>
                          <a:ea typeface="+mn-ea"/>
                          <a:cs typeface="+mn-cs"/>
                        </a:rPr>
                        <a:t>Use a range of tactics and strategies to overcome opponents in direct competition through team and individual games.</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Develop their technique and improve their performance in other competitive sports</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Take part in outdoor and adventurous activities which present intellectual and physical challenges and be encouraged to work in a team, building on trust and developing skills to solve problems, either individually or as a group. </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Analyse their performances compared to previous ones and demonstrate improvement to achieve their personal best.  </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Take part in competitive sports and activities outside school through community links or sports clubs.</a:t>
                      </a:r>
                      <a:endParaRPr kumimoji="0" lang="en-GB" sz="9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kumimoji="0" lang="en-GB" sz="900" b="0" i="0" u="none" strike="noStrike" kern="1200" cap="none" spc="0" normalizeH="0" baseline="0" noProof="0" dirty="0">
                          <a:ln>
                            <a:noFill/>
                          </a:ln>
                          <a:solidFill>
                            <a:srgbClr val="7030A0"/>
                          </a:solidFill>
                          <a:effectLst/>
                          <a:uLnTx/>
                          <a:uFillTx/>
                          <a:latin typeface="+mn-lt"/>
                          <a:ea typeface="+mn-ea"/>
                          <a:cs typeface="+mn-cs"/>
                        </a:rPr>
                        <a:t>(Primary linked curriculum cover gymnastics, netball, football, badminton, athletics, OAA, 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400" b="0" u="none"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818478522"/>
                  </a:ext>
                </a:extLst>
              </a:tr>
              <a:tr h="841971">
                <a:tc>
                  <a:txBody>
                    <a:bodyPr/>
                    <a:lstStyle/>
                    <a:p>
                      <a:r>
                        <a:rPr lang="en-GB" sz="900" b="0" u="none" dirty="0">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gridSpan="6">
                  <a:txBody>
                    <a:bodyPr/>
                    <a:lstStyle/>
                    <a:p>
                      <a:pPr marL="171450" indent="-171450">
                        <a:buFont typeface="Arial" panose="020B0604020202020204" pitchFamily="34" charset="0"/>
                        <a:buChar char="•"/>
                      </a:pPr>
                      <a:r>
                        <a:rPr lang="en-GB" sz="900" kern="1200" dirty="0">
                          <a:solidFill>
                            <a:schemeClr val="dk1"/>
                          </a:solidFill>
                          <a:effectLst/>
                          <a:latin typeface="+mn-lt"/>
                          <a:ea typeface="+mn-ea"/>
                          <a:cs typeface="+mn-cs"/>
                        </a:rPr>
                        <a:t>Fundamental knowledge of Health and safety.</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Fundamental understanding on how to prevent injury. </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Fundamental knowledge on how to lead a warm-up.</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Knowledge of basic techniques.</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Basic knowledge of how to analyse their own and others performance.</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Basic knowledge of space.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spcAft>
                          <a:spcPts val="0"/>
                        </a:spcAft>
                      </a:pPr>
                      <a:endParaRPr lang="en-GB" sz="1050" dirty="0">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68239525"/>
                  </a:ext>
                </a:extLst>
              </a:tr>
              <a:tr h="798719">
                <a:tc>
                  <a:txBody>
                    <a:bodyPr/>
                    <a:lstStyle/>
                    <a:p>
                      <a:r>
                        <a:rPr lang="en-GB" sz="900" b="0" u="none" dirty="0">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6">
                  <a:txBody>
                    <a:bodyPr/>
                    <a:lstStyle/>
                    <a:p>
                      <a:pPr marL="171450" indent="-171450">
                        <a:buFont typeface="Arial" panose="020B0604020202020204" pitchFamily="34" charset="0"/>
                        <a:buChar char="•"/>
                      </a:pPr>
                      <a:r>
                        <a:rPr lang="en-GB" sz="900" kern="1200" dirty="0">
                          <a:solidFill>
                            <a:schemeClr val="dk1"/>
                          </a:solidFill>
                          <a:effectLst/>
                          <a:latin typeface="+mn-lt"/>
                          <a:ea typeface="+mn-ea"/>
                          <a:cs typeface="+mn-cs"/>
                        </a:rPr>
                        <a:t>Be able to perform a range of basic techniques.</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Be able to communicate effectively and work in a team.</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Be able to control the body through fundamental movement.</a:t>
                      </a:r>
                    </a:p>
                    <a:p>
                      <a:pPr marL="171450" indent="-171450">
                        <a:buFont typeface="Arial" panose="020B0604020202020204" pitchFamily="34" charset="0"/>
                        <a:buChar char="•"/>
                      </a:pPr>
                      <a:r>
                        <a:rPr lang="en-GB" sz="900" kern="1200" dirty="0">
                          <a:solidFill>
                            <a:schemeClr val="dk1"/>
                          </a:solidFill>
                          <a:effectLst/>
                          <a:latin typeface="+mn-lt"/>
                          <a:ea typeface="+mn-ea"/>
                          <a:cs typeface="+mn-cs"/>
                        </a:rPr>
                        <a:t>Be able to lead a basic warm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1469523"/>
                  </a:ext>
                </a:extLst>
              </a:tr>
            </a:tbl>
          </a:graphicData>
        </a:graphic>
      </p:graphicFrame>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864" y="31414"/>
            <a:ext cx="465044" cy="697566"/>
          </a:xfrm>
          <a:prstGeom prst="rect">
            <a:avLst/>
          </a:prstGeom>
        </p:spPr>
      </p:pic>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599221" y="31414"/>
            <a:ext cx="1248738" cy="616286"/>
          </a:xfrm>
          <a:prstGeom prst="rect">
            <a:avLst/>
          </a:prstGeom>
        </p:spPr>
      </p:pic>
    </p:spTree>
    <p:extLst>
      <p:ext uri="{BB962C8B-B14F-4D97-AF65-F5344CB8AC3E}">
        <p14:creationId xmlns:p14="http://schemas.microsoft.com/office/powerpoint/2010/main" val="130920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335864" y="-297712"/>
            <a:ext cx="11200975" cy="1325563"/>
          </a:xfrm>
        </p:spPr>
        <p:txBody>
          <a:bodyPr>
            <a:normAutofit/>
          </a:bodyPr>
          <a:lstStyle/>
          <a:p>
            <a:pPr algn="ctr"/>
            <a:r>
              <a:rPr lang="en-GB" sz="3200" b="1" u="sng" dirty="0">
                <a:solidFill>
                  <a:srgbClr val="FF0000"/>
                </a:solidFill>
              </a:rPr>
              <a:t>PE/Dance </a:t>
            </a:r>
            <a:r>
              <a:rPr lang="en-GB" sz="3200" b="1" u="sng" dirty="0"/>
              <a:t>Curriculum Overview – Year 8 (KS3)</a:t>
            </a: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1307165052"/>
              </p:ext>
            </p:extLst>
          </p:nvPr>
        </p:nvGraphicFramePr>
        <p:xfrm>
          <a:off x="164407" y="688341"/>
          <a:ext cx="11672390" cy="6176230"/>
        </p:xfrm>
        <a:graphic>
          <a:graphicData uri="http://schemas.openxmlformats.org/drawingml/2006/table">
            <a:tbl>
              <a:tblPr firstRow="1" bandRow="1">
                <a:tableStyleId>{5C22544A-7EE6-4342-B048-85BDC9FD1C3A}</a:tableStyleId>
              </a:tblPr>
              <a:tblGrid>
                <a:gridCol w="1649095">
                  <a:extLst>
                    <a:ext uri="{9D8B030D-6E8A-4147-A177-3AD203B41FA5}">
                      <a16:colId xmlns:a16="http://schemas.microsoft.com/office/drawing/2014/main" val="3717695141"/>
                    </a:ext>
                  </a:extLst>
                </a:gridCol>
                <a:gridCol w="1593904">
                  <a:extLst>
                    <a:ext uri="{9D8B030D-6E8A-4147-A177-3AD203B41FA5}">
                      <a16:colId xmlns:a16="http://schemas.microsoft.com/office/drawing/2014/main" val="1058426284"/>
                    </a:ext>
                  </a:extLst>
                </a:gridCol>
                <a:gridCol w="1670133">
                  <a:extLst>
                    <a:ext uri="{9D8B030D-6E8A-4147-A177-3AD203B41FA5}">
                      <a16:colId xmlns:a16="http://schemas.microsoft.com/office/drawing/2014/main" val="3706240846"/>
                    </a:ext>
                  </a:extLst>
                </a:gridCol>
                <a:gridCol w="1670133">
                  <a:extLst>
                    <a:ext uri="{9D8B030D-6E8A-4147-A177-3AD203B41FA5}">
                      <a16:colId xmlns:a16="http://schemas.microsoft.com/office/drawing/2014/main" val="4178250955"/>
                    </a:ext>
                  </a:extLst>
                </a:gridCol>
                <a:gridCol w="1748859">
                  <a:extLst>
                    <a:ext uri="{9D8B030D-6E8A-4147-A177-3AD203B41FA5}">
                      <a16:colId xmlns:a16="http://schemas.microsoft.com/office/drawing/2014/main" val="4072156639"/>
                    </a:ext>
                  </a:extLst>
                </a:gridCol>
                <a:gridCol w="1670133">
                  <a:extLst>
                    <a:ext uri="{9D8B030D-6E8A-4147-A177-3AD203B41FA5}">
                      <a16:colId xmlns:a16="http://schemas.microsoft.com/office/drawing/2014/main" val="2435721000"/>
                    </a:ext>
                  </a:extLst>
                </a:gridCol>
                <a:gridCol w="1670133">
                  <a:extLst>
                    <a:ext uri="{9D8B030D-6E8A-4147-A177-3AD203B41FA5}">
                      <a16:colId xmlns:a16="http://schemas.microsoft.com/office/drawing/2014/main" val="1255742843"/>
                    </a:ext>
                  </a:extLst>
                </a:gridCol>
              </a:tblGrid>
              <a:tr h="267504">
                <a:tc>
                  <a:txBody>
                    <a:bodyPr/>
                    <a:lstStyle/>
                    <a:p>
                      <a:r>
                        <a:rPr lang="en-GB" sz="1200" b="1" u="none" dirty="0">
                          <a:solidFill>
                            <a:schemeClr val="tx1"/>
                          </a:solidFill>
                        </a:rPr>
                        <a:t>Apply and develop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mj-lt"/>
                        <a:buNone/>
                      </a:pPr>
                      <a:r>
                        <a:rPr lang="en-US" sz="1200" b="0" u="none" dirty="0">
                          <a:solidFill>
                            <a:schemeClr val="tx1"/>
                          </a:solidFill>
                        </a:rPr>
                        <a:t>Unit1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mj-lt"/>
                        <a:buNone/>
                      </a:pPr>
                      <a:r>
                        <a:rPr lang="en-GB" sz="1200" b="0" u="none" dirty="0">
                          <a:solidFill>
                            <a:schemeClr val="tx1"/>
                          </a:solidFill>
                        </a:rPr>
                        <a:t>Unit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200" b="0" u="none" dirty="0">
                          <a:solidFill>
                            <a:schemeClr val="tx1"/>
                          </a:solidFill>
                        </a:rPr>
                        <a:t>Unit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buFont typeface="+mj-lt"/>
                        <a:buNone/>
                      </a:pPr>
                      <a:r>
                        <a:rPr lang="en-GB" sz="1200" b="0" u="none" dirty="0">
                          <a:solidFill>
                            <a:schemeClr val="tx1"/>
                          </a:solidFill>
                        </a:rPr>
                        <a:t>Unit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buFont typeface="+mj-lt"/>
                        <a:buNone/>
                      </a:pPr>
                      <a:r>
                        <a:rPr lang="en-GB" sz="1200" b="0" u="none" dirty="0">
                          <a:solidFill>
                            <a:schemeClr val="tx1"/>
                          </a:solidFill>
                        </a:rPr>
                        <a:t>Unit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buFont typeface="+mj-lt"/>
                        <a:buNone/>
                      </a:pPr>
                      <a:r>
                        <a:rPr lang="en-GB" sz="1200" b="0" u="none" dirty="0">
                          <a:solidFill>
                            <a:schemeClr val="tx1"/>
                          </a:solidFill>
                        </a:rPr>
                        <a:t>Unit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549636"/>
                  </a:ext>
                </a:extLst>
              </a:tr>
              <a:tr h="832233">
                <a:tc>
                  <a:txBody>
                    <a:bodyPr/>
                    <a:lstStyle/>
                    <a:p>
                      <a:r>
                        <a:rPr lang="en-GB" sz="1000" b="0" u="none" dirty="0">
                          <a:solidFill>
                            <a:schemeClr val="tx1"/>
                          </a:solidFill>
                        </a:rPr>
                        <a:t>Pathway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00" b="0" u="none" dirty="0">
                          <a:solidFill>
                            <a:schemeClr val="tx1"/>
                          </a:solidFill>
                        </a:rPr>
                        <a:t>Badminton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00" b="0" u="none" dirty="0">
                          <a:solidFill>
                            <a:schemeClr val="tx1"/>
                          </a:solidFill>
                        </a:rPr>
                        <a:t>Football</a:t>
                      </a:r>
                    </a:p>
                    <a:p>
                      <a:pPr marL="0" indent="0">
                        <a:buFont typeface="+mj-lt"/>
                        <a:buNone/>
                      </a:pPr>
                      <a:endParaRPr lang="en-US"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indent="-228600">
                        <a:buFont typeface="+mj-lt"/>
                        <a:buAutoNum type="arabicPeriod"/>
                      </a:pPr>
                      <a:r>
                        <a:rPr lang="en-GB" sz="1000" b="0" u="none" dirty="0">
                          <a:solidFill>
                            <a:schemeClr val="tx1"/>
                          </a:solidFill>
                        </a:rPr>
                        <a:t>Basketball</a:t>
                      </a:r>
                    </a:p>
                    <a:p>
                      <a:pPr marL="228600" indent="-228600">
                        <a:buFont typeface="+mj-lt"/>
                        <a:buAutoNum type="arabicPeriod"/>
                      </a:pPr>
                      <a:r>
                        <a:rPr lang="en-GB" sz="1000" b="0" u="none" dirty="0">
                          <a:solidFill>
                            <a:schemeClr val="tx1"/>
                          </a:solidFill>
                        </a:rPr>
                        <a:t>Volleyball</a:t>
                      </a:r>
                    </a:p>
                    <a:p>
                      <a:pPr marL="228600" indent="-228600">
                        <a:buFont typeface="+mj-lt"/>
                        <a:buAutoNum type="arabicPeriod"/>
                      </a:pPr>
                      <a:r>
                        <a:rPr lang="en-GB" sz="1000" b="0" u="none" dirty="0">
                          <a:solidFill>
                            <a:schemeClr val="tx1"/>
                          </a:solidFill>
                        </a:rPr>
                        <a:t>OAA during mock exam period (2 weeks)</a:t>
                      </a:r>
                    </a:p>
                    <a:p>
                      <a:pPr marL="342900" indent="-342900">
                        <a:buFont typeface="+mj-lt"/>
                        <a:buAutoNum type="arabicPeriod"/>
                      </a:pPr>
                      <a:endParaRPr lang="en-GB" sz="1000" b="0" u="none" dirty="0">
                        <a:solidFill>
                          <a:schemeClr val="tx1"/>
                        </a:solidFill>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Trampolining </a:t>
                      </a:r>
                    </a:p>
                    <a:p>
                      <a:pPr marL="228600" lvl="0" indent="-228600">
                        <a:buFont typeface="+mj-lt"/>
                        <a:buAutoNum type="arabicPeriod"/>
                      </a:pPr>
                      <a:r>
                        <a:rPr lang="en-GB" sz="1000" b="0" u="none" dirty="0">
                          <a:solidFill>
                            <a:schemeClr val="tx1"/>
                          </a:solidFill>
                        </a:rPr>
                        <a:t>Fitness </a:t>
                      </a:r>
                    </a:p>
                    <a:p>
                      <a:pPr lvl="0">
                        <a:buNone/>
                      </a:pPr>
                      <a:endParaRPr lang="en-GB" sz="1000" b="0" u="none" dirty="0">
                        <a:solidFill>
                          <a:schemeClr val="tx1"/>
                        </a:solidFill>
                      </a:endParaRPr>
                    </a:p>
                    <a:p>
                      <a:pPr lvl="0">
                        <a:buNone/>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Table Tennis</a:t>
                      </a:r>
                    </a:p>
                    <a:p>
                      <a:pPr marL="228600" lvl="0" indent="-228600">
                        <a:buFont typeface="+mj-lt"/>
                        <a:buAutoNum type="arabicPeriod"/>
                      </a:pPr>
                      <a:r>
                        <a:rPr lang="en-GB" sz="1000" b="0" u="none" dirty="0">
                          <a:solidFill>
                            <a:schemeClr val="tx1"/>
                          </a:solidFill>
                        </a:rPr>
                        <a:t>Rugby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Handball</a:t>
                      </a:r>
                    </a:p>
                    <a:p>
                      <a:pPr marL="228600" lvl="0" indent="-228600">
                        <a:buFont typeface="+mj-lt"/>
                        <a:buAutoNum type="arabicPeriod"/>
                      </a:pPr>
                      <a:r>
                        <a:rPr lang="en-GB" sz="1000" b="0" u="none" dirty="0">
                          <a:solidFill>
                            <a:schemeClr val="tx1"/>
                          </a:solidFill>
                        </a:rPr>
                        <a:t>Cricket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Athletics </a:t>
                      </a:r>
                    </a:p>
                    <a:p>
                      <a:pPr marL="228600" lvl="0" indent="-228600">
                        <a:buFont typeface="+mj-lt"/>
                        <a:buAutoNum type="arabicPeriod"/>
                      </a:pPr>
                      <a:r>
                        <a:rPr lang="en-GB" sz="1000" b="0" u="none" dirty="0">
                          <a:solidFill>
                            <a:schemeClr val="tx1"/>
                          </a:solidFill>
                        </a:rPr>
                        <a:t>Rounders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5773868"/>
                  </a:ext>
                </a:extLst>
              </a:tr>
              <a:tr h="1129460">
                <a:tc>
                  <a:txBody>
                    <a:bodyPr/>
                    <a:lstStyle/>
                    <a:p>
                      <a:r>
                        <a:rPr lang="en-GB" sz="1000" b="0" u="none" dirty="0">
                          <a:solidFill>
                            <a:schemeClr val="tx1"/>
                          </a:solidFill>
                        </a:rPr>
                        <a:t>Pathway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buFont typeface="+mj-lt"/>
                        <a:buAutoNum type="arabicPeriod"/>
                      </a:pPr>
                      <a:r>
                        <a:rPr lang="en-US" sz="1000" b="0" u="none" dirty="0">
                          <a:solidFill>
                            <a:schemeClr val="tx1"/>
                          </a:solidFill>
                        </a:rPr>
                        <a:t>Rugby (baseline)</a:t>
                      </a:r>
                    </a:p>
                    <a:p>
                      <a:pPr marL="342900" indent="-342900">
                        <a:buFont typeface="+mj-lt"/>
                        <a:buAutoNum type="arabicPeriod"/>
                      </a:pPr>
                      <a:r>
                        <a:rPr lang="en-US" sz="1000" b="0" u="none" dirty="0">
                          <a:solidFill>
                            <a:schemeClr val="tx1"/>
                          </a:solidFill>
                        </a:rPr>
                        <a:t>Table Tennis</a:t>
                      </a:r>
                    </a:p>
                    <a:p>
                      <a:pPr marL="342900" indent="-342900">
                        <a:buFont typeface="+mj-lt"/>
                        <a:buAutoNum type="arabicPeriod"/>
                      </a:pPr>
                      <a:r>
                        <a:rPr lang="en-US" sz="1000" b="0" u="none" dirty="0">
                          <a:solidFill>
                            <a:schemeClr val="tx1"/>
                          </a:solidFill>
                        </a:rPr>
                        <a:t>Netball </a:t>
                      </a:r>
                    </a:p>
                    <a:p>
                      <a:pPr marL="0" indent="0">
                        <a:buFont typeface="+mj-lt"/>
                        <a:buNone/>
                      </a:pPr>
                      <a:endParaRPr lang="en-US"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000" b="0" u="none" dirty="0">
                        <a:solidFill>
                          <a:schemeClr val="tx1"/>
                        </a:solidFill>
                        <a:highlight>
                          <a:srgbClr val="FFFF00"/>
                        </a:highlight>
                      </a:endParaRPr>
                    </a:p>
                    <a:p>
                      <a:pPr marL="342900" indent="-342900">
                        <a:buFont typeface="+mj-lt"/>
                        <a:buAutoNum type="arabicPeriod"/>
                      </a:pPr>
                      <a:r>
                        <a:rPr lang="en-GB" sz="1000" b="0" u="none" dirty="0">
                          <a:solidFill>
                            <a:schemeClr val="tx1"/>
                          </a:solidFill>
                        </a:rPr>
                        <a:t>Gymnastics </a:t>
                      </a:r>
                    </a:p>
                    <a:p>
                      <a:pPr marL="342900" indent="-342900">
                        <a:buFont typeface="+mj-lt"/>
                        <a:buAutoNum type="arabicPeriod"/>
                      </a:pPr>
                      <a:r>
                        <a:rPr lang="en-GB" sz="1000" b="0" u="none" dirty="0">
                          <a:solidFill>
                            <a:schemeClr val="tx1"/>
                          </a:solidFill>
                        </a:rPr>
                        <a:t>Fitness </a:t>
                      </a:r>
                    </a:p>
                    <a:p>
                      <a:pPr marL="342900" indent="-342900">
                        <a:buFont typeface="+mj-lt"/>
                        <a:buAutoNum type="arabicPeriod"/>
                      </a:pPr>
                      <a:r>
                        <a:rPr lang="en-GB" sz="1000" b="0" u="none" dirty="0">
                          <a:solidFill>
                            <a:schemeClr val="tx1"/>
                          </a:solidFill>
                        </a:rPr>
                        <a:t>*OAA during mock exam period (2 weeks)</a:t>
                      </a:r>
                    </a:p>
                    <a:p>
                      <a:pPr marL="342900" indent="-342900">
                        <a:buFont typeface="+mj-lt"/>
                        <a:buAutoNum type="arabicPeriod"/>
                      </a:pPr>
                      <a:endParaRPr lang="en-GB" sz="1000" b="0" u="none" dirty="0">
                        <a:solidFill>
                          <a:schemeClr val="tx1"/>
                        </a:solidFill>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Dance</a:t>
                      </a:r>
                    </a:p>
                    <a:p>
                      <a:pPr marL="228600" lvl="0" indent="-228600">
                        <a:buFont typeface="+mj-lt"/>
                        <a:buAutoNum type="arabicPeriod"/>
                      </a:pPr>
                      <a:r>
                        <a:rPr lang="en-GB" sz="1000" b="0" u="none" dirty="0">
                          <a:solidFill>
                            <a:schemeClr val="tx1"/>
                          </a:solidFill>
                        </a:rPr>
                        <a:t>Handball</a:t>
                      </a:r>
                    </a:p>
                    <a:p>
                      <a:pPr lvl="0">
                        <a:buNone/>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Football</a:t>
                      </a:r>
                    </a:p>
                    <a:p>
                      <a:pPr marL="228600" lvl="0" indent="-228600">
                        <a:buFont typeface="+mj-lt"/>
                        <a:buAutoNum type="arabicPeriod"/>
                      </a:pPr>
                      <a:r>
                        <a:rPr lang="en-GB" sz="1000" b="0" u="none" dirty="0">
                          <a:solidFill>
                            <a:schemeClr val="tx1"/>
                          </a:solidFill>
                        </a:rPr>
                        <a:t>Badminton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Athletics </a:t>
                      </a:r>
                    </a:p>
                    <a:p>
                      <a:pPr marL="228600" lvl="0" indent="-228600">
                        <a:buFont typeface="+mj-lt"/>
                        <a:buAutoNum type="arabicPeriod"/>
                      </a:pPr>
                      <a:r>
                        <a:rPr lang="en-GB" sz="1000" b="0" u="none" dirty="0">
                          <a:solidFill>
                            <a:schemeClr val="tx1"/>
                          </a:solidFill>
                        </a:rPr>
                        <a:t>Trampolining</a:t>
                      </a:r>
                    </a:p>
                    <a:p>
                      <a:pPr marL="342900" lvl="0" indent="-342900">
                        <a:buFont typeface="+mj-lt"/>
                        <a:buAutoNum type="arabicPeriod"/>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Volleyball</a:t>
                      </a:r>
                    </a:p>
                    <a:p>
                      <a:pPr marL="228600" lvl="0" indent="-228600">
                        <a:buFont typeface="+mj-lt"/>
                        <a:buAutoNum type="arabicPeriod"/>
                      </a:pPr>
                      <a:r>
                        <a:rPr lang="en-GB" sz="1000" b="0" u="none" dirty="0">
                          <a:solidFill>
                            <a:schemeClr val="tx1"/>
                          </a:solidFill>
                        </a:rPr>
                        <a:t>Rounders </a:t>
                      </a:r>
                    </a:p>
                    <a:p>
                      <a:pPr marL="0" lvl="0" indent="0">
                        <a:buFont typeface="+mj-lt"/>
                        <a:buNone/>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65876561"/>
                  </a:ext>
                </a:extLst>
              </a:tr>
              <a:tr h="386376">
                <a:tc>
                  <a:txBody>
                    <a:bodyPr/>
                    <a:lstStyle/>
                    <a:p>
                      <a:r>
                        <a:rPr lang="en-GB" sz="1000" b="0" u="none" dirty="0">
                          <a:solidFill>
                            <a:schemeClr val="tx1"/>
                          </a:solidFill>
                        </a:rPr>
                        <a:t>Topics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u="none" dirty="0">
                          <a:solidFill>
                            <a:schemeClr val="tx1"/>
                          </a:solidFill>
                          <a:highlight>
                            <a:srgbClr val="FFFF00"/>
                          </a:highlight>
                        </a:rPr>
                        <a:t>CREATIVE &amp; CHALLENGING</a:t>
                      </a:r>
                    </a:p>
                    <a:p>
                      <a:pPr marL="0" marR="0" lvl="0" indent="0" algn="l">
                        <a:lnSpc>
                          <a:spcPct val="100000"/>
                        </a:lnSpc>
                        <a:spcBef>
                          <a:spcPts val="0"/>
                        </a:spcBef>
                        <a:spcAft>
                          <a:spcPts val="0"/>
                        </a:spcAft>
                        <a:buClrTx/>
                        <a:buSzTx/>
                        <a:buFontTx/>
                        <a:buNone/>
                      </a:pPr>
                      <a:r>
                        <a:rPr lang="en-GB" sz="1000" b="0" u="none" dirty="0">
                          <a:solidFill>
                            <a:schemeClr val="tx1"/>
                          </a:solidFill>
                          <a:highlight>
                            <a:srgbClr val="00FFFF"/>
                          </a:highlight>
                        </a:rPr>
                        <a:t>NET GAMES</a:t>
                      </a:r>
                    </a:p>
                    <a:p>
                      <a:pPr marL="0" marR="0" lvl="0" indent="0" algn="l">
                        <a:lnSpc>
                          <a:spcPct val="100000"/>
                        </a:lnSpc>
                        <a:spcBef>
                          <a:spcPts val="0"/>
                        </a:spcBef>
                        <a:spcAft>
                          <a:spcPts val="0"/>
                        </a:spcAft>
                        <a:buClrTx/>
                        <a:buSzTx/>
                        <a:buFontTx/>
                        <a:buNone/>
                      </a:pPr>
                      <a:r>
                        <a:rPr lang="en-GB" sz="1000" b="0" u="none" dirty="0">
                          <a:solidFill>
                            <a:schemeClr val="tx1"/>
                          </a:solidFill>
                          <a:highlight>
                            <a:srgbClr val="00FF00"/>
                          </a:highlight>
                        </a:rPr>
                        <a:t>INVASION GAMES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highlight>
                            <a:srgbClr val="FF00FF"/>
                          </a:highlight>
                          <a:uLnTx/>
                          <a:uFillTx/>
                          <a:latin typeface="+mn-lt"/>
                          <a:ea typeface="+mn-ea"/>
                          <a:cs typeface="+mn-cs"/>
                        </a:rPr>
                        <a:t>OAA</a:t>
                      </a:r>
                      <a:endParaRPr kumimoji="0" lang="en-GB" sz="1000" b="0" i="0" u="none" strike="noStrike" kern="1200" cap="none" spc="0" normalizeH="0" baseline="0" noProof="0" dirty="0">
                        <a:ln>
                          <a:noFill/>
                        </a:ln>
                        <a:solidFill>
                          <a:prstClr val="black"/>
                        </a:solidFill>
                        <a:effectLst/>
                        <a:highlight>
                          <a:srgbClr val="00FF00"/>
                        </a:highligh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highlight>
                            <a:srgbClr val="FF0000"/>
                          </a:highlight>
                          <a:uLnTx/>
                          <a:uFillTx/>
                          <a:latin typeface="+mn-lt"/>
                          <a:ea typeface="+mn-ea"/>
                          <a:cs typeface="+mn-cs"/>
                        </a:rPr>
                        <a:t>MAXIMUM LEVELS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highlight>
                            <a:srgbClr val="0000FF"/>
                          </a:highlight>
                          <a:uLnTx/>
                          <a:uFillTx/>
                          <a:latin typeface="+mn-lt"/>
                          <a:ea typeface="+mn-ea"/>
                          <a:cs typeface="+mn-cs"/>
                        </a:rPr>
                        <a:t>STRIKING AND FIELDING </a:t>
                      </a:r>
                    </a:p>
                    <a:p>
                      <a:endParaRPr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2615572"/>
                  </a:ext>
                </a:extLst>
              </a:tr>
              <a:tr h="272228">
                <a:tc>
                  <a:txBody>
                    <a:bodyPr/>
                    <a:lstStyle/>
                    <a:p>
                      <a:r>
                        <a:rPr lang="en-GB" sz="800" b="0" u="none" dirty="0">
                          <a:solidFill>
                            <a:schemeClr val="tx1"/>
                          </a:solidFill>
                        </a:rPr>
                        <a:t>Length of topic (in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0" u="none"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b="0" u="none"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4519711"/>
                  </a:ext>
                </a:extLst>
              </a:tr>
              <a:tr h="996722">
                <a:tc>
                  <a:txBody>
                    <a:bodyPr/>
                    <a:lstStyle/>
                    <a:p>
                      <a:r>
                        <a:rPr lang="en-US" sz="800" b="0" u="none" dirty="0">
                          <a:solidFill>
                            <a:schemeClr val="tx1"/>
                          </a:solidFill>
                        </a:rPr>
                        <a:t>Links to</a:t>
                      </a:r>
                      <a:r>
                        <a:rPr lang="en-US" sz="800" b="0" u="none" baseline="0" dirty="0">
                          <a:solidFill>
                            <a:schemeClr val="tx1"/>
                          </a:solidFill>
                        </a:rPr>
                        <a:t> National Curriculum</a:t>
                      </a:r>
                    </a:p>
                    <a:p>
                      <a:endParaRPr lang="en-GB" sz="8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gridSpan="6">
                  <a:txBody>
                    <a:bodyPr/>
                    <a:lstStyle/>
                    <a:p>
                      <a:pPr marL="171450" indent="-171450">
                        <a:buFont typeface="Arial" panose="020B0604020202020204" pitchFamily="34" charset="0"/>
                        <a:buChar char="•"/>
                      </a:pPr>
                      <a:r>
                        <a:rPr lang="en-GB" sz="800" kern="1200" dirty="0">
                          <a:solidFill>
                            <a:schemeClr val="dk1"/>
                          </a:solidFill>
                          <a:effectLst/>
                          <a:latin typeface="+mn-lt"/>
                          <a:ea typeface="+mn-ea"/>
                          <a:cs typeface="+mn-cs"/>
                        </a:rPr>
                        <a:t>Use a range of tactics and strategies to overcome opponents in direct competition through team and individual games.</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Develop their technique and improve their performance in other competitive sports</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Take part in outdoor and adventurous activities which present intellectual and physical challenges and be encouraged to work in a team, building on trust and developing skills to solve problems, either individually or as a group. </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Analyse their performances compared to previous ones and demonstrate improvement to achieve their personal best.  </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Take part in competitive sports and activities outside school through community links or sports clubs.</a:t>
                      </a:r>
                      <a:endParaRPr kumimoji="0" lang="en-GB" sz="8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kumimoji="0" lang="en-GB" sz="800" b="0" i="0" u="none" strike="noStrike" kern="1200" cap="none" spc="0" normalizeH="0" baseline="0" noProof="0" dirty="0">
                          <a:ln>
                            <a:noFill/>
                          </a:ln>
                          <a:solidFill>
                            <a:srgbClr val="7030A0"/>
                          </a:solidFill>
                          <a:effectLst/>
                          <a:uLnTx/>
                          <a:uFillTx/>
                          <a:latin typeface="+mn-lt"/>
                          <a:ea typeface="+mn-ea"/>
                          <a:cs typeface="+mn-cs"/>
                        </a:rPr>
                        <a:t>(Primary linked curriculum cover gymnastics, netball, football, badminton, athletics, OAA, 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400" b="0" u="none"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818478522"/>
                  </a:ext>
                </a:extLst>
              </a:tr>
              <a:tr h="951124">
                <a:tc>
                  <a:txBody>
                    <a:bodyPr/>
                    <a:lstStyle/>
                    <a:p>
                      <a:r>
                        <a:rPr lang="en-GB" sz="800" b="0" u="none" dirty="0">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gridSpan="6">
                  <a:txBody>
                    <a:bodyPr/>
                    <a:lstStyle/>
                    <a:p>
                      <a:pPr marL="285750" indent="-285750">
                        <a:buFont typeface="Arial" panose="020B0604020202020204" pitchFamily="34" charset="0"/>
                        <a:buChar char="•"/>
                      </a:pPr>
                      <a:r>
                        <a:rPr lang="en-GB" sz="800" kern="1200" dirty="0">
                          <a:solidFill>
                            <a:schemeClr val="dk1"/>
                          </a:solidFill>
                          <a:effectLst/>
                          <a:latin typeface="+mn-lt"/>
                          <a:ea typeface="+mn-ea"/>
                          <a:cs typeface="+mn-cs"/>
                        </a:rPr>
                        <a:t>Develop fundamental knowledge of Health and safety.</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Develop fundamental understanding on how to prevent injury.</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Develop fundamental understanding on how to warm up and cool down.</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Develop fundamental knowledge on how to lead a warm-up.</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Fundamental knowledge of officiating, rules and regulations.</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Knowledge of basic techniques.</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Fundamental knowledge of space.</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Fundamental knowledge of what a good example of performance looks like</a:t>
                      </a:r>
                      <a:endParaRPr lang="en-GB" sz="800" dirty="0">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spcAft>
                          <a:spcPts val="0"/>
                        </a:spcAft>
                      </a:pPr>
                      <a:endParaRPr lang="en-GB" sz="1050" dirty="0">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68239525"/>
                  </a:ext>
                </a:extLst>
              </a:tr>
              <a:tr h="802511">
                <a:tc>
                  <a:txBody>
                    <a:bodyPr/>
                    <a:lstStyle/>
                    <a:p>
                      <a:r>
                        <a:rPr lang="en-GB" sz="800" b="0" u="none" dirty="0">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6">
                  <a:txBody>
                    <a:bodyPr/>
                    <a:lstStyle/>
                    <a:p>
                      <a:pPr marL="285750" indent="-285750">
                        <a:buFont typeface="Arial" panose="020B0604020202020204" pitchFamily="34" charset="0"/>
                        <a:buChar char="•"/>
                      </a:pPr>
                      <a:r>
                        <a:rPr lang="en-GB" sz="800" kern="1200" dirty="0">
                          <a:solidFill>
                            <a:schemeClr val="dk1"/>
                          </a:solidFill>
                          <a:effectLst/>
                          <a:latin typeface="+mn-lt"/>
                          <a:ea typeface="+mn-ea"/>
                          <a:cs typeface="+mn-cs"/>
                        </a:rPr>
                        <a:t>Be able to perform &amp; apply a range of basic techniques.</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Perform a range &amp; apply of fundamental tactics.</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Be able to communicate &amp; apply effectively and work in a team.</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Be able to control &amp; apply the body through fundamental movement.</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Be able to move in &amp; apply positions of space during pressured games.</a:t>
                      </a:r>
                    </a:p>
                    <a:p>
                      <a:pPr marL="171450" indent="-171450">
                        <a:buFont typeface="Arial" panose="020B0604020202020204" pitchFamily="34" charset="0"/>
                        <a:buChar char="•"/>
                      </a:pPr>
                      <a:endParaRPr lang="en-GB" sz="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1469523"/>
                  </a:ext>
                </a:extLst>
              </a:tr>
            </a:tbl>
          </a:graphicData>
        </a:graphic>
      </p:graphicFrame>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864" y="31414"/>
            <a:ext cx="424712" cy="637068"/>
          </a:xfrm>
          <a:prstGeom prst="rect">
            <a:avLst/>
          </a:prstGeom>
        </p:spPr>
      </p:pic>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599221" y="31414"/>
            <a:ext cx="1248738" cy="616286"/>
          </a:xfrm>
          <a:prstGeom prst="rect">
            <a:avLst/>
          </a:prstGeom>
        </p:spPr>
      </p:pic>
    </p:spTree>
    <p:extLst>
      <p:ext uri="{BB962C8B-B14F-4D97-AF65-F5344CB8AC3E}">
        <p14:creationId xmlns:p14="http://schemas.microsoft.com/office/powerpoint/2010/main" val="2402114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335864" y="-297712"/>
            <a:ext cx="11200975" cy="1325563"/>
          </a:xfrm>
        </p:spPr>
        <p:txBody>
          <a:bodyPr>
            <a:normAutofit/>
          </a:bodyPr>
          <a:lstStyle/>
          <a:p>
            <a:pPr algn="ctr"/>
            <a:r>
              <a:rPr lang="en-GB" sz="3200" b="1" u="sng" dirty="0">
                <a:solidFill>
                  <a:srgbClr val="FF0000"/>
                </a:solidFill>
              </a:rPr>
              <a:t>PE/Dance </a:t>
            </a:r>
            <a:r>
              <a:rPr lang="en-GB" sz="3200" b="1" u="sng" dirty="0"/>
              <a:t>Curriculum Overview – Year 9 (KS3)</a:t>
            </a: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2398859837"/>
              </p:ext>
            </p:extLst>
          </p:nvPr>
        </p:nvGraphicFramePr>
        <p:xfrm>
          <a:off x="164407" y="688341"/>
          <a:ext cx="11859526" cy="5979750"/>
        </p:xfrm>
        <a:graphic>
          <a:graphicData uri="http://schemas.openxmlformats.org/drawingml/2006/table">
            <a:tbl>
              <a:tblPr firstRow="1" bandRow="1">
                <a:tableStyleId>{5C22544A-7EE6-4342-B048-85BDC9FD1C3A}</a:tableStyleId>
              </a:tblPr>
              <a:tblGrid>
                <a:gridCol w="1675534">
                  <a:extLst>
                    <a:ext uri="{9D8B030D-6E8A-4147-A177-3AD203B41FA5}">
                      <a16:colId xmlns:a16="http://schemas.microsoft.com/office/drawing/2014/main" val="3717695141"/>
                    </a:ext>
                  </a:extLst>
                </a:gridCol>
                <a:gridCol w="1619458">
                  <a:extLst>
                    <a:ext uri="{9D8B030D-6E8A-4147-A177-3AD203B41FA5}">
                      <a16:colId xmlns:a16="http://schemas.microsoft.com/office/drawing/2014/main" val="1058426284"/>
                    </a:ext>
                  </a:extLst>
                </a:gridCol>
                <a:gridCol w="1696909">
                  <a:extLst>
                    <a:ext uri="{9D8B030D-6E8A-4147-A177-3AD203B41FA5}">
                      <a16:colId xmlns:a16="http://schemas.microsoft.com/office/drawing/2014/main" val="3706240846"/>
                    </a:ext>
                  </a:extLst>
                </a:gridCol>
                <a:gridCol w="1696909">
                  <a:extLst>
                    <a:ext uri="{9D8B030D-6E8A-4147-A177-3AD203B41FA5}">
                      <a16:colId xmlns:a16="http://schemas.microsoft.com/office/drawing/2014/main" val="4178250955"/>
                    </a:ext>
                  </a:extLst>
                </a:gridCol>
                <a:gridCol w="1776898">
                  <a:extLst>
                    <a:ext uri="{9D8B030D-6E8A-4147-A177-3AD203B41FA5}">
                      <a16:colId xmlns:a16="http://schemas.microsoft.com/office/drawing/2014/main" val="4072156639"/>
                    </a:ext>
                  </a:extLst>
                </a:gridCol>
                <a:gridCol w="1696909">
                  <a:extLst>
                    <a:ext uri="{9D8B030D-6E8A-4147-A177-3AD203B41FA5}">
                      <a16:colId xmlns:a16="http://schemas.microsoft.com/office/drawing/2014/main" val="2435721000"/>
                    </a:ext>
                  </a:extLst>
                </a:gridCol>
                <a:gridCol w="1696909">
                  <a:extLst>
                    <a:ext uri="{9D8B030D-6E8A-4147-A177-3AD203B41FA5}">
                      <a16:colId xmlns:a16="http://schemas.microsoft.com/office/drawing/2014/main" val="1255742843"/>
                    </a:ext>
                  </a:extLst>
                </a:gridCol>
              </a:tblGrid>
              <a:tr h="251033">
                <a:tc>
                  <a:txBody>
                    <a:bodyPr/>
                    <a:lstStyle/>
                    <a:p>
                      <a:r>
                        <a:rPr lang="en-GB" sz="900" b="1" u="none" dirty="0">
                          <a:solidFill>
                            <a:schemeClr val="tx1"/>
                          </a:solidFill>
                        </a:rPr>
                        <a:t>Advanced skills and leadership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mj-lt"/>
                        <a:buNone/>
                      </a:pPr>
                      <a:r>
                        <a:rPr lang="en-US" sz="1200" b="0" u="none" dirty="0">
                          <a:solidFill>
                            <a:schemeClr val="tx1"/>
                          </a:solidFill>
                        </a:rPr>
                        <a:t>Unit1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mj-lt"/>
                        <a:buNone/>
                      </a:pPr>
                      <a:r>
                        <a:rPr lang="en-GB" sz="1200" b="0" u="none" dirty="0">
                          <a:solidFill>
                            <a:schemeClr val="tx1"/>
                          </a:solidFill>
                        </a:rPr>
                        <a:t>Unit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200" b="0" u="none" dirty="0">
                          <a:solidFill>
                            <a:schemeClr val="tx1"/>
                          </a:solidFill>
                        </a:rPr>
                        <a:t>Unit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buFont typeface="+mj-lt"/>
                        <a:buNone/>
                      </a:pPr>
                      <a:r>
                        <a:rPr lang="en-GB" sz="1200" b="0" u="none" dirty="0">
                          <a:solidFill>
                            <a:schemeClr val="tx1"/>
                          </a:solidFill>
                        </a:rPr>
                        <a:t>Unit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buFont typeface="+mj-lt"/>
                        <a:buNone/>
                      </a:pPr>
                      <a:r>
                        <a:rPr lang="en-GB" sz="1200" b="0" u="none" dirty="0">
                          <a:solidFill>
                            <a:schemeClr val="tx1"/>
                          </a:solidFill>
                        </a:rPr>
                        <a:t>Unit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buFont typeface="+mj-lt"/>
                        <a:buNone/>
                      </a:pPr>
                      <a:r>
                        <a:rPr lang="en-GB" sz="1200" b="0" u="none" dirty="0">
                          <a:solidFill>
                            <a:schemeClr val="tx1"/>
                          </a:solidFill>
                        </a:rPr>
                        <a:t>Unit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549636"/>
                  </a:ext>
                </a:extLst>
              </a:tr>
              <a:tr h="780991">
                <a:tc>
                  <a:txBody>
                    <a:bodyPr/>
                    <a:lstStyle/>
                    <a:p>
                      <a:r>
                        <a:rPr lang="en-GB" sz="1000" b="0" u="none" dirty="0">
                          <a:solidFill>
                            <a:schemeClr val="tx1"/>
                          </a:solidFill>
                        </a:rPr>
                        <a:t>Pathway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00" b="0" u="none" dirty="0">
                          <a:solidFill>
                            <a:schemeClr val="tx1"/>
                          </a:solidFill>
                        </a:rPr>
                        <a:t>Badminton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00" b="0" u="none" dirty="0">
                          <a:solidFill>
                            <a:schemeClr val="tx1"/>
                          </a:solidFill>
                        </a:rPr>
                        <a:t>Football</a:t>
                      </a:r>
                    </a:p>
                    <a:p>
                      <a:pPr marL="0" indent="0">
                        <a:buFont typeface="+mj-lt"/>
                        <a:buNone/>
                      </a:pPr>
                      <a:endParaRPr lang="en-US"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indent="-228600">
                        <a:buFont typeface="+mj-lt"/>
                        <a:buAutoNum type="arabicPeriod"/>
                      </a:pPr>
                      <a:r>
                        <a:rPr lang="en-GB" sz="1000" b="0" u="none" dirty="0">
                          <a:solidFill>
                            <a:schemeClr val="tx1"/>
                          </a:solidFill>
                        </a:rPr>
                        <a:t>Basketball</a:t>
                      </a:r>
                    </a:p>
                    <a:p>
                      <a:pPr marL="228600" indent="-228600">
                        <a:buFont typeface="+mj-lt"/>
                        <a:buAutoNum type="arabicPeriod"/>
                      </a:pPr>
                      <a:r>
                        <a:rPr lang="en-GB" sz="1000" b="0" u="none" dirty="0">
                          <a:solidFill>
                            <a:schemeClr val="tx1"/>
                          </a:solidFill>
                        </a:rPr>
                        <a:t>Volleyball</a:t>
                      </a:r>
                    </a:p>
                    <a:p>
                      <a:pPr marL="228600" indent="-228600">
                        <a:buFont typeface="+mj-lt"/>
                        <a:buAutoNum type="arabicPeriod"/>
                      </a:pPr>
                      <a:r>
                        <a:rPr lang="en-GB" sz="1000" b="0" u="none" dirty="0">
                          <a:solidFill>
                            <a:schemeClr val="tx1"/>
                          </a:solidFill>
                        </a:rPr>
                        <a:t>OAA during mock exam period (2 weeks)</a:t>
                      </a:r>
                    </a:p>
                    <a:p>
                      <a:pPr marL="342900" indent="-342900">
                        <a:buFont typeface="+mj-lt"/>
                        <a:buAutoNum type="arabicPeriod"/>
                      </a:pPr>
                      <a:endParaRPr lang="en-GB" sz="1000" b="0" u="none" dirty="0">
                        <a:solidFill>
                          <a:schemeClr val="tx1"/>
                        </a:solidFill>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Trampolining </a:t>
                      </a:r>
                    </a:p>
                    <a:p>
                      <a:pPr marL="228600" lvl="0" indent="-228600">
                        <a:buFont typeface="+mj-lt"/>
                        <a:buAutoNum type="arabicPeriod"/>
                      </a:pPr>
                      <a:r>
                        <a:rPr lang="en-GB" sz="1000" b="0" u="none" dirty="0">
                          <a:solidFill>
                            <a:schemeClr val="tx1"/>
                          </a:solidFill>
                        </a:rPr>
                        <a:t>Fitness </a:t>
                      </a:r>
                    </a:p>
                    <a:p>
                      <a:pPr lvl="0">
                        <a:buNone/>
                      </a:pPr>
                      <a:endParaRPr lang="en-GB" sz="1000" b="0" u="none" dirty="0">
                        <a:solidFill>
                          <a:schemeClr val="tx1"/>
                        </a:solidFill>
                      </a:endParaRPr>
                    </a:p>
                    <a:p>
                      <a:pPr lvl="0">
                        <a:buNone/>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Table Tennis</a:t>
                      </a:r>
                    </a:p>
                    <a:p>
                      <a:pPr marL="228600" lvl="0" indent="-228600">
                        <a:buFont typeface="+mj-lt"/>
                        <a:buAutoNum type="arabicPeriod"/>
                      </a:pPr>
                      <a:r>
                        <a:rPr lang="en-GB" sz="1000" b="0" u="none" dirty="0">
                          <a:solidFill>
                            <a:schemeClr val="tx1"/>
                          </a:solidFill>
                        </a:rPr>
                        <a:t>Rugby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Handball</a:t>
                      </a:r>
                    </a:p>
                    <a:p>
                      <a:pPr marL="228600" lvl="0" indent="-228600">
                        <a:buFont typeface="+mj-lt"/>
                        <a:buAutoNum type="arabicPeriod"/>
                      </a:pPr>
                      <a:r>
                        <a:rPr lang="en-GB" sz="1000" b="0" u="none" dirty="0">
                          <a:solidFill>
                            <a:schemeClr val="tx1"/>
                          </a:solidFill>
                        </a:rPr>
                        <a:t>Cricket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228600" lvl="0" indent="-228600">
                        <a:buFont typeface="+mj-lt"/>
                        <a:buAutoNum type="arabicPeriod"/>
                      </a:pPr>
                      <a:r>
                        <a:rPr lang="en-GB" sz="1000" b="0" u="none" dirty="0">
                          <a:solidFill>
                            <a:schemeClr val="tx1"/>
                          </a:solidFill>
                        </a:rPr>
                        <a:t>Athletics</a:t>
                      </a:r>
                    </a:p>
                    <a:p>
                      <a:pPr marL="228600" lvl="0" indent="-228600">
                        <a:buFont typeface="+mj-lt"/>
                        <a:buAutoNum type="arabicPeriod"/>
                      </a:pPr>
                      <a:r>
                        <a:rPr lang="en-GB" sz="1000" b="0" u="none" dirty="0">
                          <a:solidFill>
                            <a:schemeClr val="tx1"/>
                          </a:solidFill>
                        </a:rPr>
                        <a:t>Rounders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5773868"/>
                  </a:ext>
                </a:extLst>
              </a:tr>
              <a:tr h="1020459">
                <a:tc>
                  <a:txBody>
                    <a:bodyPr/>
                    <a:lstStyle/>
                    <a:p>
                      <a:r>
                        <a:rPr lang="en-GB" sz="1000" b="0" u="none" dirty="0">
                          <a:solidFill>
                            <a:schemeClr val="tx1"/>
                          </a:solidFill>
                        </a:rPr>
                        <a:t>Pathway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buFont typeface="+mj-lt"/>
                        <a:buAutoNum type="arabicPeriod"/>
                      </a:pPr>
                      <a:r>
                        <a:rPr lang="en-US" sz="1000" b="0" u="none" dirty="0">
                          <a:solidFill>
                            <a:schemeClr val="tx1"/>
                          </a:solidFill>
                        </a:rPr>
                        <a:t>Rugby (baseline)</a:t>
                      </a:r>
                    </a:p>
                    <a:p>
                      <a:pPr marL="342900" indent="-342900">
                        <a:buFont typeface="+mj-lt"/>
                        <a:buAutoNum type="arabicPeriod"/>
                      </a:pPr>
                      <a:r>
                        <a:rPr lang="en-US" sz="1000" b="0" u="none" dirty="0">
                          <a:solidFill>
                            <a:schemeClr val="tx1"/>
                          </a:solidFill>
                        </a:rPr>
                        <a:t>Table Tennis </a:t>
                      </a:r>
                    </a:p>
                    <a:p>
                      <a:pPr marL="342900" indent="-342900">
                        <a:buFont typeface="+mj-lt"/>
                        <a:buAutoNum type="arabicPeriod"/>
                      </a:pPr>
                      <a:r>
                        <a:rPr lang="en-US" sz="1000" b="0" u="none" dirty="0">
                          <a:solidFill>
                            <a:schemeClr val="tx1"/>
                          </a:solidFill>
                        </a:rPr>
                        <a:t>Netball </a:t>
                      </a:r>
                    </a:p>
                    <a:p>
                      <a:pPr marL="0" indent="0">
                        <a:buFont typeface="+mj-lt"/>
                        <a:buNone/>
                      </a:pPr>
                      <a:endParaRPr lang="en-US"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sz="1000" b="0" u="none" dirty="0">
                        <a:solidFill>
                          <a:schemeClr val="tx1"/>
                        </a:solidFill>
                        <a:highlight>
                          <a:srgbClr val="FFFF00"/>
                        </a:highlight>
                      </a:endParaRPr>
                    </a:p>
                    <a:p>
                      <a:pPr marL="342900" indent="-342900">
                        <a:buFont typeface="+mj-lt"/>
                        <a:buAutoNum type="arabicPeriod"/>
                      </a:pPr>
                      <a:r>
                        <a:rPr lang="en-GB" sz="1000" b="0" u="none" dirty="0">
                          <a:solidFill>
                            <a:schemeClr val="tx1"/>
                          </a:solidFill>
                        </a:rPr>
                        <a:t>Gymnastics </a:t>
                      </a:r>
                    </a:p>
                    <a:p>
                      <a:pPr marL="342900" indent="-342900">
                        <a:buFont typeface="+mj-lt"/>
                        <a:buAutoNum type="arabicPeriod"/>
                      </a:pPr>
                      <a:r>
                        <a:rPr lang="en-GB" sz="1000" b="0" u="none" dirty="0">
                          <a:solidFill>
                            <a:schemeClr val="tx1"/>
                          </a:solidFill>
                        </a:rPr>
                        <a:t>Fitness </a:t>
                      </a:r>
                    </a:p>
                    <a:p>
                      <a:pPr marL="342900" indent="-342900">
                        <a:buFont typeface="+mj-lt"/>
                        <a:buAutoNum type="arabicPeriod"/>
                      </a:pPr>
                      <a:r>
                        <a:rPr lang="en-GB" sz="1000" b="0" u="none" dirty="0">
                          <a:solidFill>
                            <a:schemeClr val="tx1"/>
                          </a:solidFill>
                        </a:rPr>
                        <a:t>*OAA during mock exam period (2 weeks)</a:t>
                      </a:r>
                    </a:p>
                    <a:p>
                      <a:pPr marL="342900" indent="-342900">
                        <a:buFont typeface="+mj-lt"/>
                        <a:buAutoNum type="arabicPeriod"/>
                      </a:pPr>
                      <a:endParaRPr lang="en-GB" sz="1000" b="0" u="none" dirty="0">
                        <a:solidFill>
                          <a:schemeClr val="tx1"/>
                        </a:solidFill>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Dance</a:t>
                      </a:r>
                    </a:p>
                    <a:p>
                      <a:pPr marL="228600" lvl="0" indent="-228600">
                        <a:buFont typeface="+mj-lt"/>
                        <a:buAutoNum type="arabicPeriod"/>
                      </a:pPr>
                      <a:r>
                        <a:rPr lang="en-GB" sz="1000" b="0" u="none" dirty="0">
                          <a:solidFill>
                            <a:schemeClr val="tx1"/>
                          </a:solidFill>
                        </a:rPr>
                        <a:t>Handball</a:t>
                      </a:r>
                    </a:p>
                    <a:p>
                      <a:pPr lvl="0">
                        <a:buNone/>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Football</a:t>
                      </a:r>
                    </a:p>
                    <a:p>
                      <a:pPr marL="228600" lvl="0" indent="-228600">
                        <a:buFont typeface="+mj-lt"/>
                        <a:buAutoNum type="arabicPeriod"/>
                      </a:pPr>
                      <a:r>
                        <a:rPr lang="en-GB" sz="1000" b="0" u="none" dirty="0">
                          <a:solidFill>
                            <a:schemeClr val="tx1"/>
                          </a:solidFill>
                        </a:rPr>
                        <a:t>Badminton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Athletics </a:t>
                      </a:r>
                    </a:p>
                    <a:p>
                      <a:pPr marL="228600" lvl="0" indent="-228600">
                        <a:buFont typeface="+mj-lt"/>
                        <a:buAutoNum type="arabicPeriod"/>
                      </a:pPr>
                      <a:r>
                        <a:rPr lang="en-GB" sz="1000" b="0" u="none" dirty="0">
                          <a:solidFill>
                            <a:schemeClr val="tx1"/>
                          </a:solidFill>
                        </a:rPr>
                        <a:t>Trampolining</a:t>
                      </a:r>
                    </a:p>
                    <a:p>
                      <a:pPr marL="342900" lvl="0" indent="-342900">
                        <a:buFont typeface="+mj-lt"/>
                        <a:buAutoNum type="arabicPeriod"/>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228600" lvl="0" indent="-228600">
                        <a:buFont typeface="+mj-lt"/>
                        <a:buAutoNum type="arabicPeriod"/>
                      </a:pPr>
                      <a:r>
                        <a:rPr lang="en-GB" sz="1000" b="0" u="none" dirty="0">
                          <a:solidFill>
                            <a:schemeClr val="tx1"/>
                          </a:solidFill>
                        </a:rPr>
                        <a:t>Volleyball</a:t>
                      </a:r>
                    </a:p>
                    <a:p>
                      <a:pPr marL="228600" lvl="0" indent="-228600">
                        <a:buFont typeface="+mj-lt"/>
                        <a:buAutoNum type="arabicPeriod"/>
                      </a:pPr>
                      <a:r>
                        <a:rPr lang="en-GB" sz="1000" b="0" u="none" dirty="0">
                          <a:solidFill>
                            <a:schemeClr val="tx1"/>
                          </a:solidFill>
                        </a:rPr>
                        <a:t>Rounders </a:t>
                      </a:r>
                    </a:p>
                    <a:p>
                      <a:pPr marL="0" lvl="0" indent="0">
                        <a:buFont typeface="+mj-lt"/>
                        <a:buNone/>
                      </a:pPr>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65876561"/>
                  </a:ext>
                </a:extLst>
              </a:tr>
              <a:tr h="753099">
                <a:tc>
                  <a:txBody>
                    <a:bodyPr/>
                    <a:lstStyle/>
                    <a:p>
                      <a:r>
                        <a:rPr lang="en-GB" sz="1000" b="0" u="none" dirty="0">
                          <a:solidFill>
                            <a:schemeClr val="tx1"/>
                          </a:solidFill>
                        </a:rPr>
                        <a:t>Topics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u="none" dirty="0">
                          <a:solidFill>
                            <a:schemeClr val="tx1"/>
                          </a:solidFill>
                          <a:highlight>
                            <a:srgbClr val="FFFF00"/>
                          </a:highlight>
                        </a:rPr>
                        <a:t>CREATIVE &amp; CHALLENGING</a:t>
                      </a:r>
                    </a:p>
                    <a:p>
                      <a:pPr marL="0" marR="0" lvl="0" indent="0" algn="l">
                        <a:lnSpc>
                          <a:spcPct val="100000"/>
                        </a:lnSpc>
                        <a:spcBef>
                          <a:spcPts val="0"/>
                        </a:spcBef>
                        <a:spcAft>
                          <a:spcPts val="0"/>
                        </a:spcAft>
                        <a:buClrTx/>
                        <a:buSzTx/>
                        <a:buFontTx/>
                        <a:buNone/>
                      </a:pPr>
                      <a:r>
                        <a:rPr lang="en-GB" sz="1000" b="0" u="none" dirty="0">
                          <a:solidFill>
                            <a:schemeClr val="tx1"/>
                          </a:solidFill>
                          <a:highlight>
                            <a:srgbClr val="00FFFF"/>
                          </a:highlight>
                        </a:rPr>
                        <a:t>NET GAMES</a:t>
                      </a:r>
                    </a:p>
                    <a:p>
                      <a:pPr marL="0" marR="0" lvl="0" indent="0" algn="l">
                        <a:lnSpc>
                          <a:spcPct val="100000"/>
                        </a:lnSpc>
                        <a:spcBef>
                          <a:spcPts val="0"/>
                        </a:spcBef>
                        <a:spcAft>
                          <a:spcPts val="0"/>
                        </a:spcAft>
                        <a:buClrTx/>
                        <a:buSzTx/>
                        <a:buFontTx/>
                        <a:buNone/>
                      </a:pPr>
                      <a:r>
                        <a:rPr lang="en-GB" sz="1000" b="0" u="none" dirty="0">
                          <a:solidFill>
                            <a:schemeClr val="tx1"/>
                          </a:solidFill>
                          <a:highlight>
                            <a:srgbClr val="00FF00"/>
                          </a:highlight>
                        </a:rPr>
                        <a:t>INVASION GAMES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highlight>
                            <a:srgbClr val="FF00FF"/>
                          </a:highlight>
                          <a:uLnTx/>
                          <a:uFillTx/>
                          <a:latin typeface="+mn-lt"/>
                          <a:ea typeface="+mn-ea"/>
                          <a:cs typeface="+mn-cs"/>
                        </a:rPr>
                        <a:t>OAA</a:t>
                      </a:r>
                      <a:endParaRPr kumimoji="0" lang="en-GB" sz="1000" b="0" i="0" u="none" strike="noStrike" kern="1200" cap="none" spc="0" normalizeH="0" baseline="0" noProof="0" dirty="0">
                        <a:ln>
                          <a:noFill/>
                        </a:ln>
                        <a:solidFill>
                          <a:prstClr val="black"/>
                        </a:solidFill>
                        <a:effectLst/>
                        <a:highlight>
                          <a:srgbClr val="00FF00"/>
                        </a:highligh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highlight>
                            <a:srgbClr val="FF0000"/>
                          </a:highlight>
                          <a:uLnTx/>
                          <a:uFillTx/>
                          <a:latin typeface="+mn-lt"/>
                          <a:ea typeface="+mn-ea"/>
                          <a:cs typeface="+mn-cs"/>
                        </a:rPr>
                        <a:t>MAXIMUM LEVELS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highlight>
                            <a:srgbClr val="0000FF"/>
                          </a:highlight>
                          <a:uLnTx/>
                          <a:uFillTx/>
                          <a:latin typeface="+mn-lt"/>
                          <a:ea typeface="+mn-ea"/>
                          <a:cs typeface="+mn-cs"/>
                        </a:rPr>
                        <a:t>STRIKING AND FIELDING </a:t>
                      </a:r>
                    </a:p>
                    <a:p>
                      <a:endParaRPr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2615572"/>
                  </a:ext>
                </a:extLst>
              </a:tr>
              <a:tr h="259064">
                <a:tc>
                  <a:txBody>
                    <a:bodyPr/>
                    <a:lstStyle/>
                    <a:p>
                      <a:r>
                        <a:rPr lang="en-GB" sz="700" b="0" u="none" dirty="0">
                          <a:solidFill>
                            <a:schemeClr val="tx1"/>
                          </a:solidFill>
                        </a:rPr>
                        <a:t>Length of topic (in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700" b="0" u="none"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700" b="0" u="none"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0" u="none"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0" u="none"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700" b="0" u="none"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u="none"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4519711"/>
                  </a:ext>
                </a:extLst>
              </a:tr>
              <a:tr h="948521">
                <a:tc>
                  <a:txBody>
                    <a:bodyPr/>
                    <a:lstStyle/>
                    <a:p>
                      <a:r>
                        <a:rPr lang="en-US" sz="800" b="0" u="none" dirty="0">
                          <a:solidFill>
                            <a:schemeClr val="tx1"/>
                          </a:solidFill>
                        </a:rPr>
                        <a:t>Links to</a:t>
                      </a:r>
                      <a:r>
                        <a:rPr lang="en-US" sz="800" b="0" u="none" baseline="0" dirty="0">
                          <a:solidFill>
                            <a:schemeClr val="tx1"/>
                          </a:solidFill>
                        </a:rPr>
                        <a:t> National Curriculum</a:t>
                      </a:r>
                    </a:p>
                    <a:p>
                      <a:endParaRPr lang="en-GB" sz="8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gridSpan="6">
                  <a:txBody>
                    <a:bodyPr/>
                    <a:lstStyle/>
                    <a:p>
                      <a:pPr marL="171450" indent="-171450">
                        <a:buFont typeface="Arial" panose="020B0604020202020204" pitchFamily="34" charset="0"/>
                        <a:buChar char="•"/>
                      </a:pPr>
                      <a:r>
                        <a:rPr lang="en-GB" sz="800" kern="1200" dirty="0">
                          <a:solidFill>
                            <a:schemeClr val="dk1"/>
                          </a:solidFill>
                          <a:effectLst/>
                          <a:latin typeface="+mn-lt"/>
                          <a:ea typeface="+mn-ea"/>
                          <a:cs typeface="+mn-cs"/>
                        </a:rPr>
                        <a:t>Use a range of tactics and strategies to overcome opponents in direct competition through team and individual games.</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Develop their technique and improve their performance in other competitive sports</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Take part in outdoor and adventurous activities which present intellectual and physical challenges and be encouraged to work in a team, building on trust and developing skills to solve problems, either individually or as a group. </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Analyse their performances compared to previous ones and demonstrate improvement to achieve their personal best.  </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Take part in competitive sports and activities outside school through community links or sports clubs.</a:t>
                      </a:r>
                      <a:endParaRPr kumimoji="0" lang="en-GB" sz="8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kumimoji="0" lang="en-GB" sz="800" b="0" i="0" u="none" strike="noStrike" kern="1200" cap="none" spc="0" normalizeH="0" baseline="0" noProof="0" dirty="0">
                          <a:ln>
                            <a:noFill/>
                          </a:ln>
                          <a:solidFill>
                            <a:srgbClr val="7030A0"/>
                          </a:solidFill>
                          <a:effectLst/>
                          <a:uLnTx/>
                          <a:uFillTx/>
                          <a:latin typeface="+mn-lt"/>
                          <a:ea typeface="+mn-ea"/>
                          <a:cs typeface="+mn-cs"/>
                        </a:rPr>
                        <a:t>(Primary linked curriculum cover gymnastics, netball, football, badminton, athletics, OAA, 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400" b="0" u="none"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818478522"/>
                  </a:ext>
                </a:extLst>
              </a:tr>
              <a:tr h="1004132">
                <a:tc>
                  <a:txBody>
                    <a:bodyPr/>
                    <a:lstStyle/>
                    <a:p>
                      <a:r>
                        <a:rPr lang="en-GB" sz="800" b="0" u="none" dirty="0">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gridSpan="6">
                  <a:txBody>
                    <a:bodyPr/>
                    <a:lstStyle/>
                    <a:p>
                      <a:pPr marL="285750" indent="-285750">
                        <a:buFont typeface="Arial" panose="020B0604020202020204" pitchFamily="34" charset="0"/>
                        <a:buChar char="•"/>
                      </a:pPr>
                      <a:r>
                        <a:rPr lang="en-GB" sz="800" kern="1200" dirty="0">
                          <a:solidFill>
                            <a:schemeClr val="dk1"/>
                          </a:solidFill>
                          <a:effectLst/>
                          <a:latin typeface="+mn-lt"/>
                          <a:ea typeface="+mn-ea"/>
                          <a:cs typeface="+mn-cs"/>
                        </a:rPr>
                        <a:t>Advanced knowledge of health and safety.</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Advanced understanding on how to prevent injury.</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Advanced understanding on how to warm up and cool down.</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Advanced knowledge on how to lead a warm-up.</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Advanced knowledge of officiating, rules and regulations.</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Advanced knowledge of basic techniques.</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Advanced knowledge of how to analyse their own and others' performance.</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Advanced knowledge of space.</a:t>
                      </a:r>
                    </a:p>
                    <a:p>
                      <a:pPr marL="285750" indent="-285750">
                        <a:buFont typeface="Arial" panose="020B0604020202020204" pitchFamily="34" charset="0"/>
                        <a:buChar char="•"/>
                      </a:pPr>
                      <a:r>
                        <a:rPr lang="en-GB" sz="800" kern="1200" dirty="0">
                          <a:solidFill>
                            <a:schemeClr val="dk1"/>
                          </a:solidFill>
                          <a:effectLst/>
                          <a:latin typeface="+mn-lt"/>
                          <a:ea typeface="+mn-ea"/>
                          <a:cs typeface="+mn-cs"/>
                        </a:rPr>
                        <a:t>Advanced knowledge of what a good example of performance looks like.</a:t>
                      </a:r>
                      <a:endParaRPr lang="en-GB" sz="800" dirty="0">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Times New Roman" panose="02020603050405020304"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spcAft>
                          <a:spcPts val="0"/>
                        </a:spcAft>
                      </a:pPr>
                      <a:endParaRPr lang="en-GB" sz="1050" dirty="0">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68239525"/>
                  </a:ext>
                </a:extLst>
              </a:tr>
              <a:tr h="703706">
                <a:tc>
                  <a:txBody>
                    <a:bodyPr/>
                    <a:lstStyle/>
                    <a:p>
                      <a:r>
                        <a:rPr lang="en-GB" sz="800" b="0" u="none" dirty="0">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6">
                  <a:txBody>
                    <a:bodyPr/>
                    <a:lstStyle/>
                    <a:p>
                      <a:pPr marL="171450" indent="-171450">
                        <a:buFont typeface="Arial" panose="020B0604020202020204" pitchFamily="34" charset="0"/>
                        <a:buChar char="•"/>
                      </a:pPr>
                      <a:r>
                        <a:rPr lang="en-GB" sz="800" kern="1200" dirty="0">
                          <a:solidFill>
                            <a:schemeClr val="dk1"/>
                          </a:solidFill>
                          <a:effectLst/>
                          <a:latin typeface="+mn-lt"/>
                          <a:ea typeface="+mn-ea"/>
                          <a:cs typeface="+mn-cs"/>
                        </a:rPr>
                        <a:t>Be able to effectively apply a range of techniques.</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Be able to effectively apply a range of tactics.</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Be able to communicate &amp; effectively work in a team.</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Be able to effectively control &amp; apply the body through a range of movements.</a:t>
                      </a:r>
                    </a:p>
                    <a:p>
                      <a:pPr marL="171450" indent="-171450">
                        <a:buFont typeface="Arial" panose="020B0604020202020204" pitchFamily="34" charset="0"/>
                        <a:buChar char="•"/>
                      </a:pPr>
                      <a:r>
                        <a:rPr lang="en-GB" sz="800" kern="1200" dirty="0">
                          <a:solidFill>
                            <a:schemeClr val="dk1"/>
                          </a:solidFill>
                          <a:effectLst/>
                          <a:latin typeface="+mn-lt"/>
                          <a:ea typeface="+mn-ea"/>
                          <a:cs typeface="+mn-cs"/>
                        </a:rPr>
                        <a:t>Be able to effectively apply positions of space during pressured games.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1469523"/>
                  </a:ext>
                </a:extLst>
              </a:tr>
            </a:tbl>
          </a:graphicData>
        </a:graphic>
      </p:graphicFrame>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864" y="31414"/>
            <a:ext cx="465044" cy="697566"/>
          </a:xfrm>
          <a:prstGeom prst="rect">
            <a:avLst/>
          </a:prstGeom>
        </p:spPr>
      </p:pic>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599221" y="31414"/>
            <a:ext cx="1248738" cy="616286"/>
          </a:xfrm>
          <a:prstGeom prst="rect">
            <a:avLst/>
          </a:prstGeom>
        </p:spPr>
      </p:pic>
    </p:spTree>
    <p:extLst>
      <p:ext uri="{BB962C8B-B14F-4D97-AF65-F5344CB8AC3E}">
        <p14:creationId xmlns:p14="http://schemas.microsoft.com/office/powerpoint/2010/main" val="4211860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1863" y="2015427"/>
            <a:ext cx="5529044" cy="3244550"/>
          </a:xfrm>
        </p:spPr>
        <p:txBody>
          <a:bodyPr vert="horz" lIns="91440" tIns="45720" rIns="91440" bIns="45720" rtlCol="0" anchor="b">
            <a:normAutofit/>
          </a:bodyPr>
          <a:lstStyle/>
          <a:p>
            <a:pPr>
              <a:lnSpc>
                <a:spcPct val="90000"/>
              </a:lnSpc>
            </a:pPr>
            <a:r>
              <a:rPr lang="en-US" sz="4800" b="1"/>
              <a:t>Dance</a:t>
            </a:r>
            <a:r>
              <a:rPr lang="en-US" sz="4800" b="1" i="0" kern="1200">
                <a:latin typeface="+mj-lt"/>
                <a:ea typeface="+mj-ea"/>
                <a:cs typeface="+mj-cs"/>
              </a:rPr>
              <a:t> curriculum overview KS4</a:t>
            </a:r>
            <a:br>
              <a:rPr lang="en-US" sz="4800" b="1" i="0" kern="1200">
                <a:latin typeface="+mj-lt"/>
                <a:ea typeface="+mj-ea"/>
                <a:cs typeface="+mj-cs"/>
              </a:rPr>
            </a:br>
            <a:br>
              <a:rPr lang="en-US" sz="4800" b="1" i="0" kern="1200">
                <a:latin typeface="+mj-lt"/>
                <a:ea typeface="+mj-ea"/>
                <a:cs typeface="+mj-cs"/>
              </a:rPr>
            </a:br>
            <a:endParaRPr lang="en-US" sz="4800" b="1" i="0" kern="1200">
              <a:latin typeface="+mj-lt"/>
              <a:ea typeface="+mj-ea"/>
              <a:cs typeface="+mj-cs"/>
            </a:endParaRPr>
          </a:p>
        </p:txBody>
      </p:sp>
      <p:pic>
        <p:nvPicPr>
          <p:cNvPr id="3" name="Picture 2">
            <a:extLst>
              <a:ext uri="{FF2B5EF4-FFF2-40B4-BE49-F238E27FC236}">
                <a16:creationId xmlns:a16="http://schemas.microsoft.com/office/drawing/2014/main" id="{C57E9722-5AFC-4183-9554-DC6D01F1D4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4393" y="1545164"/>
            <a:ext cx="2622740" cy="3934107"/>
          </a:xfrm>
          <a:prstGeom prst="roundRect">
            <a:avLst>
              <a:gd name="adj" fmla="val 4342"/>
            </a:avLst>
          </a:prstGeom>
          <a:effectLst/>
        </p:spPr>
      </p:pic>
      <p:pic>
        <p:nvPicPr>
          <p:cNvPr id="4" name="Picture 3">
            <a:extLst>
              <a:ext uri="{FF2B5EF4-FFF2-40B4-BE49-F238E27FC236}">
                <a16:creationId xmlns:a16="http://schemas.microsoft.com/office/drawing/2014/main" id="{101AEC0B-8A03-4B7A-B95F-518D4D39EBF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616854" y="539879"/>
            <a:ext cx="2564053" cy="1262795"/>
          </a:xfrm>
          <a:prstGeom prst="roundRect">
            <a:avLst>
              <a:gd name="adj" fmla="val 1858"/>
            </a:avLst>
          </a:prstGeom>
          <a:effectLst/>
        </p:spPr>
      </p:pic>
    </p:spTree>
    <p:extLst>
      <p:ext uri="{BB962C8B-B14F-4D97-AF65-F5344CB8AC3E}">
        <p14:creationId xmlns:p14="http://schemas.microsoft.com/office/powerpoint/2010/main" val="4045978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0" y="-297712"/>
            <a:ext cx="12192000" cy="1325563"/>
          </a:xfrm>
        </p:spPr>
        <p:txBody>
          <a:bodyPr>
            <a:normAutofit/>
          </a:bodyPr>
          <a:lstStyle/>
          <a:p>
            <a:pPr algn="ctr"/>
            <a:r>
              <a:rPr lang="en-GB" sz="2400" b="1" u="sng"/>
              <a:t>PE/Dance curriculum overview – Year 10 (KS4)</a:t>
            </a:r>
            <a:r>
              <a:rPr lang="en-GB" sz="2400" b="1"/>
              <a:t>   </a:t>
            </a:r>
            <a:r>
              <a:rPr lang="en-GB" sz="2400" b="1" u="sng"/>
              <a:t>Exam board: AQA GCSE Dance(8236)</a:t>
            </a:r>
            <a:endParaRPr lang="en-GB" sz="2400" b="1" u="sng">
              <a:solidFill>
                <a:srgbClr val="FF0000"/>
              </a:solidFill>
            </a:endParaRP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2144162791"/>
              </p:ext>
            </p:extLst>
          </p:nvPr>
        </p:nvGraphicFramePr>
        <p:xfrm>
          <a:off x="434830" y="728981"/>
          <a:ext cx="11322339" cy="6492240"/>
        </p:xfrm>
        <a:graphic>
          <a:graphicData uri="http://schemas.openxmlformats.org/drawingml/2006/table">
            <a:tbl>
              <a:tblPr firstRow="1" bandRow="1">
                <a:tableStyleId>{5C22544A-7EE6-4342-B048-85BDC9FD1C3A}</a:tableStyleId>
              </a:tblPr>
              <a:tblGrid>
                <a:gridCol w="1408609">
                  <a:extLst>
                    <a:ext uri="{9D8B030D-6E8A-4147-A177-3AD203B41FA5}">
                      <a16:colId xmlns:a16="http://schemas.microsoft.com/office/drawing/2014/main" val="3717695141"/>
                    </a:ext>
                  </a:extLst>
                </a:gridCol>
                <a:gridCol w="1982746">
                  <a:extLst>
                    <a:ext uri="{9D8B030D-6E8A-4147-A177-3AD203B41FA5}">
                      <a16:colId xmlns:a16="http://schemas.microsoft.com/office/drawing/2014/main" val="1058426284"/>
                    </a:ext>
                  </a:extLst>
                </a:gridCol>
                <a:gridCol w="1982746">
                  <a:extLst>
                    <a:ext uri="{9D8B030D-6E8A-4147-A177-3AD203B41FA5}">
                      <a16:colId xmlns:a16="http://schemas.microsoft.com/office/drawing/2014/main" val="3960397057"/>
                    </a:ext>
                  </a:extLst>
                </a:gridCol>
                <a:gridCol w="1982746">
                  <a:extLst>
                    <a:ext uri="{9D8B030D-6E8A-4147-A177-3AD203B41FA5}">
                      <a16:colId xmlns:a16="http://schemas.microsoft.com/office/drawing/2014/main" val="3706240846"/>
                    </a:ext>
                  </a:extLst>
                </a:gridCol>
                <a:gridCol w="1982746">
                  <a:extLst>
                    <a:ext uri="{9D8B030D-6E8A-4147-A177-3AD203B41FA5}">
                      <a16:colId xmlns:a16="http://schemas.microsoft.com/office/drawing/2014/main" val="4178250955"/>
                    </a:ext>
                  </a:extLst>
                </a:gridCol>
                <a:gridCol w="1982746">
                  <a:extLst>
                    <a:ext uri="{9D8B030D-6E8A-4147-A177-3AD203B41FA5}">
                      <a16:colId xmlns:a16="http://schemas.microsoft.com/office/drawing/2014/main" val="4072156639"/>
                    </a:ext>
                  </a:extLst>
                </a:gridCol>
              </a:tblGrid>
              <a:tr h="673266">
                <a:tc>
                  <a:txBody>
                    <a:bodyPr/>
                    <a:lstStyle/>
                    <a:p>
                      <a:r>
                        <a:rPr lang="en-GB" sz="1000" b="0" u="none">
                          <a:solidFill>
                            <a:schemeClr val="tx1"/>
                          </a:solidFill>
                        </a:rPr>
                        <a:t>Topic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1" u="none">
                          <a:solidFill>
                            <a:schemeClr val="tx1"/>
                          </a:solidFill>
                        </a:rPr>
                        <a:t>Year 10</a:t>
                      </a:r>
                    </a:p>
                    <a:p>
                      <a:r>
                        <a:rPr lang="en-US" sz="1000" b="1" u="none">
                          <a:solidFill>
                            <a:schemeClr val="tx1"/>
                          </a:solidFill>
                        </a:rPr>
                        <a:t>Choreography</a:t>
                      </a: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1" u="none">
                          <a:solidFill>
                            <a:schemeClr val="tx1"/>
                          </a:solidFill>
                        </a:rPr>
                        <a:t>Year 10</a:t>
                      </a:r>
                    </a:p>
                    <a:p>
                      <a:r>
                        <a:rPr lang="en-US" sz="1000" b="1" u="none">
                          <a:solidFill>
                            <a:schemeClr val="tx1"/>
                          </a:solidFill>
                        </a:rPr>
                        <a:t>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1" u="none">
                          <a:solidFill>
                            <a:schemeClr val="tx1"/>
                          </a:solidFill>
                        </a:rPr>
                        <a:t>Year 10</a:t>
                      </a:r>
                    </a:p>
                    <a:p>
                      <a:r>
                        <a:rPr lang="en-GB" sz="1000" b="1" u="none">
                          <a:solidFill>
                            <a:schemeClr val="tx1"/>
                          </a:solidFill>
                        </a:rPr>
                        <a:t>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1" u="none">
                          <a:solidFill>
                            <a:schemeClr val="tx1"/>
                          </a:solidFill>
                        </a:rPr>
                        <a:t>Year 10</a:t>
                      </a:r>
                    </a:p>
                    <a:p>
                      <a:r>
                        <a:rPr lang="en-GB" sz="1000" b="1" u="none">
                          <a:solidFill>
                            <a:schemeClr val="tx1"/>
                          </a:solidFill>
                        </a:rPr>
                        <a:t>Critically</a:t>
                      </a:r>
                      <a:r>
                        <a:rPr lang="en-GB" sz="1000" b="1" u="none" baseline="0">
                          <a:solidFill>
                            <a:schemeClr val="tx1"/>
                          </a:solidFill>
                        </a:rPr>
                        <a:t> appreciate own works and professional works</a:t>
                      </a:r>
                    </a:p>
                    <a:p>
                      <a:r>
                        <a:rPr lang="en-GB" sz="1000" b="1" u="none" baseline="0">
                          <a:solidFill>
                            <a:schemeClr val="tx1"/>
                          </a:solidFill>
                        </a:rPr>
                        <a:t>A </a:t>
                      </a:r>
                      <a:r>
                        <a:rPr lang="en-GB" sz="1000" b="1" u="none" baseline="0" err="1">
                          <a:solidFill>
                            <a:schemeClr val="tx1"/>
                          </a:solidFill>
                        </a:rPr>
                        <a:t>Linha</a:t>
                      </a:r>
                      <a:r>
                        <a:rPr lang="en-GB" sz="1000" b="1" u="none" baseline="0">
                          <a:solidFill>
                            <a:schemeClr val="tx1"/>
                          </a:solidFill>
                        </a:rPr>
                        <a:t> </a:t>
                      </a:r>
                      <a:r>
                        <a:rPr lang="en-GB" sz="1000" b="1" u="none" baseline="0" err="1">
                          <a:solidFill>
                            <a:schemeClr val="tx1"/>
                          </a:solidFill>
                        </a:rPr>
                        <a:t>Curva</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1" u="none">
                          <a:solidFill>
                            <a:schemeClr val="tx1"/>
                          </a:solidFill>
                        </a:rPr>
                        <a:t>Year 10</a:t>
                      </a:r>
                    </a:p>
                    <a:p>
                      <a:r>
                        <a:rPr lang="en-GB" sz="1000" b="1" u="none">
                          <a:solidFill>
                            <a:schemeClr val="tx1"/>
                          </a:solidFill>
                        </a:rPr>
                        <a:t>Critically</a:t>
                      </a:r>
                      <a:r>
                        <a:rPr lang="en-GB" sz="1000" b="1" u="none" baseline="0">
                          <a:solidFill>
                            <a:schemeClr val="tx1"/>
                          </a:solidFill>
                        </a:rPr>
                        <a:t> appreciate own works and professional works </a:t>
                      </a:r>
                    </a:p>
                    <a:p>
                      <a:r>
                        <a:rPr lang="en-GB" sz="1000" b="1" u="none" baseline="0">
                          <a:solidFill>
                            <a:schemeClr val="tx1"/>
                          </a:solidFill>
                        </a:rPr>
                        <a:t>Shadows</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5773868"/>
                  </a:ext>
                </a:extLst>
              </a:tr>
              <a:tr h="526904">
                <a:tc>
                  <a:txBody>
                    <a:bodyPr/>
                    <a:lstStyle/>
                    <a:p>
                      <a:r>
                        <a:rPr lang="en-GB" sz="1000" b="0" u="none">
                          <a:solidFill>
                            <a:schemeClr val="tx1"/>
                          </a:solidFill>
                        </a:rPr>
                        <a:t>Length of topic (in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HT1/HT2</a:t>
                      </a:r>
                    </a:p>
                    <a:p>
                      <a:r>
                        <a:rPr lang="en-US" sz="1000" b="0" u="none">
                          <a:solidFill>
                            <a:schemeClr val="tx1"/>
                          </a:solidFill>
                        </a:rPr>
                        <a:t>12 weeks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0" u="none">
                          <a:solidFill>
                            <a:schemeClr val="tx1"/>
                          </a:solidFill>
                        </a:rPr>
                        <a:t>HT1</a:t>
                      </a:r>
                    </a:p>
                    <a:p>
                      <a:r>
                        <a:rPr lang="en-US"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HT2</a:t>
                      </a:r>
                    </a:p>
                    <a:p>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4519711"/>
                  </a:ext>
                </a:extLst>
              </a:tr>
              <a:tr h="1049683">
                <a:tc>
                  <a:txBody>
                    <a:bodyPr/>
                    <a:lstStyle/>
                    <a:p>
                      <a:r>
                        <a:rPr lang="en-US" sz="1000" b="0" u="none" dirty="0">
                          <a:solidFill>
                            <a:schemeClr val="tx1"/>
                          </a:solidFill>
                        </a:rPr>
                        <a:t>Links to</a:t>
                      </a:r>
                      <a:r>
                        <a:rPr lang="en-US" sz="1000" b="0" u="none" baseline="0" dirty="0">
                          <a:solidFill>
                            <a:schemeClr val="tx1"/>
                          </a:solidFill>
                        </a:rPr>
                        <a:t> National Curriculum</a:t>
                      </a:r>
                    </a:p>
                    <a:p>
                      <a:endParaRPr lang="en-GB" sz="10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a:t>-Develop their technique and improve their performance in other competitive sports  (Dance)</a:t>
                      </a:r>
                      <a:endParaRPr lang="en-GB" sz="1000" b="1" u="none" kern="1200">
                        <a:solidFill>
                          <a:schemeClr val="dk1"/>
                        </a:solidFill>
                        <a:effectLst/>
                        <a:latin typeface="+mn-lt"/>
                        <a:ea typeface="+mn-ea"/>
                        <a:cs typeface="+mn-cs"/>
                      </a:endParaRPr>
                    </a:p>
                    <a:p>
                      <a:r>
                        <a:rPr lang="en-GB" sz="1000" b="1" u="none" kern="1200">
                          <a:solidFill>
                            <a:schemeClr val="dk1"/>
                          </a:solidFill>
                          <a:effectLst/>
                          <a:latin typeface="+mn-lt"/>
                          <a:ea typeface="+mn-ea"/>
                          <a:cs typeface="+mn-cs"/>
                        </a:rPr>
                        <a:t>AO2/3 – Create dance, including movement material and aural setting, to communicate choreographic intention</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AO1/3</a:t>
                      </a:r>
                      <a:r>
                        <a:rPr lang="en-GB" sz="1000" b="1" u="none" baseline="0">
                          <a:solidFill>
                            <a:schemeClr val="tx1"/>
                          </a:solidFill>
                        </a:rPr>
                        <a:t> – Perform dance, reflecting choreographic intention through physical, technical and expressive skills</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AO1/3</a:t>
                      </a:r>
                      <a:r>
                        <a:rPr lang="en-GB" sz="1000" b="1" u="none" baseline="0">
                          <a:solidFill>
                            <a:schemeClr val="tx1"/>
                          </a:solidFill>
                        </a:rPr>
                        <a:t> – Perform dance, reflecting choreographic intention through physical, technical and expressive skills</a:t>
                      </a:r>
                      <a:endParaRPr lang="en-GB" sz="1000" b="1" u="none">
                        <a:solidFill>
                          <a:schemeClr val="tx1"/>
                        </a:solidFill>
                      </a:endParaRP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sng" baseline="0">
                          <a:solidFill>
                            <a:schemeClr val="tx1"/>
                          </a:solidFill>
                        </a:rPr>
                        <a:t>A LINHA CURVA</a:t>
                      </a:r>
                      <a:endParaRPr lang="en-GB" sz="1000" b="1" u="sng">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sng" baseline="0">
                          <a:solidFill>
                            <a:schemeClr val="tx1"/>
                          </a:solidFill>
                        </a:rPr>
                        <a:t>SHADOWS</a:t>
                      </a:r>
                      <a:endParaRPr lang="en-GB" sz="1000" b="1" u="sng">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818478522"/>
                  </a:ext>
                </a:extLst>
              </a:tr>
              <a:tr h="673266">
                <a:tc>
                  <a:txBody>
                    <a:bodyPr/>
                    <a:lstStyle/>
                    <a:p>
                      <a:r>
                        <a:rPr lang="en-GB" sz="1000" b="0" u="none">
                          <a:solidFill>
                            <a:schemeClr val="tx1"/>
                          </a:solidFill>
                        </a:rPr>
                        <a:t>Assessment Task(s)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Creative choreography – actions/dynamics/space and relationships. DUET.</a:t>
                      </a:r>
                    </a:p>
                    <a:p>
                      <a:r>
                        <a:rPr lang="en-US" sz="1000" b="0" u="none">
                          <a:solidFill>
                            <a:schemeClr val="tx1"/>
                          </a:solidFill>
                        </a:rPr>
                        <a:t>GCSE</a:t>
                      </a:r>
                      <a:r>
                        <a:rPr lang="en-US" sz="1000" b="0" u="none" baseline="0">
                          <a:solidFill>
                            <a:schemeClr val="tx1"/>
                          </a:solidFill>
                        </a:rPr>
                        <a:t> criteria /16.</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Mock performance duet/trio</a:t>
                      </a:r>
                    </a:p>
                    <a:p>
                      <a:r>
                        <a:rPr lang="en-GB" sz="1000" b="0" u="none">
                          <a:solidFill>
                            <a:schemeClr val="tx1"/>
                          </a:solidFill>
                        </a:rPr>
                        <a:t>GCSE Criteria /24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Mock performance SOLO</a:t>
                      </a:r>
                      <a:r>
                        <a:rPr lang="en-GB" sz="1000" b="0" u="none" baseline="0">
                          <a:solidFill>
                            <a:schemeClr val="tx1"/>
                          </a:solidFill>
                        </a:rPr>
                        <a:t>  SET PHRASE </a:t>
                      </a:r>
                      <a:r>
                        <a:rPr lang="en-GB" sz="1000" b="0" u="none">
                          <a:solidFill>
                            <a:schemeClr val="tx1"/>
                          </a:solidFill>
                        </a:rPr>
                        <a:t>GCSE Criteria /12</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Week 5 – 6 exam</a:t>
                      </a:r>
                      <a:r>
                        <a:rPr lang="en-GB" sz="1000" b="0" u="none" baseline="0">
                          <a:solidFill>
                            <a:schemeClr val="tx1"/>
                          </a:solidFill>
                        </a:rPr>
                        <a:t> style question</a:t>
                      </a:r>
                    </a:p>
                    <a:p>
                      <a:r>
                        <a:rPr lang="en-GB" sz="1000" b="0" u="none" baseline="0">
                          <a:solidFill>
                            <a:schemeClr val="tx1"/>
                          </a:solidFill>
                        </a:rPr>
                        <a:t>Week 6 – MAD time</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Week 5 – 6 exam</a:t>
                      </a:r>
                      <a:r>
                        <a:rPr lang="en-GB" sz="1000" b="0" u="none" baseline="0">
                          <a:solidFill>
                            <a:schemeClr val="tx1"/>
                          </a:solidFill>
                        </a:rPr>
                        <a:t> style question</a:t>
                      </a:r>
                    </a:p>
                    <a:p>
                      <a:r>
                        <a:rPr lang="en-GB" sz="1000" b="0" u="none" baseline="0">
                          <a:solidFill>
                            <a:schemeClr val="tx1"/>
                          </a:solidFill>
                        </a:rPr>
                        <a:t>Week 6 – MAD time</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407812"/>
                  </a:ext>
                </a:extLst>
              </a:tr>
              <a:tr h="819629">
                <a:tc>
                  <a:txBody>
                    <a:bodyPr/>
                    <a:lstStyle/>
                    <a:p>
                      <a:r>
                        <a:rPr lang="en-GB" sz="1000" b="0" u="none">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kern="1200">
                          <a:solidFill>
                            <a:schemeClr val="dk1"/>
                          </a:solidFill>
                          <a:effectLst/>
                          <a:latin typeface="+mn-lt"/>
                          <a:ea typeface="+mn-ea"/>
                          <a:cs typeface="+mn-cs"/>
                        </a:rPr>
                        <a:t>Action, Dynamics, Space, Relationships.</a:t>
                      </a:r>
                    </a:p>
                    <a:p>
                      <a:r>
                        <a:rPr lang="en-GB" sz="1000" kern="1200">
                          <a:solidFill>
                            <a:schemeClr val="dk1"/>
                          </a:solidFill>
                          <a:effectLst/>
                          <a:latin typeface="+mn-lt"/>
                          <a:ea typeface="+mn-ea"/>
                          <a:cs typeface="+mn-cs"/>
                        </a:rPr>
                        <a:t>Processes-researching, generating, selecting, developing, refining and synthesising.</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Physical skills and attributes</a:t>
                      </a:r>
                    </a:p>
                    <a:p>
                      <a:r>
                        <a:rPr lang="en-GB" sz="1000" b="0" u="none">
                          <a:solidFill>
                            <a:schemeClr val="tx1"/>
                          </a:solidFill>
                        </a:rPr>
                        <a:t>Technical skills and attributes</a:t>
                      </a:r>
                    </a:p>
                    <a:p>
                      <a:r>
                        <a:rPr lang="en-GB" sz="1000" b="0" u="none">
                          <a:solidFill>
                            <a:schemeClr val="tx1"/>
                          </a:solidFill>
                        </a:rPr>
                        <a:t>Expressive skills and attributes</a:t>
                      </a:r>
                    </a:p>
                    <a:p>
                      <a:r>
                        <a:rPr lang="en-GB" sz="1000" b="0" u="none">
                          <a:solidFill>
                            <a:schemeClr val="tx1"/>
                          </a:solidFill>
                        </a:rPr>
                        <a:t>Mental</a:t>
                      </a:r>
                      <a:r>
                        <a:rPr lang="en-GB" sz="1000" b="0" u="none" baseline="0">
                          <a:solidFill>
                            <a:schemeClr val="tx1"/>
                          </a:solidFill>
                        </a:rPr>
                        <a:t> skills and attributes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Physical skills and attributes</a:t>
                      </a:r>
                    </a:p>
                    <a:p>
                      <a:r>
                        <a:rPr lang="en-GB" sz="1000" b="0" u="none">
                          <a:solidFill>
                            <a:schemeClr val="tx1"/>
                          </a:solidFill>
                        </a:rPr>
                        <a:t>Technical skills and attributes</a:t>
                      </a:r>
                    </a:p>
                    <a:p>
                      <a:r>
                        <a:rPr lang="en-GB" sz="1000" b="0" u="none">
                          <a:solidFill>
                            <a:schemeClr val="tx1"/>
                          </a:solidFill>
                        </a:rPr>
                        <a:t>Expressive skills and attributes</a:t>
                      </a:r>
                    </a:p>
                    <a:p>
                      <a:r>
                        <a:rPr lang="en-GB" sz="1000" b="0" u="none">
                          <a:solidFill>
                            <a:schemeClr val="tx1"/>
                          </a:solidFill>
                        </a:rPr>
                        <a:t>Mental</a:t>
                      </a:r>
                      <a:r>
                        <a:rPr lang="en-GB" sz="1000" b="0" u="none" baseline="0">
                          <a:solidFill>
                            <a:schemeClr val="tx1"/>
                          </a:solidFill>
                        </a:rPr>
                        <a:t> skills and attributes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‘A </a:t>
                      </a:r>
                      <a:r>
                        <a:rPr lang="en-GB" sz="1000" b="0" u="none" err="1">
                          <a:solidFill>
                            <a:schemeClr val="tx1"/>
                          </a:solidFill>
                        </a:rPr>
                        <a:t>Linha</a:t>
                      </a:r>
                      <a:r>
                        <a:rPr lang="en-GB" sz="1000" b="0" u="none">
                          <a:solidFill>
                            <a:schemeClr val="tx1"/>
                          </a:solidFill>
                        </a:rPr>
                        <a:t> </a:t>
                      </a:r>
                      <a:r>
                        <a:rPr lang="en-GB" sz="1000" b="0" u="none" err="1">
                          <a:solidFill>
                            <a:schemeClr val="tx1"/>
                          </a:solidFill>
                        </a:rPr>
                        <a:t>Curva</a:t>
                      </a:r>
                      <a:r>
                        <a:rPr lang="en-GB" sz="1000" b="0" u="none">
                          <a:solidFill>
                            <a:schemeClr val="tx1"/>
                          </a:solidFill>
                        </a:rPr>
                        <a:t>’</a:t>
                      </a:r>
                    </a:p>
                    <a:p>
                      <a:r>
                        <a:rPr lang="en-GB" sz="1000" b="0" u="none">
                          <a:solidFill>
                            <a:schemeClr val="tx1"/>
                          </a:solidFill>
                        </a:rPr>
                        <a:t>Critically</a:t>
                      </a:r>
                      <a:r>
                        <a:rPr lang="en-GB" sz="1000" b="0" u="none" baseline="0">
                          <a:solidFill>
                            <a:schemeClr val="tx1"/>
                          </a:solidFill>
                        </a:rPr>
                        <a:t> appreciate</a:t>
                      </a:r>
                      <a:r>
                        <a:rPr lang="en-GB" sz="1000" b="0" u="none">
                          <a:solidFill>
                            <a:schemeClr val="tx1"/>
                          </a:solidFill>
                        </a:rPr>
                        <a:t> all aspects of ‘A </a:t>
                      </a:r>
                      <a:r>
                        <a:rPr lang="en-GB" sz="1000" b="0" u="none" err="1">
                          <a:solidFill>
                            <a:schemeClr val="tx1"/>
                          </a:solidFill>
                        </a:rPr>
                        <a:t>Linha</a:t>
                      </a:r>
                      <a:r>
                        <a:rPr lang="en-GB" sz="1000" b="0" u="none">
                          <a:solidFill>
                            <a:schemeClr val="tx1"/>
                          </a:solidFill>
                        </a:rPr>
                        <a:t> </a:t>
                      </a:r>
                      <a:r>
                        <a:rPr lang="en-GB" sz="1000" b="0" u="none" err="1">
                          <a:solidFill>
                            <a:schemeClr val="tx1"/>
                          </a:solidFill>
                        </a:rPr>
                        <a:t>Curva</a:t>
                      </a:r>
                      <a:r>
                        <a:rPr lang="en-GB" sz="1000" b="0" u="none">
                          <a:solidFill>
                            <a:schemeClr val="tx1"/>
                          </a:solidFill>
                        </a:rPr>
                        <a:t>’ as professional</a:t>
                      </a:r>
                      <a:r>
                        <a:rPr lang="en-GB" sz="1000" b="0" u="none" baseline="0">
                          <a:solidFill>
                            <a:schemeClr val="tx1"/>
                          </a:solidFill>
                        </a:rPr>
                        <a:t> works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‘Shadows’</a:t>
                      </a:r>
                    </a:p>
                    <a:p>
                      <a:r>
                        <a:rPr lang="en-GB" sz="1000" b="0" u="none">
                          <a:solidFill>
                            <a:schemeClr val="tx1"/>
                          </a:solidFill>
                        </a:rPr>
                        <a:t>Critically</a:t>
                      </a:r>
                      <a:r>
                        <a:rPr lang="en-GB" sz="1000" b="0" u="none" baseline="0">
                          <a:solidFill>
                            <a:schemeClr val="tx1"/>
                          </a:solidFill>
                        </a:rPr>
                        <a:t> appreciate</a:t>
                      </a:r>
                      <a:r>
                        <a:rPr lang="en-GB" sz="1000" b="0" u="none">
                          <a:solidFill>
                            <a:schemeClr val="tx1"/>
                          </a:solidFill>
                        </a:rPr>
                        <a:t> all aspects of ‘Shadows’ as professional</a:t>
                      </a:r>
                      <a:r>
                        <a:rPr lang="en-GB" sz="1000" b="0" u="none" baseline="0">
                          <a:solidFill>
                            <a:schemeClr val="tx1"/>
                          </a:solidFill>
                        </a:rPr>
                        <a:t> works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8239525"/>
                  </a:ext>
                </a:extLst>
              </a:tr>
              <a:tr h="2136889">
                <a:tc>
                  <a:txBody>
                    <a:bodyPr/>
                    <a:lstStyle/>
                    <a:p>
                      <a:r>
                        <a:rPr lang="en-GB" sz="1000" b="0" u="none">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-creative</a:t>
                      </a:r>
                      <a:r>
                        <a:rPr lang="en-US" sz="1000" b="0" u="none" baseline="0">
                          <a:solidFill>
                            <a:schemeClr val="tx1"/>
                          </a:solidFill>
                        </a:rPr>
                        <a:t> and imaginative response to range of stimuli</a:t>
                      </a:r>
                    </a:p>
                    <a:p>
                      <a:r>
                        <a:rPr lang="en-US" sz="1000" b="0" u="none" baseline="0">
                          <a:solidFill>
                            <a:schemeClr val="tx1"/>
                          </a:solidFill>
                        </a:rPr>
                        <a:t>-use of imagination, problem solving, creativity and synthesis of ideas</a:t>
                      </a:r>
                    </a:p>
                    <a:p>
                      <a:r>
                        <a:rPr lang="en-US" sz="1000" b="0" u="none" baseline="0">
                          <a:solidFill>
                            <a:schemeClr val="tx1"/>
                          </a:solidFill>
                        </a:rPr>
                        <a:t>-application of knowledge, skills and understanding of choreographic forms and devices</a:t>
                      </a:r>
                    </a:p>
                    <a:p>
                      <a:r>
                        <a:rPr lang="en-US" sz="1000" b="0" u="none" baseline="0">
                          <a:solidFill>
                            <a:schemeClr val="tx1"/>
                          </a:solidFill>
                        </a:rPr>
                        <a:t>-communication of ideas, feelings, emotions, meanings and moods</a:t>
                      </a:r>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-application of knowledge, skills and understanding for performing</a:t>
                      </a:r>
                    </a:p>
                    <a:p>
                      <a:r>
                        <a:rPr lang="en-GB" sz="1000" b="0" u="none">
                          <a:solidFill>
                            <a:schemeClr val="tx1"/>
                          </a:solidFill>
                        </a:rPr>
                        <a:t>-development of physical, technical, mental and expressive skills.</a:t>
                      </a:r>
                    </a:p>
                    <a:p>
                      <a:r>
                        <a:rPr lang="en-GB" sz="1000" b="0" u="none">
                          <a:solidFill>
                            <a:schemeClr val="tx1"/>
                          </a:solidFill>
                        </a:rPr>
                        <a:t>-communication of choreographic intention and artistry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-application of knowledge, skills and understanding for performing</a:t>
                      </a:r>
                    </a:p>
                    <a:p>
                      <a:r>
                        <a:rPr lang="en-GB" sz="1000" b="0" u="none">
                          <a:solidFill>
                            <a:schemeClr val="tx1"/>
                          </a:solidFill>
                        </a:rPr>
                        <a:t>-development of physical, technical, mental and expressive skills.</a:t>
                      </a:r>
                    </a:p>
                    <a:p>
                      <a:r>
                        <a:rPr lang="en-GB" sz="1000" b="0" u="none">
                          <a:solidFill>
                            <a:schemeClr val="tx1"/>
                          </a:solidFill>
                        </a:rPr>
                        <a:t>-communication of choreographic intention and artistry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-articulation</a:t>
                      </a:r>
                      <a:r>
                        <a:rPr lang="en-GB" sz="1000" b="0" u="none" baseline="0">
                          <a:solidFill>
                            <a:schemeClr val="tx1"/>
                          </a:solidFill>
                        </a:rPr>
                        <a:t> of knowledge and critical reflection to inform, artistic process.</a:t>
                      </a:r>
                    </a:p>
                    <a:p>
                      <a:r>
                        <a:rPr lang="en-GB" sz="1000" b="0" u="none" baseline="0">
                          <a:solidFill>
                            <a:schemeClr val="tx1"/>
                          </a:solidFill>
                        </a:rPr>
                        <a:t>-critical appreciation of dance in its physical, artistic, aesthetic and cultural contexts.</a:t>
                      </a:r>
                    </a:p>
                    <a:p>
                      <a:r>
                        <a:rPr lang="en-GB" sz="1000" b="0" u="none" baseline="0">
                          <a:solidFill>
                            <a:schemeClr val="tx1"/>
                          </a:solidFill>
                        </a:rPr>
                        <a:t>-critical analysis, interpretation, evaluation and appreciation of professional works.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dirty="0">
                          <a:solidFill>
                            <a:schemeClr val="tx1"/>
                          </a:solidFill>
                        </a:rPr>
                        <a:t>-articulation</a:t>
                      </a:r>
                      <a:r>
                        <a:rPr lang="en-GB" sz="1000" b="0" u="none" baseline="0" dirty="0">
                          <a:solidFill>
                            <a:schemeClr val="tx1"/>
                          </a:solidFill>
                        </a:rPr>
                        <a:t> of knowledge and critical reflection to inform, artistic process.</a:t>
                      </a:r>
                    </a:p>
                    <a:p>
                      <a:r>
                        <a:rPr lang="en-GB" sz="1000" b="0" u="none" baseline="0" dirty="0">
                          <a:solidFill>
                            <a:schemeClr val="tx1"/>
                          </a:solidFill>
                        </a:rPr>
                        <a:t>-critical appreciation of dance in its physical, artistic, aesthetic and cultural contexts.</a:t>
                      </a:r>
                    </a:p>
                    <a:p>
                      <a:r>
                        <a:rPr lang="en-GB" sz="1000" b="0" u="none" baseline="0" dirty="0">
                          <a:solidFill>
                            <a:schemeClr val="tx1"/>
                          </a:solidFill>
                        </a:rPr>
                        <a:t>-critical analysis, interpretation, evaluation and appreciation of professional works.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501469523"/>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864" y="-204113"/>
            <a:ext cx="465044" cy="69756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6589" y="110154"/>
            <a:ext cx="857594" cy="423246"/>
          </a:xfrm>
          <a:prstGeom prst="rect">
            <a:avLst/>
          </a:prstGeom>
        </p:spPr>
      </p:pic>
    </p:spTree>
    <p:extLst>
      <p:ext uri="{BB962C8B-B14F-4D97-AF65-F5344CB8AC3E}">
        <p14:creationId xmlns:p14="http://schemas.microsoft.com/office/powerpoint/2010/main" val="3019349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0" y="-297712"/>
            <a:ext cx="12192000" cy="1325563"/>
          </a:xfrm>
        </p:spPr>
        <p:txBody>
          <a:bodyPr>
            <a:normAutofit/>
          </a:bodyPr>
          <a:lstStyle/>
          <a:p>
            <a:pPr algn="ctr"/>
            <a:r>
              <a:rPr lang="en-GB" sz="2400" b="1" u="sng"/>
              <a:t>PE/Dance curriculum overview – Year 10 (KS4)</a:t>
            </a:r>
            <a:r>
              <a:rPr lang="en-GB" sz="2400" b="1"/>
              <a:t>   </a:t>
            </a:r>
            <a:r>
              <a:rPr lang="en-GB" sz="2400" b="1" u="sng"/>
              <a:t>Exam board: AQA GCSE Dance(8236)</a:t>
            </a:r>
            <a:endParaRPr lang="en-GB" sz="2400" b="1" u="sng">
              <a:solidFill>
                <a:srgbClr val="FF0000"/>
              </a:solidFill>
            </a:endParaRP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nvGraphicFramePr>
        <p:xfrm>
          <a:off x="434830" y="728982"/>
          <a:ext cx="11322339" cy="6063668"/>
        </p:xfrm>
        <a:graphic>
          <a:graphicData uri="http://schemas.openxmlformats.org/drawingml/2006/table">
            <a:tbl>
              <a:tblPr firstRow="1" bandRow="1">
                <a:tableStyleId>{5C22544A-7EE6-4342-B048-85BDC9FD1C3A}</a:tableStyleId>
              </a:tblPr>
              <a:tblGrid>
                <a:gridCol w="1408609">
                  <a:extLst>
                    <a:ext uri="{9D8B030D-6E8A-4147-A177-3AD203B41FA5}">
                      <a16:colId xmlns:a16="http://schemas.microsoft.com/office/drawing/2014/main" val="3717695141"/>
                    </a:ext>
                  </a:extLst>
                </a:gridCol>
                <a:gridCol w="1982746">
                  <a:extLst>
                    <a:ext uri="{9D8B030D-6E8A-4147-A177-3AD203B41FA5}">
                      <a16:colId xmlns:a16="http://schemas.microsoft.com/office/drawing/2014/main" val="1058426284"/>
                    </a:ext>
                  </a:extLst>
                </a:gridCol>
                <a:gridCol w="1982746">
                  <a:extLst>
                    <a:ext uri="{9D8B030D-6E8A-4147-A177-3AD203B41FA5}">
                      <a16:colId xmlns:a16="http://schemas.microsoft.com/office/drawing/2014/main" val="3960397057"/>
                    </a:ext>
                  </a:extLst>
                </a:gridCol>
                <a:gridCol w="1982746">
                  <a:extLst>
                    <a:ext uri="{9D8B030D-6E8A-4147-A177-3AD203B41FA5}">
                      <a16:colId xmlns:a16="http://schemas.microsoft.com/office/drawing/2014/main" val="3706240846"/>
                    </a:ext>
                  </a:extLst>
                </a:gridCol>
                <a:gridCol w="1982746">
                  <a:extLst>
                    <a:ext uri="{9D8B030D-6E8A-4147-A177-3AD203B41FA5}">
                      <a16:colId xmlns:a16="http://schemas.microsoft.com/office/drawing/2014/main" val="4178250955"/>
                    </a:ext>
                  </a:extLst>
                </a:gridCol>
                <a:gridCol w="1982746">
                  <a:extLst>
                    <a:ext uri="{9D8B030D-6E8A-4147-A177-3AD203B41FA5}">
                      <a16:colId xmlns:a16="http://schemas.microsoft.com/office/drawing/2014/main" val="4072156639"/>
                    </a:ext>
                  </a:extLst>
                </a:gridCol>
              </a:tblGrid>
              <a:tr h="678243">
                <a:tc>
                  <a:txBody>
                    <a:bodyPr/>
                    <a:lstStyle/>
                    <a:p>
                      <a:r>
                        <a:rPr lang="en-GB" sz="1000" b="0" u="none">
                          <a:solidFill>
                            <a:schemeClr val="tx1"/>
                          </a:solidFill>
                        </a:rPr>
                        <a:t>Topic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1" u="none">
                          <a:solidFill>
                            <a:schemeClr val="tx1"/>
                          </a:solidFill>
                        </a:rPr>
                        <a:t>Year 10</a:t>
                      </a:r>
                    </a:p>
                    <a:p>
                      <a:r>
                        <a:rPr lang="en-US" sz="1000" b="1" u="none">
                          <a:solidFill>
                            <a:schemeClr val="tx1"/>
                          </a:solidFill>
                        </a:rPr>
                        <a:t>Choreography</a:t>
                      </a: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1" u="none">
                          <a:solidFill>
                            <a:schemeClr val="tx1"/>
                          </a:solidFill>
                        </a:rPr>
                        <a:t>Year 10</a:t>
                      </a:r>
                    </a:p>
                    <a:p>
                      <a:r>
                        <a:rPr lang="en-US" sz="1000" b="1" u="none">
                          <a:solidFill>
                            <a:schemeClr val="tx1"/>
                          </a:solidFill>
                        </a:rPr>
                        <a:t>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1" u="none">
                          <a:solidFill>
                            <a:schemeClr val="tx1"/>
                          </a:solidFill>
                        </a:rPr>
                        <a:t>Year 10</a:t>
                      </a:r>
                    </a:p>
                    <a:p>
                      <a:r>
                        <a:rPr lang="en-GB" sz="1000" b="1" u="none">
                          <a:solidFill>
                            <a:schemeClr val="tx1"/>
                          </a:solidFill>
                        </a:rPr>
                        <a:t>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1" u="none">
                          <a:solidFill>
                            <a:schemeClr val="tx1"/>
                          </a:solidFill>
                        </a:rPr>
                        <a:t>Year 10</a:t>
                      </a:r>
                    </a:p>
                    <a:p>
                      <a:r>
                        <a:rPr lang="en-GB" sz="1000" b="1" u="none">
                          <a:solidFill>
                            <a:schemeClr val="tx1"/>
                          </a:solidFill>
                        </a:rPr>
                        <a:t>Critically</a:t>
                      </a:r>
                      <a:r>
                        <a:rPr lang="en-GB" sz="1000" b="1" u="none" baseline="0">
                          <a:solidFill>
                            <a:schemeClr val="tx1"/>
                          </a:solidFill>
                        </a:rPr>
                        <a:t> appreciate own works and professional works</a:t>
                      </a:r>
                    </a:p>
                    <a:p>
                      <a:r>
                        <a:rPr lang="en-GB" sz="1000" b="1" u="none" baseline="0">
                          <a:solidFill>
                            <a:schemeClr val="tx1"/>
                          </a:solidFill>
                        </a:rPr>
                        <a:t>Within Her Eyes</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1" u="none">
                          <a:solidFill>
                            <a:schemeClr val="tx1"/>
                          </a:solidFill>
                        </a:rPr>
                        <a:t>Year 10</a:t>
                      </a:r>
                    </a:p>
                    <a:p>
                      <a:r>
                        <a:rPr lang="en-GB" sz="1000" b="1" u="none">
                          <a:solidFill>
                            <a:schemeClr val="tx1"/>
                          </a:solidFill>
                        </a:rPr>
                        <a:t>Critically</a:t>
                      </a:r>
                      <a:r>
                        <a:rPr lang="en-GB" sz="1000" b="1" u="none" baseline="0">
                          <a:solidFill>
                            <a:schemeClr val="tx1"/>
                          </a:solidFill>
                        </a:rPr>
                        <a:t> appreciate own works and professional works </a:t>
                      </a:r>
                    </a:p>
                    <a:p>
                      <a:r>
                        <a:rPr lang="en-GB" sz="1000" b="1" u="none" baseline="0">
                          <a:solidFill>
                            <a:schemeClr val="tx1"/>
                          </a:solidFill>
                        </a:rPr>
                        <a:t>Emancipation of </a:t>
                      </a:r>
                      <a:r>
                        <a:rPr lang="en-GB" sz="1000" b="1" u="none" baseline="0" err="1">
                          <a:solidFill>
                            <a:schemeClr val="tx1"/>
                          </a:solidFill>
                        </a:rPr>
                        <a:t>Expressionsim</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5773868"/>
                  </a:ext>
                </a:extLst>
              </a:tr>
              <a:tr h="530799">
                <a:tc>
                  <a:txBody>
                    <a:bodyPr/>
                    <a:lstStyle/>
                    <a:p>
                      <a:r>
                        <a:rPr lang="en-GB" sz="1000" b="0" u="none">
                          <a:solidFill>
                            <a:schemeClr val="tx1"/>
                          </a:solidFill>
                        </a:rPr>
                        <a:t>Length of topic (in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HT3/HT4</a:t>
                      </a:r>
                    </a:p>
                    <a:p>
                      <a:r>
                        <a:rPr lang="en-US" sz="1000" b="0" u="none">
                          <a:solidFill>
                            <a:schemeClr val="tx1"/>
                          </a:solidFill>
                        </a:rPr>
                        <a:t>12 weeks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0" u="none">
                          <a:solidFill>
                            <a:schemeClr val="tx1"/>
                          </a:solidFill>
                        </a:rPr>
                        <a:t>HT3</a:t>
                      </a:r>
                    </a:p>
                    <a:p>
                      <a:r>
                        <a:rPr lang="en-US"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HT4</a:t>
                      </a:r>
                    </a:p>
                    <a:p>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4519711"/>
                  </a:ext>
                </a:extLst>
              </a:tr>
              <a:tr h="990264">
                <a:tc>
                  <a:txBody>
                    <a:bodyPr/>
                    <a:lstStyle/>
                    <a:p>
                      <a:r>
                        <a:rPr lang="en-US" sz="1000" b="0" u="none">
                          <a:solidFill>
                            <a:schemeClr val="tx1"/>
                          </a:solidFill>
                        </a:rPr>
                        <a:t>Links to</a:t>
                      </a:r>
                      <a:r>
                        <a:rPr lang="en-US" sz="1000" b="0" u="none" baseline="0">
                          <a:solidFill>
                            <a:schemeClr val="tx1"/>
                          </a:solidFill>
                        </a:rPr>
                        <a:t> specification</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b="1" u="none" kern="1200">
                          <a:solidFill>
                            <a:schemeClr val="dk1"/>
                          </a:solidFill>
                          <a:effectLst/>
                          <a:latin typeface="+mn-lt"/>
                          <a:ea typeface="+mn-ea"/>
                          <a:cs typeface="+mn-cs"/>
                        </a:rPr>
                        <a:t>AO2/3 – Create dance, including movement material and aural setting, to communicate choreographic intention</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AO1/3</a:t>
                      </a:r>
                      <a:r>
                        <a:rPr lang="en-GB" sz="1000" b="1" u="none" baseline="0">
                          <a:solidFill>
                            <a:schemeClr val="tx1"/>
                          </a:solidFill>
                        </a:rPr>
                        <a:t> – Perform dance, reflecting choreographic intention through physical, technical and expressive skills</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AO1/3</a:t>
                      </a:r>
                      <a:r>
                        <a:rPr lang="en-GB" sz="1000" b="1" u="none" baseline="0">
                          <a:solidFill>
                            <a:schemeClr val="tx1"/>
                          </a:solidFill>
                        </a:rPr>
                        <a:t> – Perform dance, reflecting choreographic intention through physical, technical and expressive skills</a:t>
                      </a:r>
                      <a:endParaRPr lang="en-GB" sz="1000" b="1" u="none">
                        <a:solidFill>
                          <a:schemeClr val="tx1"/>
                        </a:solidFill>
                      </a:endParaRP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sng" baseline="0">
                          <a:solidFill>
                            <a:schemeClr val="tx1"/>
                          </a:solidFill>
                        </a:rPr>
                        <a:t>WITHIN HER EYES</a:t>
                      </a:r>
                      <a:endParaRPr lang="en-GB" sz="1000" b="1" u="sng">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sng" baseline="0">
                          <a:solidFill>
                            <a:schemeClr val="tx1"/>
                          </a:solidFill>
                        </a:rPr>
                        <a:t>EMANCIPATION OF EXPRESSIONSIM</a:t>
                      </a:r>
                      <a:endParaRPr lang="en-GB" sz="1000" b="1" u="sng">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818478522"/>
                  </a:ext>
                </a:extLst>
              </a:tr>
              <a:tr h="825687">
                <a:tc>
                  <a:txBody>
                    <a:bodyPr/>
                    <a:lstStyle/>
                    <a:p>
                      <a:r>
                        <a:rPr lang="en-GB" sz="1000" b="0" u="none">
                          <a:solidFill>
                            <a:schemeClr val="tx1"/>
                          </a:solidFill>
                        </a:rPr>
                        <a:t>Assessment Task(s)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Creative choreography – Stimulus</a:t>
                      </a:r>
                      <a:r>
                        <a:rPr lang="en-US" sz="1000" b="0" u="none" baseline="0">
                          <a:solidFill>
                            <a:schemeClr val="tx1"/>
                          </a:solidFill>
                        </a:rPr>
                        <a:t> development/motif development/choreographic devices</a:t>
                      </a:r>
                      <a:r>
                        <a:rPr lang="en-US" sz="1000" b="0" u="none">
                          <a:solidFill>
                            <a:schemeClr val="tx1"/>
                          </a:solidFill>
                        </a:rPr>
                        <a:t>. DUET.</a:t>
                      </a:r>
                    </a:p>
                    <a:p>
                      <a:r>
                        <a:rPr lang="en-US" sz="1000" b="0" u="none">
                          <a:solidFill>
                            <a:schemeClr val="tx1"/>
                          </a:solidFill>
                        </a:rPr>
                        <a:t>GCSE</a:t>
                      </a:r>
                      <a:r>
                        <a:rPr lang="en-US" sz="1000" b="0" u="none" baseline="0">
                          <a:solidFill>
                            <a:schemeClr val="tx1"/>
                          </a:solidFill>
                        </a:rPr>
                        <a:t> criteria /24.</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Mock performance SOLO</a:t>
                      </a:r>
                      <a:r>
                        <a:rPr lang="en-GB" sz="1000" b="0" u="none" baseline="0">
                          <a:solidFill>
                            <a:schemeClr val="tx1"/>
                          </a:solidFill>
                        </a:rPr>
                        <a:t>  SET PHRASE BREATHE/SCOOP</a:t>
                      </a:r>
                    </a:p>
                    <a:p>
                      <a:r>
                        <a:rPr lang="en-GB" sz="1000" b="0" u="none" baseline="0">
                          <a:solidFill>
                            <a:schemeClr val="tx1"/>
                          </a:solidFill>
                        </a:rPr>
                        <a:t> </a:t>
                      </a:r>
                      <a:r>
                        <a:rPr lang="en-GB" sz="1000" b="0" u="none">
                          <a:solidFill>
                            <a:schemeClr val="tx1"/>
                          </a:solidFill>
                        </a:rPr>
                        <a:t>GCSE Criteria /12</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Week 5 – 6 exam</a:t>
                      </a:r>
                      <a:r>
                        <a:rPr lang="en-GB" sz="1000" b="0" u="none" baseline="0">
                          <a:solidFill>
                            <a:schemeClr val="tx1"/>
                          </a:solidFill>
                        </a:rPr>
                        <a:t> style question</a:t>
                      </a:r>
                    </a:p>
                    <a:p>
                      <a:r>
                        <a:rPr lang="en-GB" sz="1000" b="0" u="none" baseline="0">
                          <a:solidFill>
                            <a:schemeClr val="tx1"/>
                          </a:solidFill>
                        </a:rPr>
                        <a:t>Week 6 – MAD time</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Week 5 – 6 exam</a:t>
                      </a:r>
                      <a:r>
                        <a:rPr lang="en-GB" sz="1000" b="0" u="none" baseline="0">
                          <a:solidFill>
                            <a:schemeClr val="tx1"/>
                          </a:solidFill>
                        </a:rPr>
                        <a:t> style question</a:t>
                      </a:r>
                    </a:p>
                    <a:p>
                      <a:r>
                        <a:rPr lang="en-GB" sz="1000" b="0" u="none" baseline="0">
                          <a:solidFill>
                            <a:schemeClr val="tx1"/>
                          </a:solidFill>
                        </a:rPr>
                        <a:t>Week 6 – MAD time</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407812"/>
                  </a:ext>
                </a:extLst>
              </a:tr>
              <a:tr h="729668">
                <a:tc>
                  <a:txBody>
                    <a:bodyPr/>
                    <a:lstStyle/>
                    <a:p>
                      <a:r>
                        <a:rPr lang="en-GB" sz="1000" b="0" u="none">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kern="1200">
                          <a:solidFill>
                            <a:schemeClr val="dk1"/>
                          </a:solidFill>
                          <a:effectLst/>
                          <a:latin typeface="+mn-lt"/>
                          <a:ea typeface="+mn-ea"/>
                          <a:cs typeface="+mn-cs"/>
                        </a:rPr>
                        <a:t>Motif</a:t>
                      </a:r>
                      <a:r>
                        <a:rPr lang="en-GB" sz="1000" kern="1200" baseline="0">
                          <a:solidFill>
                            <a:schemeClr val="dk1"/>
                          </a:solidFill>
                          <a:effectLst/>
                          <a:latin typeface="+mn-lt"/>
                          <a:ea typeface="+mn-ea"/>
                          <a:cs typeface="+mn-cs"/>
                        </a:rPr>
                        <a:t> development, repetition, contrast, highlights, climax, manipulation of number, unison and canon</a:t>
                      </a:r>
                      <a:endParaRPr lang="en-GB" sz="1000" kern="120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Physical skills and attributes</a:t>
                      </a:r>
                    </a:p>
                    <a:p>
                      <a:r>
                        <a:rPr lang="en-GB" sz="1000" b="0" u="none">
                          <a:solidFill>
                            <a:schemeClr val="tx1"/>
                          </a:solidFill>
                        </a:rPr>
                        <a:t>Technical skills and attributes</a:t>
                      </a:r>
                    </a:p>
                    <a:p>
                      <a:r>
                        <a:rPr lang="en-GB" sz="1000" b="0" u="none">
                          <a:solidFill>
                            <a:schemeClr val="tx1"/>
                          </a:solidFill>
                        </a:rPr>
                        <a:t>Expressive skills and attributes</a:t>
                      </a:r>
                    </a:p>
                    <a:p>
                      <a:r>
                        <a:rPr lang="en-GB" sz="1000" b="0" u="none">
                          <a:solidFill>
                            <a:schemeClr val="tx1"/>
                          </a:solidFill>
                        </a:rPr>
                        <a:t>Mental</a:t>
                      </a:r>
                      <a:r>
                        <a:rPr lang="en-GB" sz="1000" b="0" u="none" baseline="0">
                          <a:solidFill>
                            <a:schemeClr val="tx1"/>
                          </a:solidFill>
                        </a:rPr>
                        <a:t> skills and attributes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Physical skills and attributes</a:t>
                      </a:r>
                    </a:p>
                    <a:p>
                      <a:r>
                        <a:rPr lang="en-GB" sz="1000" b="0" u="none">
                          <a:solidFill>
                            <a:schemeClr val="tx1"/>
                          </a:solidFill>
                        </a:rPr>
                        <a:t>Technical skills and attributes</a:t>
                      </a:r>
                    </a:p>
                    <a:p>
                      <a:r>
                        <a:rPr lang="en-GB" sz="1000" b="0" u="none">
                          <a:solidFill>
                            <a:schemeClr val="tx1"/>
                          </a:solidFill>
                        </a:rPr>
                        <a:t>Expressive skills and attributes</a:t>
                      </a:r>
                    </a:p>
                    <a:p>
                      <a:r>
                        <a:rPr lang="en-GB" sz="1000" b="0" u="none">
                          <a:solidFill>
                            <a:schemeClr val="tx1"/>
                          </a:solidFill>
                        </a:rPr>
                        <a:t>Mental</a:t>
                      </a:r>
                      <a:r>
                        <a:rPr lang="en-GB" sz="1000" b="0" u="none" baseline="0">
                          <a:solidFill>
                            <a:schemeClr val="tx1"/>
                          </a:solidFill>
                        </a:rPr>
                        <a:t> skills and attributes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‘Within</a:t>
                      </a:r>
                      <a:r>
                        <a:rPr lang="en-GB" sz="1000" b="0" u="none" baseline="0">
                          <a:solidFill>
                            <a:schemeClr val="tx1"/>
                          </a:solidFill>
                        </a:rPr>
                        <a:t> Her Eyes</a:t>
                      </a:r>
                      <a:r>
                        <a:rPr lang="en-GB" sz="1000" b="0" u="none">
                          <a:solidFill>
                            <a:schemeClr val="tx1"/>
                          </a:solidFill>
                        </a:rPr>
                        <a:t>’</a:t>
                      </a:r>
                    </a:p>
                    <a:p>
                      <a:r>
                        <a:rPr lang="en-GB" sz="1000" b="0" u="none">
                          <a:solidFill>
                            <a:schemeClr val="tx1"/>
                          </a:solidFill>
                        </a:rPr>
                        <a:t>Critically</a:t>
                      </a:r>
                      <a:r>
                        <a:rPr lang="en-GB" sz="1000" b="0" u="none" baseline="0">
                          <a:solidFill>
                            <a:schemeClr val="tx1"/>
                          </a:solidFill>
                        </a:rPr>
                        <a:t> appreciate</a:t>
                      </a:r>
                      <a:r>
                        <a:rPr lang="en-GB" sz="1000" b="0" u="none">
                          <a:solidFill>
                            <a:schemeClr val="tx1"/>
                          </a:solidFill>
                        </a:rPr>
                        <a:t> all aspects of ‘WHE’ as professional</a:t>
                      </a:r>
                      <a:r>
                        <a:rPr lang="en-GB" sz="1000" b="0" u="none" baseline="0">
                          <a:solidFill>
                            <a:schemeClr val="tx1"/>
                          </a:solidFill>
                        </a:rPr>
                        <a:t> works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a:t>
                      </a:r>
                      <a:r>
                        <a:rPr lang="en-GB" sz="1000" b="0" u="none" err="1">
                          <a:solidFill>
                            <a:schemeClr val="tx1"/>
                          </a:solidFill>
                        </a:rPr>
                        <a:t>Eof</a:t>
                      </a:r>
                      <a:r>
                        <a:rPr lang="en-GB" sz="1000" b="0" u="none" baseline="0">
                          <a:solidFill>
                            <a:schemeClr val="tx1"/>
                          </a:solidFill>
                        </a:rPr>
                        <a:t> E</a:t>
                      </a:r>
                      <a:r>
                        <a:rPr lang="en-GB" sz="1000" b="0" u="none">
                          <a:solidFill>
                            <a:schemeClr val="tx1"/>
                          </a:solidFill>
                        </a:rPr>
                        <a:t>’</a:t>
                      </a:r>
                    </a:p>
                    <a:p>
                      <a:r>
                        <a:rPr lang="en-GB" sz="1000" b="0" u="none">
                          <a:solidFill>
                            <a:schemeClr val="tx1"/>
                          </a:solidFill>
                        </a:rPr>
                        <a:t>Critically</a:t>
                      </a:r>
                      <a:r>
                        <a:rPr lang="en-GB" sz="1000" b="0" u="none" baseline="0">
                          <a:solidFill>
                            <a:schemeClr val="tx1"/>
                          </a:solidFill>
                        </a:rPr>
                        <a:t> appreciate</a:t>
                      </a:r>
                      <a:r>
                        <a:rPr lang="en-GB" sz="1000" b="0" u="none">
                          <a:solidFill>
                            <a:schemeClr val="tx1"/>
                          </a:solidFill>
                        </a:rPr>
                        <a:t> all aspects of ‘E</a:t>
                      </a:r>
                      <a:r>
                        <a:rPr lang="en-GB" sz="1000" b="0" u="none" baseline="0">
                          <a:solidFill>
                            <a:schemeClr val="tx1"/>
                          </a:solidFill>
                        </a:rPr>
                        <a:t> of E</a:t>
                      </a:r>
                      <a:r>
                        <a:rPr lang="en-GB" sz="1000" b="0" u="none">
                          <a:solidFill>
                            <a:schemeClr val="tx1"/>
                          </a:solidFill>
                        </a:rPr>
                        <a:t>’ as professional</a:t>
                      </a:r>
                      <a:r>
                        <a:rPr lang="en-GB" sz="1000" b="0" u="none" baseline="0">
                          <a:solidFill>
                            <a:schemeClr val="tx1"/>
                          </a:solidFill>
                        </a:rPr>
                        <a:t> works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8239525"/>
                  </a:ext>
                </a:extLst>
              </a:tr>
              <a:tr h="2152685">
                <a:tc>
                  <a:txBody>
                    <a:bodyPr/>
                    <a:lstStyle/>
                    <a:p>
                      <a:r>
                        <a:rPr lang="en-GB" sz="1000" b="0" u="none">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-creative</a:t>
                      </a:r>
                      <a:r>
                        <a:rPr lang="en-US" sz="1000" b="0" u="none" baseline="0">
                          <a:solidFill>
                            <a:schemeClr val="tx1"/>
                          </a:solidFill>
                        </a:rPr>
                        <a:t> and imaginative response to range of stimuli</a:t>
                      </a:r>
                    </a:p>
                    <a:p>
                      <a:r>
                        <a:rPr lang="en-US" sz="1000" b="0" u="none" baseline="0">
                          <a:solidFill>
                            <a:schemeClr val="tx1"/>
                          </a:solidFill>
                        </a:rPr>
                        <a:t>-use of imagination, problem solving, creativity and synthesis of ideas</a:t>
                      </a:r>
                    </a:p>
                    <a:p>
                      <a:r>
                        <a:rPr lang="en-US" sz="1000" b="0" u="none" baseline="0">
                          <a:solidFill>
                            <a:schemeClr val="tx1"/>
                          </a:solidFill>
                        </a:rPr>
                        <a:t>-application of knowledge, skills and understanding of choreographic forms and devices</a:t>
                      </a:r>
                    </a:p>
                    <a:p>
                      <a:r>
                        <a:rPr lang="en-US" sz="1000" b="0" u="none" baseline="0">
                          <a:solidFill>
                            <a:schemeClr val="tx1"/>
                          </a:solidFill>
                        </a:rPr>
                        <a:t>-communication of ideas, feelings, emotions, meanings and moods</a:t>
                      </a:r>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-application of knowledge, skills and understanding for performing</a:t>
                      </a:r>
                    </a:p>
                    <a:p>
                      <a:r>
                        <a:rPr lang="en-GB" sz="1000" b="0" u="none">
                          <a:solidFill>
                            <a:schemeClr val="tx1"/>
                          </a:solidFill>
                        </a:rPr>
                        <a:t>-development of physical, technical, mental and expressive skills.</a:t>
                      </a:r>
                    </a:p>
                    <a:p>
                      <a:r>
                        <a:rPr lang="en-GB" sz="1000" b="0" u="none">
                          <a:solidFill>
                            <a:schemeClr val="tx1"/>
                          </a:solidFill>
                        </a:rPr>
                        <a:t>-communication of choreographic intention and artistry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-application of knowledge, skills and understanding for performing</a:t>
                      </a:r>
                    </a:p>
                    <a:p>
                      <a:r>
                        <a:rPr lang="en-GB" sz="1000" b="0" u="none">
                          <a:solidFill>
                            <a:schemeClr val="tx1"/>
                          </a:solidFill>
                        </a:rPr>
                        <a:t>-development of physical, technical, mental and expressive skills.</a:t>
                      </a:r>
                    </a:p>
                    <a:p>
                      <a:r>
                        <a:rPr lang="en-GB" sz="1000" b="0" u="none">
                          <a:solidFill>
                            <a:schemeClr val="tx1"/>
                          </a:solidFill>
                        </a:rPr>
                        <a:t>-communication of choreographic intention and artistry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-articulation</a:t>
                      </a:r>
                      <a:r>
                        <a:rPr lang="en-GB" sz="1000" b="0" u="none" baseline="0">
                          <a:solidFill>
                            <a:schemeClr val="tx1"/>
                          </a:solidFill>
                        </a:rPr>
                        <a:t> of knowledge and critical reflection to inform, artistic process.</a:t>
                      </a:r>
                    </a:p>
                    <a:p>
                      <a:r>
                        <a:rPr lang="en-GB" sz="1000" b="0" u="none" baseline="0">
                          <a:solidFill>
                            <a:schemeClr val="tx1"/>
                          </a:solidFill>
                        </a:rPr>
                        <a:t>-critical appreciation of dance in its physical, artistic, aesthetic and cultural contexts.</a:t>
                      </a:r>
                    </a:p>
                    <a:p>
                      <a:r>
                        <a:rPr lang="en-GB" sz="1000" b="0" u="none" baseline="0">
                          <a:solidFill>
                            <a:schemeClr val="tx1"/>
                          </a:solidFill>
                        </a:rPr>
                        <a:t>-critical analysis, interpretation, evaluation and appreciation of professional works.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-articulation</a:t>
                      </a:r>
                      <a:r>
                        <a:rPr lang="en-GB" sz="1000" b="0" u="none" baseline="0">
                          <a:solidFill>
                            <a:schemeClr val="tx1"/>
                          </a:solidFill>
                        </a:rPr>
                        <a:t> of knowledge and critical reflection to inform, artistic process.</a:t>
                      </a:r>
                    </a:p>
                    <a:p>
                      <a:r>
                        <a:rPr lang="en-GB" sz="1000" b="0" u="none" baseline="0">
                          <a:solidFill>
                            <a:schemeClr val="tx1"/>
                          </a:solidFill>
                        </a:rPr>
                        <a:t>-critical appreciation of dance in its physical, artistic, aesthetic and cultural contexts.</a:t>
                      </a:r>
                    </a:p>
                    <a:p>
                      <a:r>
                        <a:rPr lang="en-GB" sz="1000" b="0" u="none" baseline="0">
                          <a:solidFill>
                            <a:schemeClr val="tx1"/>
                          </a:solidFill>
                        </a:rPr>
                        <a:t>-critical analysis, interpretation, evaluation and appreciation of professional works.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501469523"/>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864" y="31414"/>
            <a:ext cx="465044" cy="69756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6589" y="110154"/>
            <a:ext cx="857594" cy="423246"/>
          </a:xfrm>
          <a:prstGeom prst="rect">
            <a:avLst/>
          </a:prstGeom>
        </p:spPr>
      </p:pic>
    </p:spTree>
    <p:extLst>
      <p:ext uri="{BB962C8B-B14F-4D97-AF65-F5344CB8AC3E}">
        <p14:creationId xmlns:p14="http://schemas.microsoft.com/office/powerpoint/2010/main" val="2847835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0" y="-297712"/>
            <a:ext cx="12192000" cy="1325563"/>
          </a:xfrm>
        </p:spPr>
        <p:txBody>
          <a:bodyPr>
            <a:normAutofit/>
          </a:bodyPr>
          <a:lstStyle/>
          <a:p>
            <a:pPr algn="ctr"/>
            <a:r>
              <a:rPr lang="en-GB" sz="2400" b="1" u="sng"/>
              <a:t>PE/Dance curriculum overview – Year 10 (KS4)</a:t>
            </a:r>
            <a:r>
              <a:rPr lang="en-GB" sz="2400" b="1"/>
              <a:t>   </a:t>
            </a:r>
            <a:r>
              <a:rPr lang="en-GB" sz="2400" b="1" u="sng"/>
              <a:t>Exam board: AQA GCSE Dance(8236)</a:t>
            </a:r>
            <a:endParaRPr lang="en-GB" sz="2400" b="1" u="sng">
              <a:solidFill>
                <a:srgbClr val="FF0000"/>
              </a:solidFill>
            </a:endParaRP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1355848849"/>
              </p:ext>
            </p:extLst>
          </p:nvPr>
        </p:nvGraphicFramePr>
        <p:xfrm>
          <a:off x="434830" y="728982"/>
          <a:ext cx="11322339" cy="6667304"/>
        </p:xfrm>
        <a:graphic>
          <a:graphicData uri="http://schemas.openxmlformats.org/drawingml/2006/table">
            <a:tbl>
              <a:tblPr firstRow="1" bandRow="1">
                <a:tableStyleId>{5C22544A-7EE6-4342-B048-85BDC9FD1C3A}</a:tableStyleId>
              </a:tblPr>
              <a:tblGrid>
                <a:gridCol w="1408609">
                  <a:extLst>
                    <a:ext uri="{9D8B030D-6E8A-4147-A177-3AD203B41FA5}">
                      <a16:colId xmlns:a16="http://schemas.microsoft.com/office/drawing/2014/main" val="3717695141"/>
                    </a:ext>
                  </a:extLst>
                </a:gridCol>
                <a:gridCol w="1982746">
                  <a:extLst>
                    <a:ext uri="{9D8B030D-6E8A-4147-A177-3AD203B41FA5}">
                      <a16:colId xmlns:a16="http://schemas.microsoft.com/office/drawing/2014/main" val="1058426284"/>
                    </a:ext>
                  </a:extLst>
                </a:gridCol>
                <a:gridCol w="1982746">
                  <a:extLst>
                    <a:ext uri="{9D8B030D-6E8A-4147-A177-3AD203B41FA5}">
                      <a16:colId xmlns:a16="http://schemas.microsoft.com/office/drawing/2014/main" val="3960397057"/>
                    </a:ext>
                  </a:extLst>
                </a:gridCol>
                <a:gridCol w="1982746">
                  <a:extLst>
                    <a:ext uri="{9D8B030D-6E8A-4147-A177-3AD203B41FA5}">
                      <a16:colId xmlns:a16="http://schemas.microsoft.com/office/drawing/2014/main" val="3706240846"/>
                    </a:ext>
                  </a:extLst>
                </a:gridCol>
                <a:gridCol w="1982746">
                  <a:extLst>
                    <a:ext uri="{9D8B030D-6E8A-4147-A177-3AD203B41FA5}">
                      <a16:colId xmlns:a16="http://schemas.microsoft.com/office/drawing/2014/main" val="4178250955"/>
                    </a:ext>
                  </a:extLst>
                </a:gridCol>
                <a:gridCol w="1982746">
                  <a:extLst>
                    <a:ext uri="{9D8B030D-6E8A-4147-A177-3AD203B41FA5}">
                      <a16:colId xmlns:a16="http://schemas.microsoft.com/office/drawing/2014/main" val="4072156639"/>
                    </a:ext>
                  </a:extLst>
                </a:gridCol>
              </a:tblGrid>
              <a:tr h="664812">
                <a:tc>
                  <a:txBody>
                    <a:bodyPr/>
                    <a:lstStyle/>
                    <a:p>
                      <a:r>
                        <a:rPr lang="en-GB" sz="1000" b="0" u="none">
                          <a:solidFill>
                            <a:schemeClr val="tx1"/>
                          </a:solidFill>
                        </a:rPr>
                        <a:t>Topic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1" u="none" dirty="0">
                          <a:solidFill>
                            <a:schemeClr val="tx1"/>
                          </a:solidFill>
                        </a:rPr>
                        <a:t>Year 10</a:t>
                      </a:r>
                    </a:p>
                    <a:p>
                      <a:r>
                        <a:rPr lang="en-US" sz="1000" b="1" u="none" dirty="0">
                          <a:solidFill>
                            <a:schemeClr val="tx1"/>
                          </a:solidFill>
                        </a:rPr>
                        <a:t>Choreography</a:t>
                      </a:r>
                    </a:p>
                    <a:p>
                      <a:endParaRPr lang="en-GB" sz="1000" b="1"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1" u="none">
                          <a:solidFill>
                            <a:schemeClr val="tx1"/>
                          </a:solidFill>
                        </a:rPr>
                        <a:t>Year 10</a:t>
                      </a:r>
                    </a:p>
                    <a:p>
                      <a:r>
                        <a:rPr lang="en-US" sz="1000" b="1" u="none">
                          <a:solidFill>
                            <a:schemeClr val="tx1"/>
                          </a:solidFill>
                        </a:rPr>
                        <a:t>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1" u="none">
                          <a:solidFill>
                            <a:schemeClr val="tx1"/>
                          </a:solidFill>
                        </a:rPr>
                        <a:t>Year 10</a:t>
                      </a:r>
                    </a:p>
                    <a:p>
                      <a:r>
                        <a:rPr lang="en-GB" sz="1000" b="1" u="none">
                          <a:solidFill>
                            <a:schemeClr val="tx1"/>
                          </a:solidFill>
                        </a:rPr>
                        <a:t>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1" u="none">
                          <a:solidFill>
                            <a:schemeClr val="tx1"/>
                          </a:solidFill>
                        </a:rPr>
                        <a:t>Year 10</a:t>
                      </a:r>
                    </a:p>
                    <a:p>
                      <a:r>
                        <a:rPr lang="en-GB" sz="1000" b="1" u="none">
                          <a:solidFill>
                            <a:schemeClr val="tx1"/>
                          </a:solidFill>
                        </a:rPr>
                        <a:t>Critically</a:t>
                      </a:r>
                      <a:r>
                        <a:rPr lang="en-GB" sz="1000" b="1" u="none" baseline="0">
                          <a:solidFill>
                            <a:schemeClr val="tx1"/>
                          </a:solidFill>
                        </a:rPr>
                        <a:t> appreciate own works and professional works</a:t>
                      </a:r>
                    </a:p>
                    <a:p>
                      <a:r>
                        <a:rPr lang="en-GB" sz="1000" b="1" u="none" baseline="0">
                          <a:solidFill>
                            <a:schemeClr val="tx1"/>
                          </a:solidFill>
                        </a:rPr>
                        <a:t>Artificial Things</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1" u="none">
                          <a:solidFill>
                            <a:schemeClr val="tx1"/>
                          </a:solidFill>
                        </a:rPr>
                        <a:t>Year 10</a:t>
                      </a:r>
                    </a:p>
                    <a:p>
                      <a:r>
                        <a:rPr lang="en-GB" sz="1000" b="1" u="none">
                          <a:solidFill>
                            <a:schemeClr val="tx1"/>
                          </a:solidFill>
                        </a:rPr>
                        <a:t>Critically</a:t>
                      </a:r>
                      <a:r>
                        <a:rPr lang="en-GB" sz="1000" b="1" u="none" baseline="0">
                          <a:solidFill>
                            <a:schemeClr val="tx1"/>
                          </a:solidFill>
                        </a:rPr>
                        <a:t> appreciate own works and professional works </a:t>
                      </a:r>
                    </a:p>
                    <a:p>
                      <a:r>
                        <a:rPr lang="en-GB" sz="1000" b="1" u="none" baseline="0">
                          <a:solidFill>
                            <a:schemeClr val="tx1"/>
                          </a:solidFill>
                        </a:rPr>
                        <a:t>Infra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5773868"/>
                  </a:ext>
                </a:extLst>
              </a:tr>
              <a:tr h="520287">
                <a:tc>
                  <a:txBody>
                    <a:bodyPr/>
                    <a:lstStyle/>
                    <a:p>
                      <a:r>
                        <a:rPr lang="en-GB" sz="1000" b="0" u="none">
                          <a:solidFill>
                            <a:schemeClr val="tx1"/>
                          </a:solidFill>
                        </a:rPr>
                        <a:t>Length of topic (in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HT5/HT6</a:t>
                      </a:r>
                    </a:p>
                    <a:p>
                      <a:r>
                        <a:rPr lang="en-US" sz="1000" b="0" u="none">
                          <a:solidFill>
                            <a:schemeClr val="tx1"/>
                          </a:solidFill>
                        </a:rPr>
                        <a:t>12 weeks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0" u="none" dirty="0">
                          <a:solidFill>
                            <a:schemeClr val="tx1"/>
                          </a:solidFill>
                        </a:rPr>
                        <a:t>HT5</a:t>
                      </a:r>
                    </a:p>
                    <a:p>
                      <a:r>
                        <a:rPr lang="en-US" sz="1000" b="0" u="none" dirty="0">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HT6</a:t>
                      </a:r>
                    </a:p>
                    <a:p>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HT5</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HT6</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4519711"/>
                  </a:ext>
                </a:extLst>
              </a:tr>
              <a:tr h="982170">
                <a:tc>
                  <a:txBody>
                    <a:bodyPr/>
                    <a:lstStyle/>
                    <a:p>
                      <a:r>
                        <a:rPr lang="en-US" sz="1000" b="0" u="none">
                          <a:solidFill>
                            <a:schemeClr val="tx1"/>
                          </a:solidFill>
                        </a:rPr>
                        <a:t>Links to</a:t>
                      </a:r>
                      <a:r>
                        <a:rPr lang="en-US" sz="1000" b="0" u="none" baseline="0">
                          <a:solidFill>
                            <a:schemeClr val="tx1"/>
                          </a:solidFill>
                        </a:rPr>
                        <a:t> National Curriculum</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endParaRPr lang="en-GB" sz="1000" b="1" u="none" kern="1200">
                        <a:solidFill>
                          <a:schemeClr val="dk1"/>
                        </a:solidFill>
                        <a:effectLst/>
                        <a:latin typeface="+mn-lt"/>
                        <a:ea typeface="+mn-ea"/>
                        <a:cs typeface="+mn-cs"/>
                      </a:endParaRPr>
                    </a:p>
                    <a:p>
                      <a:r>
                        <a:rPr lang="en-GB" sz="1000" b="1" u="none" kern="1200">
                          <a:solidFill>
                            <a:schemeClr val="dk1"/>
                          </a:solidFill>
                          <a:effectLst/>
                          <a:latin typeface="+mn-lt"/>
                          <a:ea typeface="+mn-ea"/>
                          <a:cs typeface="+mn-cs"/>
                        </a:rPr>
                        <a:t>AO2/3 – Create dance, including movement material and aural setting, to communicate choreographic intention</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AO1/3</a:t>
                      </a:r>
                      <a:r>
                        <a:rPr lang="en-GB" sz="1000" b="1" u="none" baseline="0">
                          <a:solidFill>
                            <a:schemeClr val="tx1"/>
                          </a:solidFill>
                        </a:rPr>
                        <a:t> – Perform dance, reflecting choreographic intention through physical, technical and expressive skills</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AO1/3</a:t>
                      </a:r>
                      <a:r>
                        <a:rPr lang="en-GB" sz="1000" b="1" u="none" baseline="0">
                          <a:solidFill>
                            <a:schemeClr val="tx1"/>
                          </a:solidFill>
                        </a:rPr>
                        <a:t> – Perform dance, reflecting choreographic intention through physical, technical and expressive skills</a:t>
                      </a:r>
                      <a:endParaRPr lang="en-GB" sz="1000" b="1" u="none">
                        <a:solidFill>
                          <a:schemeClr val="tx1"/>
                        </a:solidFill>
                      </a:endParaRP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sng" baseline="0">
                          <a:solidFill>
                            <a:schemeClr val="tx1"/>
                          </a:solidFill>
                        </a:rPr>
                        <a:t>ARTIFICIAL THINGS</a:t>
                      </a:r>
                      <a:endParaRPr lang="en-GB" sz="1000" b="1" u="sng">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sng" baseline="0">
                          <a:solidFill>
                            <a:schemeClr val="tx1"/>
                          </a:solidFill>
                        </a:rPr>
                        <a:t>INFRA</a:t>
                      </a:r>
                      <a:endParaRPr lang="en-GB" sz="1000" b="1" u="sng">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818478522"/>
                  </a:ext>
                </a:extLst>
              </a:tr>
              <a:tr h="723704">
                <a:tc>
                  <a:txBody>
                    <a:bodyPr/>
                    <a:lstStyle/>
                    <a:p>
                      <a:r>
                        <a:rPr lang="en-GB" sz="1000" b="0" u="none">
                          <a:solidFill>
                            <a:schemeClr val="tx1"/>
                          </a:solidFill>
                        </a:rPr>
                        <a:t>Assessment Task(s)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Creative choreography </a:t>
                      </a:r>
                      <a:r>
                        <a:rPr lang="en-US" sz="1000" b="0" u="none" baseline="0">
                          <a:solidFill>
                            <a:schemeClr val="tx1"/>
                          </a:solidFill>
                        </a:rPr>
                        <a:t> - Structuring devices</a:t>
                      </a:r>
                      <a:r>
                        <a:rPr lang="en-US" sz="1000" b="0" u="none">
                          <a:solidFill>
                            <a:schemeClr val="tx1"/>
                          </a:solidFill>
                        </a:rPr>
                        <a:t>. Aural setting SOLO</a:t>
                      </a:r>
                    </a:p>
                    <a:p>
                      <a:r>
                        <a:rPr lang="en-US" sz="1000" b="0" u="none">
                          <a:solidFill>
                            <a:schemeClr val="tx1"/>
                          </a:solidFill>
                        </a:rPr>
                        <a:t>GCSE</a:t>
                      </a:r>
                      <a:r>
                        <a:rPr lang="en-US" sz="1000" b="0" u="none" baseline="0">
                          <a:solidFill>
                            <a:schemeClr val="tx1"/>
                          </a:solidFill>
                        </a:rPr>
                        <a:t> criteria /40</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DUET/TRIO DEVELOPMENT </a:t>
                      </a:r>
                    </a:p>
                    <a:p>
                      <a:r>
                        <a:rPr lang="en-GB" sz="1000" b="0" u="none">
                          <a:solidFill>
                            <a:schemeClr val="tx1"/>
                          </a:solidFill>
                        </a:rPr>
                        <a:t>GCSE CRITERIA /24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Section</a:t>
                      </a:r>
                      <a:r>
                        <a:rPr lang="en-GB" sz="1000" b="0" u="none" baseline="0">
                          <a:solidFill>
                            <a:schemeClr val="tx1"/>
                          </a:solidFill>
                        </a:rPr>
                        <a:t> B – Exam style questions from Section B of exam</a:t>
                      </a:r>
                      <a:endParaRPr lang="en-GB" sz="1000" b="0" u="none">
                        <a:solidFill>
                          <a:schemeClr val="tx1"/>
                        </a:solidFill>
                      </a:endParaRP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Week 5 – 6 exam</a:t>
                      </a:r>
                      <a:r>
                        <a:rPr lang="en-GB" sz="1000" b="0" u="none" baseline="0">
                          <a:solidFill>
                            <a:schemeClr val="tx1"/>
                          </a:solidFill>
                        </a:rPr>
                        <a:t> style question</a:t>
                      </a:r>
                    </a:p>
                    <a:p>
                      <a:r>
                        <a:rPr lang="en-GB" sz="1000" b="0" u="none" baseline="0">
                          <a:solidFill>
                            <a:schemeClr val="tx1"/>
                          </a:solidFill>
                        </a:rPr>
                        <a:t>Week 6 – MAD time</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Week 5 – 6 exam</a:t>
                      </a:r>
                      <a:r>
                        <a:rPr lang="en-GB" sz="1000" b="0" u="none" baseline="0">
                          <a:solidFill>
                            <a:schemeClr val="tx1"/>
                          </a:solidFill>
                        </a:rPr>
                        <a:t> style question</a:t>
                      </a:r>
                    </a:p>
                    <a:p>
                      <a:r>
                        <a:rPr lang="en-GB" sz="1000" b="0" u="none" baseline="0">
                          <a:solidFill>
                            <a:schemeClr val="tx1"/>
                          </a:solidFill>
                        </a:rPr>
                        <a:t>Week 6 – MAD time</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407812"/>
                  </a:ext>
                </a:extLst>
              </a:tr>
              <a:tr h="809336">
                <a:tc>
                  <a:txBody>
                    <a:bodyPr/>
                    <a:lstStyle/>
                    <a:p>
                      <a:r>
                        <a:rPr lang="en-GB" sz="1000" b="0" u="none">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kern="1200">
                          <a:solidFill>
                            <a:schemeClr val="dk1"/>
                          </a:solidFill>
                          <a:effectLst/>
                          <a:latin typeface="+mn-lt"/>
                          <a:ea typeface="+mn-ea"/>
                          <a:cs typeface="+mn-cs"/>
                        </a:rPr>
                        <a:t>Structure</a:t>
                      </a:r>
                      <a:r>
                        <a:rPr lang="en-GB" sz="1000" kern="1200" baseline="0">
                          <a:solidFill>
                            <a:schemeClr val="dk1"/>
                          </a:solidFill>
                          <a:effectLst/>
                          <a:latin typeface="+mn-lt"/>
                          <a:ea typeface="+mn-ea"/>
                          <a:cs typeface="+mn-cs"/>
                        </a:rPr>
                        <a:t> devices and form.</a:t>
                      </a:r>
                    </a:p>
                    <a:p>
                      <a:r>
                        <a:rPr lang="en-GB" sz="1000" kern="1200" baseline="0">
                          <a:solidFill>
                            <a:schemeClr val="dk1"/>
                          </a:solidFill>
                          <a:effectLst/>
                          <a:latin typeface="+mn-lt"/>
                          <a:ea typeface="+mn-ea"/>
                          <a:cs typeface="+mn-cs"/>
                        </a:rPr>
                        <a:t>Aural settings and how they affect choreographic outcomes.</a:t>
                      </a:r>
                      <a:endParaRPr lang="en-GB" sz="1000" kern="120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Physical skills and attributes</a:t>
                      </a:r>
                    </a:p>
                    <a:p>
                      <a:r>
                        <a:rPr lang="en-GB" sz="1000" b="0" u="none">
                          <a:solidFill>
                            <a:schemeClr val="tx1"/>
                          </a:solidFill>
                        </a:rPr>
                        <a:t>Technical skills and attributes</a:t>
                      </a:r>
                    </a:p>
                    <a:p>
                      <a:r>
                        <a:rPr lang="en-GB" sz="1000" b="0" u="none">
                          <a:solidFill>
                            <a:schemeClr val="tx1"/>
                          </a:solidFill>
                        </a:rPr>
                        <a:t>Expressive skills and attributes</a:t>
                      </a:r>
                    </a:p>
                    <a:p>
                      <a:r>
                        <a:rPr lang="en-GB" sz="1000" b="0" u="none">
                          <a:solidFill>
                            <a:schemeClr val="tx1"/>
                          </a:solidFill>
                        </a:rPr>
                        <a:t>Mental</a:t>
                      </a:r>
                      <a:r>
                        <a:rPr lang="en-GB" sz="1000" b="0" u="none" baseline="0">
                          <a:solidFill>
                            <a:schemeClr val="tx1"/>
                          </a:solidFill>
                        </a:rPr>
                        <a:t> skills and attributes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Physical skills and attributes</a:t>
                      </a:r>
                    </a:p>
                    <a:p>
                      <a:r>
                        <a:rPr lang="en-GB" sz="1000" b="0" u="none">
                          <a:solidFill>
                            <a:schemeClr val="tx1"/>
                          </a:solidFill>
                        </a:rPr>
                        <a:t>Technical skills and attributes</a:t>
                      </a:r>
                    </a:p>
                    <a:p>
                      <a:r>
                        <a:rPr lang="en-GB" sz="1000" b="0" u="none">
                          <a:solidFill>
                            <a:schemeClr val="tx1"/>
                          </a:solidFill>
                        </a:rPr>
                        <a:t>Expressive skills and attributes</a:t>
                      </a:r>
                    </a:p>
                    <a:p>
                      <a:r>
                        <a:rPr lang="en-GB" sz="1000" b="0" u="none">
                          <a:solidFill>
                            <a:schemeClr val="tx1"/>
                          </a:solidFill>
                        </a:rPr>
                        <a:t>Mental</a:t>
                      </a:r>
                      <a:r>
                        <a:rPr lang="en-GB" sz="1000" b="0" u="none" baseline="0">
                          <a:solidFill>
                            <a:schemeClr val="tx1"/>
                          </a:solidFill>
                        </a:rPr>
                        <a:t> skills and attributes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‘Artificial</a:t>
                      </a:r>
                      <a:r>
                        <a:rPr lang="en-GB" sz="1000" b="0" u="none" baseline="0">
                          <a:solidFill>
                            <a:schemeClr val="tx1"/>
                          </a:solidFill>
                        </a:rPr>
                        <a:t> Things</a:t>
                      </a:r>
                      <a:r>
                        <a:rPr lang="en-GB" sz="1000" b="0" u="none">
                          <a:solidFill>
                            <a:schemeClr val="tx1"/>
                          </a:solidFill>
                        </a:rPr>
                        <a:t>’</a:t>
                      </a:r>
                    </a:p>
                    <a:p>
                      <a:r>
                        <a:rPr lang="en-GB" sz="1000" b="0" u="none">
                          <a:solidFill>
                            <a:schemeClr val="tx1"/>
                          </a:solidFill>
                        </a:rPr>
                        <a:t>Critically</a:t>
                      </a:r>
                      <a:r>
                        <a:rPr lang="en-GB" sz="1000" b="0" u="none" baseline="0">
                          <a:solidFill>
                            <a:schemeClr val="tx1"/>
                          </a:solidFill>
                        </a:rPr>
                        <a:t> appreciate</a:t>
                      </a:r>
                      <a:r>
                        <a:rPr lang="en-GB" sz="1000" b="0" u="none">
                          <a:solidFill>
                            <a:schemeClr val="tx1"/>
                          </a:solidFill>
                        </a:rPr>
                        <a:t> all aspects of ‘AT’ as professional</a:t>
                      </a:r>
                      <a:r>
                        <a:rPr lang="en-GB" sz="1000" b="0" u="none" baseline="0">
                          <a:solidFill>
                            <a:schemeClr val="tx1"/>
                          </a:solidFill>
                        </a:rPr>
                        <a:t> works</a:t>
                      </a:r>
                    </a:p>
                    <a:p>
                      <a:r>
                        <a:rPr lang="en-GB" sz="1000" b="1" u="none" baseline="0">
                          <a:solidFill>
                            <a:schemeClr val="tx1"/>
                          </a:solidFill>
                        </a:rPr>
                        <a:t>Section A exam development</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a:solidFill>
                            <a:schemeClr val="tx1"/>
                          </a:solidFill>
                        </a:rPr>
                        <a:t>‘Infra’</a:t>
                      </a:r>
                    </a:p>
                    <a:p>
                      <a:r>
                        <a:rPr lang="en-GB" sz="1000" b="0" u="none">
                          <a:solidFill>
                            <a:schemeClr val="tx1"/>
                          </a:solidFill>
                        </a:rPr>
                        <a:t>Critically</a:t>
                      </a:r>
                      <a:r>
                        <a:rPr lang="en-GB" sz="1000" b="0" u="none" baseline="0">
                          <a:solidFill>
                            <a:schemeClr val="tx1"/>
                          </a:solidFill>
                        </a:rPr>
                        <a:t> appreciate</a:t>
                      </a:r>
                      <a:r>
                        <a:rPr lang="en-GB" sz="1000" b="0" u="none">
                          <a:solidFill>
                            <a:schemeClr val="tx1"/>
                          </a:solidFill>
                        </a:rPr>
                        <a:t> all aspects of ‘Infra’ as professional</a:t>
                      </a:r>
                      <a:r>
                        <a:rPr lang="en-GB" sz="1000" b="0" u="none" baseline="0">
                          <a:solidFill>
                            <a:schemeClr val="tx1"/>
                          </a:solidFill>
                        </a:rPr>
                        <a:t> works</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1" u="none" baseline="0">
                          <a:solidFill>
                            <a:schemeClr val="tx1"/>
                          </a:solidFill>
                        </a:rPr>
                        <a:t>Section A exam development</a:t>
                      </a:r>
                      <a:endParaRPr lang="en-GB" sz="1000" b="1" u="none">
                        <a:solidFill>
                          <a:schemeClr val="tx1"/>
                        </a:solidFill>
                      </a:endParaRP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8239525"/>
                  </a:ext>
                </a:extLst>
              </a:tr>
              <a:tr h="2110054">
                <a:tc>
                  <a:txBody>
                    <a:bodyPr/>
                    <a:lstStyle/>
                    <a:p>
                      <a:r>
                        <a:rPr lang="en-GB" sz="1000" b="0" u="none">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-creative</a:t>
                      </a:r>
                      <a:r>
                        <a:rPr lang="en-US" sz="1000" b="0" u="none" baseline="0">
                          <a:solidFill>
                            <a:schemeClr val="tx1"/>
                          </a:solidFill>
                        </a:rPr>
                        <a:t> and imaginative response to range of stimuli</a:t>
                      </a:r>
                    </a:p>
                    <a:p>
                      <a:r>
                        <a:rPr lang="en-US" sz="1000" b="0" u="none" baseline="0">
                          <a:solidFill>
                            <a:schemeClr val="tx1"/>
                          </a:solidFill>
                        </a:rPr>
                        <a:t>-use of imagination, problem solving, creativity and synthesis of ideas</a:t>
                      </a:r>
                    </a:p>
                    <a:p>
                      <a:r>
                        <a:rPr lang="en-US" sz="1000" b="0" u="none" baseline="0">
                          <a:solidFill>
                            <a:schemeClr val="tx1"/>
                          </a:solidFill>
                        </a:rPr>
                        <a:t>-application of knowledge, skills and understanding of choreographic forms and devices</a:t>
                      </a:r>
                    </a:p>
                    <a:p>
                      <a:r>
                        <a:rPr lang="en-US" sz="1000" b="0" u="none" baseline="0">
                          <a:solidFill>
                            <a:schemeClr val="tx1"/>
                          </a:solidFill>
                        </a:rPr>
                        <a:t>-communication of ideas, feelings, emotions, meanings and moods</a:t>
                      </a:r>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-application of knowledge, skills and understanding for performing</a:t>
                      </a:r>
                    </a:p>
                    <a:p>
                      <a:r>
                        <a:rPr lang="en-GB" sz="1000" b="0" u="none">
                          <a:solidFill>
                            <a:schemeClr val="tx1"/>
                          </a:solidFill>
                        </a:rPr>
                        <a:t>-development of physical, technical, mental and expressive skills.</a:t>
                      </a:r>
                    </a:p>
                    <a:p>
                      <a:r>
                        <a:rPr lang="en-GB" sz="1000" b="0" u="none">
                          <a:solidFill>
                            <a:schemeClr val="tx1"/>
                          </a:solidFill>
                        </a:rPr>
                        <a:t>-communication of choreographic intention and artistry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-application of knowledge, skills and understanding for performing</a:t>
                      </a:r>
                    </a:p>
                    <a:p>
                      <a:r>
                        <a:rPr lang="en-GB" sz="1000" b="0" u="none">
                          <a:solidFill>
                            <a:schemeClr val="tx1"/>
                          </a:solidFill>
                        </a:rPr>
                        <a:t>-development of physical, technical, mental and expressive skills.</a:t>
                      </a:r>
                    </a:p>
                    <a:p>
                      <a:r>
                        <a:rPr lang="en-GB" sz="1000" b="0" u="none">
                          <a:solidFill>
                            <a:schemeClr val="tx1"/>
                          </a:solidFill>
                        </a:rPr>
                        <a:t>-communication of choreographic intention and artistry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-articulation</a:t>
                      </a:r>
                      <a:r>
                        <a:rPr lang="en-GB" sz="1000" b="0" u="none" baseline="0">
                          <a:solidFill>
                            <a:schemeClr val="tx1"/>
                          </a:solidFill>
                        </a:rPr>
                        <a:t> of knowledge and critical reflection to inform, artistic process.</a:t>
                      </a:r>
                    </a:p>
                    <a:p>
                      <a:r>
                        <a:rPr lang="en-GB" sz="1000" b="0" u="none" baseline="0">
                          <a:solidFill>
                            <a:schemeClr val="tx1"/>
                          </a:solidFill>
                        </a:rPr>
                        <a:t>-critical appreciation of dance in its physical, artistic, aesthetic and cultural contexts.</a:t>
                      </a:r>
                    </a:p>
                    <a:p>
                      <a:r>
                        <a:rPr lang="en-GB" sz="1000" b="0" u="none" baseline="0">
                          <a:solidFill>
                            <a:schemeClr val="tx1"/>
                          </a:solidFill>
                        </a:rPr>
                        <a:t>-critical analysis, interpretation, evaluation and appreciation of professional works.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1000" b="0" u="none" dirty="0">
                          <a:solidFill>
                            <a:schemeClr val="tx1"/>
                          </a:solidFill>
                        </a:rPr>
                        <a:t>-articulation</a:t>
                      </a:r>
                      <a:r>
                        <a:rPr lang="en-GB" sz="1000" b="0" u="none" baseline="0" dirty="0">
                          <a:solidFill>
                            <a:schemeClr val="tx1"/>
                          </a:solidFill>
                        </a:rPr>
                        <a:t> of knowledge and critical reflection to inform, artistic process.</a:t>
                      </a:r>
                    </a:p>
                    <a:p>
                      <a:r>
                        <a:rPr lang="en-GB" sz="1000" b="0" u="none" baseline="0" dirty="0">
                          <a:solidFill>
                            <a:schemeClr val="tx1"/>
                          </a:solidFill>
                        </a:rPr>
                        <a:t>-critical appreciation of dance in its physical, artistic, aesthetic and cultural contexts.</a:t>
                      </a:r>
                    </a:p>
                    <a:p>
                      <a:r>
                        <a:rPr lang="en-GB" sz="1000" b="0" u="none" baseline="0" dirty="0">
                          <a:solidFill>
                            <a:schemeClr val="tx1"/>
                          </a:solidFill>
                        </a:rPr>
                        <a:t>-critical analysis, interpretation, evaluation and appreciation of professional works.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501469523"/>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864" y="31414"/>
            <a:ext cx="465044" cy="69756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6589" y="110154"/>
            <a:ext cx="857594" cy="423246"/>
          </a:xfrm>
          <a:prstGeom prst="rect">
            <a:avLst/>
          </a:prstGeom>
        </p:spPr>
      </p:pic>
    </p:spTree>
    <p:extLst>
      <p:ext uri="{BB962C8B-B14F-4D97-AF65-F5344CB8AC3E}">
        <p14:creationId xmlns:p14="http://schemas.microsoft.com/office/powerpoint/2010/main" val="2133070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C7AB6D-2360-4CA7-90AB-BFEAA7AB63EC}"/>
              </a:ext>
            </a:extLst>
          </p:cNvPr>
          <p:cNvSpPr>
            <a:spLocks noGrp="1"/>
          </p:cNvSpPr>
          <p:nvPr>
            <p:ph type="title"/>
          </p:nvPr>
        </p:nvSpPr>
        <p:spPr>
          <a:xfrm>
            <a:off x="0" y="-297712"/>
            <a:ext cx="12192000" cy="1325563"/>
          </a:xfrm>
        </p:spPr>
        <p:txBody>
          <a:bodyPr>
            <a:normAutofit/>
          </a:bodyPr>
          <a:lstStyle/>
          <a:p>
            <a:pPr algn="ctr"/>
            <a:r>
              <a:rPr lang="en-GB" sz="2400" b="1" u="sng"/>
              <a:t>PE/Dance curriculum overview – Year 11 (KS4)</a:t>
            </a:r>
            <a:r>
              <a:rPr lang="en-GB" sz="2400" b="1"/>
              <a:t>   </a:t>
            </a:r>
            <a:r>
              <a:rPr lang="en-GB" sz="2400" b="1" u="sng"/>
              <a:t>Exam board: AQA GCSE Dance(8236)</a:t>
            </a:r>
            <a:endParaRPr lang="en-GB" sz="2400" b="1" u="sng">
              <a:solidFill>
                <a:srgbClr val="FF0000"/>
              </a:solidFill>
            </a:endParaRPr>
          </a:p>
        </p:txBody>
      </p:sp>
      <p:graphicFrame>
        <p:nvGraphicFramePr>
          <p:cNvPr id="5" name="Table 4">
            <a:extLst>
              <a:ext uri="{FF2B5EF4-FFF2-40B4-BE49-F238E27FC236}">
                <a16:creationId xmlns:a16="http://schemas.microsoft.com/office/drawing/2014/main" id="{48971629-6FB2-49FB-9A65-7771F0CE8799}"/>
              </a:ext>
            </a:extLst>
          </p:cNvPr>
          <p:cNvGraphicFramePr>
            <a:graphicFrameLocks noGrp="1"/>
          </p:cNvGraphicFramePr>
          <p:nvPr>
            <p:extLst>
              <p:ext uri="{D42A27DB-BD31-4B8C-83A1-F6EECF244321}">
                <p14:modId xmlns:p14="http://schemas.microsoft.com/office/powerpoint/2010/main" val="1996807705"/>
              </p:ext>
            </p:extLst>
          </p:nvPr>
        </p:nvGraphicFramePr>
        <p:xfrm>
          <a:off x="434829" y="728981"/>
          <a:ext cx="9706698" cy="6167679"/>
        </p:xfrm>
        <a:graphic>
          <a:graphicData uri="http://schemas.openxmlformats.org/drawingml/2006/table">
            <a:tbl>
              <a:tblPr firstRow="1" bandRow="1">
                <a:tableStyleId>{5C22544A-7EE6-4342-B048-85BDC9FD1C3A}</a:tableStyleId>
              </a:tblPr>
              <a:tblGrid>
                <a:gridCol w="1835508">
                  <a:extLst>
                    <a:ext uri="{9D8B030D-6E8A-4147-A177-3AD203B41FA5}">
                      <a16:colId xmlns:a16="http://schemas.microsoft.com/office/drawing/2014/main" val="3717695141"/>
                    </a:ext>
                  </a:extLst>
                </a:gridCol>
                <a:gridCol w="2623730">
                  <a:extLst>
                    <a:ext uri="{9D8B030D-6E8A-4147-A177-3AD203B41FA5}">
                      <a16:colId xmlns:a16="http://schemas.microsoft.com/office/drawing/2014/main" val="1058426284"/>
                    </a:ext>
                  </a:extLst>
                </a:gridCol>
                <a:gridCol w="2623730">
                  <a:extLst>
                    <a:ext uri="{9D8B030D-6E8A-4147-A177-3AD203B41FA5}">
                      <a16:colId xmlns:a16="http://schemas.microsoft.com/office/drawing/2014/main" val="3960397057"/>
                    </a:ext>
                  </a:extLst>
                </a:gridCol>
                <a:gridCol w="2623730">
                  <a:extLst>
                    <a:ext uri="{9D8B030D-6E8A-4147-A177-3AD203B41FA5}">
                      <a16:colId xmlns:a16="http://schemas.microsoft.com/office/drawing/2014/main" val="4178250955"/>
                    </a:ext>
                  </a:extLst>
                </a:gridCol>
              </a:tblGrid>
              <a:tr h="661544">
                <a:tc>
                  <a:txBody>
                    <a:bodyPr/>
                    <a:lstStyle/>
                    <a:p>
                      <a:r>
                        <a:rPr lang="en-GB" sz="1000" b="0" u="none">
                          <a:solidFill>
                            <a:schemeClr val="tx1"/>
                          </a:solidFill>
                        </a:rPr>
                        <a:t>Topic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1" u="none">
                          <a:solidFill>
                            <a:schemeClr val="tx1"/>
                          </a:solidFill>
                        </a:rPr>
                        <a:t>Year 11</a:t>
                      </a:r>
                    </a:p>
                    <a:p>
                      <a:r>
                        <a:rPr lang="en-US" sz="1000" b="1" u="none">
                          <a:solidFill>
                            <a:schemeClr val="tx1"/>
                          </a:solidFill>
                        </a:rPr>
                        <a:t>Choreography</a:t>
                      </a: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1" u="none">
                          <a:solidFill>
                            <a:schemeClr val="tx1"/>
                          </a:solidFill>
                        </a:rPr>
                        <a:t>Year 11</a:t>
                      </a:r>
                    </a:p>
                    <a:p>
                      <a:r>
                        <a:rPr lang="en-US" sz="1000" b="1" u="none">
                          <a:solidFill>
                            <a:schemeClr val="tx1"/>
                          </a:solidFill>
                        </a:rPr>
                        <a:t>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1" u="none">
                          <a:solidFill>
                            <a:schemeClr val="tx1"/>
                          </a:solidFill>
                        </a:rPr>
                        <a:t>Year 11</a:t>
                      </a:r>
                    </a:p>
                    <a:p>
                      <a:r>
                        <a:rPr lang="en-GB" sz="1000" b="1" u="none">
                          <a:solidFill>
                            <a:schemeClr val="tx1"/>
                          </a:solidFill>
                        </a:rPr>
                        <a:t>Critically</a:t>
                      </a:r>
                      <a:r>
                        <a:rPr lang="en-GB" sz="1000" b="1" u="none" baseline="0">
                          <a:solidFill>
                            <a:schemeClr val="tx1"/>
                          </a:solidFill>
                        </a:rPr>
                        <a:t> appreciate own works and professional works</a:t>
                      </a:r>
                    </a:p>
                    <a:p>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5773868"/>
                  </a:ext>
                </a:extLst>
              </a:tr>
              <a:tr h="531397">
                <a:tc>
                  <a:txBody>
                    <a:bodyPr/>
                    <a:lstStyle/>
                    <a:p>
                      <a:r>
                        <a:rPr lang="en-GB" sz="1000" b="0" u="none">
                          <a:solidFill>
                            <a:schemeClr val="tx1"/>
                          </a:solidFill>
                        </a:rPr>
                        <a:t>Length of topic (in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HT2 after performance exam</a:t>
                      </a:r>
                    </a:p>
                    <a:p>
                      <a:r>
                        <a:rPr lang="en-US" sz="1000" b="0" u="none">
                          <a:solidFill>
                            <a:schemeClr val="tx1"/>
                          </a:solidFill>
                        </a:rPr>
                        <a:t>6  weeks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US" sz="1000" b="0" u="none">
                          <a:solidFill>
                            <a:schemeClr val="tx1"/>
                          </a:solidFill>
                        </a:rPr>
                        <a:t>HT1</a:t>
                      </a:r>
                    </a:p>
                    <a:p>
                      <a:r>
                        <a:rPr lang="en-US"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HT1/2 (SOME LESSONS SWITCHED TO PRACTICAL)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a:solidFill>
                            <a:schemeClr val="tx1"/>
                          </a:solidFill>
                        </a:rPr>
                        <a:t>6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4519711"/>
                  </a:ext>
                </a:extLst>
              </a:tr>
              <a:tr h="1092985">
                <a:tc>
                  <a:txBody>
                    <a:bodyPr/>
                    <a:lstStyle/>
                    <a:p>
                      <a:r>
                        <a:rPr lang="en-US" sz="1000" b="0" u="none">
                          <a:solidFill>
                            <a:schemeClr val="tx1"/>
                          </a:solidFill>
                        </a:rPr>
                        <a:t>Links to</a:t>
                      </a:r>
                      <a:r>
                        <a:rPr lang="en-US" sz="1000" b="0" u="none" baseline="0">
                          <a:solidFill>
                            <a:schemeClr val="tx1"/>
                          </a:solidFill>
                        </a:rPr>
                        <a:t> National Curriculum</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r>
                        <a:rPr lang="en-GB" sz="1000" b="1" u="none" kern="1200">
                          <a:solidFill>
                            <a:schemeClr val="dk1"/>
                          </a:solidFill>
                          <a:effectLst/>
                          <a:latin typeface="+mn-lt"/>
                          <a:ea typeface="+mn-ea"/>
                          <a:cs typeface="+mn-cs"/>
                        </a:rPr>
                        <a:t>AO2/3 – Create dance, including movement material and aural setting, to communicate choreographic intention</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AO1/3</a:t>
                      </a:r>
                      <a:r>
                        <a:rPr lang="en-GB" sz="1000" b="1" u="none" baseline="0">
                          <a:solidFill>
                            <a:schemeClr val="tx1"/>
                          </a:solidFill>
                        </a:rPr>
                        <a:t> – Perform dance, reflecting choreographic intention through physical, technical and expressive skills</a:t>
                      </a: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mn-lt"/>
                          <a:ea typeface="+mn-ea"/>
                          <a:cs typeface="+mn-cs"/>
                        </a:rPr>
                        <a:t>Develop their technique and improve their performance in other competitive sports  (Dance)</a:t>
                      </a:r>
                      <a:endParaRPr kumimoji="0" lang="en-GB" sz="1000" b="1" i="0" u="none" strike="noStrike" kern="1200" cap="none" spc="0" normalizeH="0" baseline="0" noProof="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a:solidFill>
                            <a:schemeClr val="tx1"/>
                          </a:solidFill>
                        </a:rPr>
                        <a:t>AO4 - Critically</a:t>
                      </a:r>
                      <a:r>
                        <a:rPr lang="en-GB" sz="1000" b="1" u="none" baseline="0">
                          <a:solidFill>
                            <a:schemeClr val="tx1"/>
                          </a:solidFill>
                        </a:rPr>
                        <a:t> appreciate own works and professional works through analytical, interpretative and evaluative judgements.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sng">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818478522"/>
                  </a:ext>
                </a:extLst>
              </a:tr>
              <a:tr h="681279">
                <a:tc>
                  <a:txBody>
                    <a:bodyPr/>
                    <a:lstStyle/>
                    <a:p>
                      <a:r>
                        <a:rPr lang="en-GB" sz="1000" b="0" u="none">
                          <a:solidFill>
                            <a:schemeClr val="tx1"/>
                          </a:solidFill>
                        </a:rPr>
                        <a:t>Assessment Task(s)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GCSE</a:t>
                      </a:r>
                      <a:r>
                        <a:rPr lang="en-US" sz="1000" b="0" u="none" baseline="0">
                          <a:solidFill>
                            <a:schemeClr val="tx1"/>
                          </a:solidFill>
                        </a:rPr>
                        <a:t> Choreography exam</a:t>
                      </a:r>
                    </a:p>
                    <a:p>
                      <a:r>
                        <a:rPr lang="en-US" sz="1000" b="0" u="none" baseline="0">
                          <a:solidFill>
                            <a:schemeClr val="tx1"/>
                          </a:solidFill>
                        </a:rPr>
                        <a:t>Introduction to exam criteria.</a:t>
                      </a:r>
                    </a:p>
                    <a:p>
                      <a:r>
                        <a:rPr lang="en-US" sz="1000" b="0" u="none" baseline="0">
                          <a:solidFill>
                            <a:schemeClr val="tx1"/>
                          </a:solidFill>
                        </a:rPr>
                        <a:t>NEA 30% mark</a:t>
                      </a:r>
                      <a:endParaRPr lang="en-US"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sz="1000" b="0" u="none">
                          <a:solidFill>
                            <a:schemeClr val="tx1"/>
                          </a:solidFill>
                        </a:rPr>
                        <a:t>GCSE</a:t>
                      </a:r>
                      <a:r>
                        <a:rPr lang="en-GB" sz="1000" b="0" u="none" baseline="0">
                          <a:solidFill>
                            <a:schemeClr val="tx1"/>
                          </a:solidFill>
                        </a:rPr>
                        <a:t> Performance exam</a:t>
                      </a:r>
                    </a:p>
                    <a:p>
                      <a:r>
                        <a:rPr lang="en-GB" sz="1000" b="0" u="none" baseline="0">
                          <a:solidFill>
                            <a:schemeClr val="tx1"/>
                          </a:solidFill>
                        </a:rPr>
                        <a:t>SOLO SET PHRASES BREATHE/SCOOP /12</a:t>
                      </a:r>
                    </a:p>
                    <a:p>
                      <a:r>
                        <a:rPr lang="en-GB" sz="1000" b="0" u="none" baseline="0">
                          <a:solidFill>
                            <a:schemeClr val="tx1"/>
                          </a:solidFill>
                        </a:rPr>
                        <a:t>DUET/TRIO /24</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GB" sz="1000" b="0" u="none" baseline="0">
                          <a:solidFill>
                            <a:schemeClr val="tx1"/>
                          </a:solidFill>
                        </a:rPr>
                        <a:t>Section A exam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407812"/>
                  </a:ext>
                </a:extLst>
              </a:tr>
              <a:tr h="831159">
                <a:tc>
                  <a:txBody>
                    <a:bodyPr/>
                    <a:lstStyle/>
                    <a:p>
                      <a:r>
                        <a:rPr lang="en-GB" sz="1000" b="0" u="none">
                          <a:solidFill>
                            <a:schemeClr val="tx1"/>
                          </a:solidFill>
                        </a:rPr>
                        <a:t>Key 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000" kern="1200">
                          <a:solidFill>
                            <a:schemeClr val="dk1"/>
                          </a:solidFill>
                          <a:effectLst/>
                          <a:latin typeface="+mn-lt"/>
                          <a:ea typeface="+mn-ea"/>
                          <a:cs typeface="+mn-cs"/>
                        </a:rPr>
                        <a:t>Processes-researching, generating, selecting, developing, refining and synthesising.</a:t>
                      </a:r>
                    </a:p>
                    <a:p>
                      <a:r>
                        <a:rPr lang="en-GB" sz="1000" b="0" u="none" kern="1200">
                          <a:solidFill>
                            <a:schemeClr val="dk1"/>
                          </a:solidFill>
                          <a:effectLst/>
                          <a:latin typeface="+mn-lt"/>
                          <a:ea typeface="+mn-ea"/>
                          <a:cs typeface="+mn-cs"/>
                        </a:rPr>
                        <a:t>Plus see all knowledge from Year 10</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Physical skills and attributes</a:t>
                      </a:r>
                    </a:p>
                    <a:p>
                      <a:r>
                        <a:rPr lang="en-GB" sz="1000" b="0" u="none">
                          <a:solidFill>
                            <a:schemeClr val="tx1"/>
                          </a:solidFill>
                        </a:rPr>
                        <a:t>Technical skills and attributes</a:t>
                      </a:r>
                    </a:p>
                    <a:p>
                      <a:r>
                        <a:rPr lang="en-GB" sz="1000" b="0" u="none">
                          <a:solidFill>
                            <a:schemeClr val="tx1"/>
                          </a:solidFill>
                        </a:rPr>
                        <a:t>Expressive skills and attributes</a:t>
                      </a:r>
                    </a:p>
                    <a:p>
                      <a:r>
                        <a:rPr lang="en-GB" sz="1000" b="0" u="none">
                          <a:solidFill>
                            <a:schemeClr val="tx1"/>
                          </a:solidFill>
                        </a:rPr>
                        <a:t>Mental</a:t>
                      </a:r>
                      <a:r>
                        <a:rPr lang="en-GB" sz="1000" b="0" u="none" baseline="0">
                          <a:solidFill>
                            <a:schemeClr val="tx1"/>
                          </a:solidFill>
                        </a:rPr>
                        <a:t> skills and attributes</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-the</a:t>
                      </a:r>
                      <a:r>
                        <a:rPr lang="en-GB" sz="1000" b="0" u="none" baseline="0">
                          <a:solidFill>
                            <a:schemeClr val="tx1"/>
                          </a:solidFill>
                        </a:rPr>
                        <a:t> meaning of relevant choreography terminology.</a:t>
                      </a:r>
                    </a:p>
                    <a:p>
                      <a:r>
                        <a:rPr lang="en-GB" sz="1000" b="0" u="none" baseline="0">
                          <a:solidFill>
                            <a:schemeClr val="tx1"/>
                          </a:solidFill>
                        </a:rPr>
                        <a:t>-the contribution of choreography to audience understanding of the choreographic intent of the work.</a:t>
                      </a:r>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68239525"/>
                  </a:ext>
                </a:extLst>
              </a:tr>
              <a:tr h="2030209">
                <a:tc>
                  <a:txBody>
                    <a:bodyPr/>
                    <a:lstStyle/>
                    <a:p>
                      <a:r>
                        <a:rPr lang="en-GB" sz="1000" b="0" u="none">
                          <a:solidFill>
                            <a:schemeClr val="tx1"/>
                          </a:solidFill>
                        </a:rPr>
                        <a:t>Key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000" b="0" u="none">
                          <a:solidFill>
                            <a:schemeClr val="tx1"/>
                          </a:solidFill>
                        </a:rPr>
                        <a:t>-creative</a:t>
                      </a:r>
                      <a:r>
                        <a:rPr lang="en-US" sz="1000" b="0" u="none" baseline="0">
                          <a:solidFill>
                            <a:schemeClr val="tx1"/>
                          </a:solidFill>
                        </a:rPr>
                        <a:t> and imaginative response to range of stimuli</a:t>
                      </a:r>
                    </a:p>
                    <a:p>
                      <a:r>
                        <a:rPr lang="en-US" sz="1000" b="0" u="none" baseline="0">
                          <a:solidFill>
                            <a:schemeClr val="tx1"/>
                          </a:solidFill>
                        </a:rPr>
                        <a:t>-use of imagination, problem solving, creativity and synthesis of ideas</a:t>
                      </a:r>
                    </a:p>
                    <a:p>
                      <a:r>
                        <a:rPr lang="en-US" sz="1000" b="0" u="none" baseline="0">
                          <a:solidFill>
                            <a:schemeClr val="tx1"/>
                          </a:solidFill>
                        </a:rPr>
                        <a:t>-application of knowledge, skills and understanding of choreographic forms and devices</a:t>
                      </a:r>
                    </a:p>
                    <a:p>
                      <a:r>
                        <a:rPr lang="en-US" sz="1000" b="0" u="none" baseline="0">
                          <a:solidFill>
                            <a:schemeClr val="tx1"/>
                          </a:solidFill>
                        </a:rPr>
                        <a:t>-communication of ideas, feelings, emotions, meanings and moods</a:t>
                      </a:r>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US" sz="1000" b="0" u="none">
                        <a:solidFill>
                          <a:schemeClr val="tx1"/>
                        </a:solidFill>
                      </a:endParaRP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lang="en-GB" sz="1000" b="0" u="none">
                          <a:solidFill>
                            <a:schemeClr val="tx1"/>
                          </a:solidFill>
                        </a:rPr>
                        <a:t>-application of knowledge, skills and understanding for performing</a:t>
                      </a:r>
                    </a:p>
                    <a:p>
                      <a:r>
                        <a:rPr lang="en-GB" sz="1000" b="0" u="none">
                          <a:solidFill>
                            <a:schemeClr val="tx1"/>
                          </a:solidFill>
                        </a:rPr>
                        <a:t>-development of physical, technical, mental and expressive skills.</a:t>
                      </a:r>
                    </a:p>
                    <a:p>
                      <a:r>
                        <a:rPr lang="en-GB" sz="1000" b="0" u="none">
                          <a:solidFill>
                            <a:schemeClr val="tx1"/>
                          </a:solidFill>
                        </a:rPr>
                        <a:t>-communication of choreographic intention and artistry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1000" b="0" u="none">
                          <a:solidFill>
                            <a:schemeClr val="tx1"/>
                          </a:solidFill>
                        </a:rPr>
                        <a:t>-articulation</a:t>
                      </a:r>
                      <a:r>
                        <a:rPr lang="en-GB" sz="1000" b="0" u="none" baseline="0">
                          <a:solidFill>
                            <a:schemeClr val="tx1"/>
                          </a:solidFill>
                        </a:rPr>
                        <a:t> of knowledge and critical reflection to inform, artistic process.</a:t>
                      </a:r>
                    </a:p>
                    <a:p>
                      <a:r>
                        <a:rPr lang="en-GB" sz="1000" b="0" u="none" baseline="0">
                          <a:solidFill>
                            <a:schemeClr val="tx1"/>
                          </a:solidFill>
                        </a:rPr>
                        <a:t>-critical appreciation of dance in its physical, artistic, aesthetic and cultural contexts.</a:t>
                      </a:r>
                    </a:p>
                    <a:p>
                      <a:r>
                        <a:rPr lang="en-GB" sz="1000" b="0" u="none" baseline="0">
                          <a:solidFill>
                            <a:schemeClr val="tx1"/>
                          </a:solidFill>
                        </a:rPr>
                        <a:t>-critical analysis, interpretation, evaluation and appreciation of professional works.</a:t>
                      </a:r>
                    </a:p>
                    <a:p>
                      <a:endParaRPr lang="en-GB" sz="1000" b="0" u="none">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501469523"/>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864" y="-204113"/>
            <a:ext cx="465044" cy="69756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6589" y="110154"/>
            <a:ext cx="857594" cy="423246"/>
          </a:xfrm>
          <a:prstGeom prst="rect">
            <a:avLst/>
          </a:prstGeom>
        </p:spPr>
      </p:pic>
    </p:spTree>
    <p:extLst>
      <p:ext uri="{BB962C8B-B14F-4D97-AF65-F5344CB8AC3E}">
        <p14:creationId xmlns:p14="http://schemas.microsoft.com/office/powerpoint/2010/main" val="1820976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8ce39fa-54ec-4b73-887a-5e3c0629a7d8">
      <Terms xmlns="http://schemas.microsoft.com/office/infopath/2007/PartnerControls"/>
    </lcf76f155ced4ddcb4097134ff3c332f>
    <TaxCatchAll xmlns="797b90d0-e644-4c4c-a148-1b6283ade9b4" xsi:nil="true"/>
    <MediaLengthInSeconds xmlns="f8ce39fa-54ec-4b73-887a-5e3c0629a7d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8FD602FDC6D6458C0996A555AB36BC" ma:contentTypeVersion="14" ma:contentTypeDescription="Create a new document." ma:contentTypeScope="" ma:versionID="61e8516e59e850c5faa3e1e2042d8021">
  <xsd:schema xmlns:xsd="http://www.w3.org/2001/XMLSchema" xmlns:xs="http://www.w3.org/2001/XMLSchema" xmlns:p="http://schemas.microsoft.com/office/2006/metadata/properties" xmlns:ns2="f8ce39fa-54ec-4b73-887a-5e3c0629a7d8" xmlns:ns3="797b90d0-e644-4c4c-a148-1b6283ade9b4" targetNamespace="http://schemas.microsoft.com/office/2006/metadata/properties" ma:root="true" ma:fieldsID="541891a2d9c5653e74916cdd5e945430" ns2:_="" ns3:_="">
    <xsd:import namespace="f8ce39fa-54ec-4b73-887a-5e3c0629a7d8"/>
    <xsd:import namespace="797b90d0-e644-4c4c-a148-1b6283ade9b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ce39fa-54ec-4b73-887a-5e3c0629a7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bcd5a62-a70c-4280-b521-17f27abcce56"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7b90d0-e644-4c4c-a148-1b6283ade9b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2c9ce77-7ed7-4ed1-b98a-f7abe3eea45c}" ma:internalName="TaxCatchAll" ma:showField="CatchAllData" ma:web="797b90d0-e644-4c4c-a148-1b6283ade9b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3E6551-E67E-4839-BFC8-0E5AE734B597}">
  <ds:schemaRefs>
    <ds:schemaRef ds:uri="http://schemas.microsoft.com/sharepoint/v3/contenttype/forms"/>
  </ds:schemaRefs>
</ds:datastoreItem>
</file>

<file path=customXml/itemProps2.xml><?xml version="1.0" encoding="utf-8"?>
<ds:datastoreItem xmlns:ds="http://schemas.openxmlformats.org/officeDocument/2006/customXml" ds:itemID="{D99EE4D9-B2BA-476A-A872-075DDACE14C9}">
  <ds:schemaRefs>
    <ds:schemaRef ds:uri="http://purl.org/dc/terms/"/>
    <ds:schemaRef ds:uri="http://purl.org/dc/dcmitype/"/>
    <ds:schemaRef ds:uri="http://schemas.microsoft.com/office/2006/documentManagement/types"/>
    <ds:schemaRef ds:uri="http://schemas.microsoft.com/office/infopath/2007/PartnerControls"/>
    <ds:schemaRef ds:uri="797b90d0-e644-4c4c-a148-1b6283ade9b4"/>
    <ds:schemaRef ds:uri="http://schemas.microsoft.com/office/2006/metadata/properties"/>
    <ds:schemaRef ds:uri="http://purl.org/dc/elements/1.1/"/>
    <ds:schemaRef ds:uri="http://schemas.openxmlformats.org/package/2006/metadata/core-properties"/>
    <ds:schemaRef ds:uri="f8ce39fa-54ec-4b73-887a-5e3c0629a7d8"/>
    <ds:schemaRef ds:uri="http://www.w3.org/XML/1998/namespace"/>
  </ds:schemaRefs>
</ds:datastoreItem>
</file>

<file path=customXml/itemProps3.xml><?xml version="1.0" encoding="utf-8"?>
<ds:datastoreItem xmlns:ds="http://schemas.openxmlformats.org/officeDocument/2006/customXml" ds:itemID="{F813771A-D5C7-466C-B746-90854A8A13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ce39fa-54ec-4b73-887a-5e3c0629a7d8"/>
    <ds:schemaRef ds:uri="797b90d0-e644-4c4c-a148-1b6283ade9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344</TotalTime>
  <Words>5102</Words>
  <Application>Microsoft Office PowerPoint</Application>
  <PresentationFormat>Widescreen</PresentationFormat>
  <Paragraphs>750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PE and Dance curriculum overview KS3  </vt:lpstr>
      <vt:lpstr>PE/Dance Curriculum Overview – Year 7 (KS3)</vt:lpstr>
      <vt:lpstr>PE/Dance Curriculum Overview – Year 8 (KS3)</vt:lpstr>
      <vt:lpstr>PE/Dance Curriculum Overview – Year 9 (KS3)</vt:lpstr>
      <vt:lpstr>Dance curriculum overview KS4  </vt:lpstr>
      <vt:lpstr>PE/Dance curriculum overview – Year 10 (KS4)   Exam board: AQA GCSE Dance(8236)</vt:lpstr>
      <vt:lpstr>PE/Dance curriculum overview – Year 10 (KS4)   Exam board: AQA GCSE Dance(8236)</vt:lpstr>
      <vt:lpstr>PE/Dance curriculum overview – Year 10 (KS4)   Exam board: AQA GCSE Dance(8236)</vt:lpstr>
      <vt:lpstr>PE/Dance curriculum overview – Year 11 (KS4)   Exam board: AQA GCSE Dance(8236)</vt:lpstr>
      <vt:lpstr>PE/Dance curriculum overview – Year 11 (KS4)   Exam board: AQA GCSE Dance(8236)</vt:lpstr>
      <vt:lpstr>PE/Dance curriculum overview – Year 11 (KS4)   Exam board: AQA GCSE Dance(8236)</vt:lpstr>
      <vt:lpstr>Sports Studies curriculum overview KS4 J829  </vt:lpstr>
      <vt:lpstr>Sports Studies Curriculum Overview – Year 10 (KS4) (Theory, Practical)   Exam board: OCR </vt:lpstr>
      <vt:lpstr>Sports Studies Curriculum Overview – Year 11 (KS4) (Theory,)   Exam board: OCR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7 Geography long term plan. (Sept 2020)</dc:title>
  <dc:creator>Haggan C</dc:creator>
  <cp:lastModifiedBy>Volante F</cp:lastModifiedBy>
  <cp:revision>131</cp:revision>
  <cp:lastPrinted>2023-02-07T11:18:15Z</cp:lastPrinted>
  <dcterms:created xsi:type="dcterms:W3CDTF">2020-02-24T08:29:40Z</dcterms:created>
  <dcterms:modified xsi:type="dcterms:W3CDTF">2025-04-04T14:23:05Z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0x010100998FD602FDC6D6458C0996A555AB36BC</vt:lpwstr>
  </property>
  <property fmtid="{D5CDD505-2E9C-101B-9397-08002B2CF9AE}" pid="3" name="Order">
    <vt:r8>22200</vt:r8>
  </property>
  <property fmtid="{D5CDD505-2E9C-101B-9397-08002B2CF9AE}" pid="4" name="_dlc_DocIdItemGuid">
    <vt:lpwstr>fe1493d1-d85c-4921-b7c8-7b758d086dec</vt:lpwstr>
  </property>
  <property fmtid="{D5CDD505-2E9C-101B-9397-08002B2CF9AE}" pid="5" name="MediaServiceImageTags">
    <vt:lpwstr/>
  </property>
  <property fmtid="{D5CDD505-2E9C-101B-9397-08002B2CF9AE}" pid="6" name="xd_Signature">
    <vt:bool>false</vt:bool>
  </property>
  <property fmtid="{D5CDD505-2E9C-101B-9397-08002B2CF9AE}" pid="7" name="xd_ProgID">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