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7" r:id="rId2"/>
    <p:sldId id="256" r:id="rId3"/>
    <p:sldId id="257" r:id="rId4"/>
    <p:sldId id="303" r:id="rId5"/>
    <p:sldId id="301" r:id="rId6"/>
    <p:sldId id="298" r:id="rId7"/>
    <p:sldId id="262" r:id="rId8"/>
    <p:sldId id="263" r:id="rId9"/>
    <p:sldId id="264" r:id="rId10"/>
    <p:sldId id="266" r:id="rId11"/>
    <p:sldId id="267" r:id="rId12"/>
    <p:sldId id="268" r:id="rId13"/>
    <p:sldId id="299" r:id="rId14"/>
    <p:sldId id="270" r:id="rId15"/>
    <p:sldId id="271" r:id="rId16"/>
    <p:sldId id="272" r:id="rId17"/>
    <p:sldId id="300" r:id="rId18"/>
    <p:sldId id="273" r:id="rId19"/>
    <p:sldId id="274" r:id="rId20"/>
    <p:sldId id="275" r:id="rId2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309" autoAdjust="0"/>
    <p:restoredTop sz="94660"/>
  </p:normalViewPr>
  <p:slideViewPr>
    <p:cSldViewPr snapToGrid="0">
      <p:cViewPr varScale="1">
        <p:scale>
          <a:sx n="73" d="100"/>
          <a:sy n="73" d="100"/>
        </p:scale>
        <p:origin x="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A3B0D-E0C1-43FD-A87C-576AAEB91E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04D2485-5F73-4760-9136-11A1DFC2CF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CB98CE2-5AD0-4714-8896-07C749BD47A5}"/>
              </a:ext>
            </a:extLst>
          </p:cNvPr>
          <p:cNvSpPr>
            <a:spLocks noGrp="1"/>
          </p:cNvSpPr>
          <p:nvPr>
            <p:ph type="dt" sz="half" idx="10"/>
          </p:nvPr>
        </p:nvSpPr>
        <p:spPr/>
        <p:txBody>
          <a:bodyPr/>
          <a:lstStyle/>
          <a:p>
            <a:fld id="{CD713076-4F8F-488B-9843-E6AF632E4907}" type="datetimeFigureOut">
              <a:rPr lang="en-GB" smtClean="0"/>
              <a:t>01/12/2021</a:t>
            </a:fld>
            <a:endParaRPr lang="en-GB" dirty="0"/>
          </a:p>
        </p:txBody>
      </p:sp>
      <p:sp>
        <p:nvSpPr>
          <p:cNvPr id="5" name="Footer Placeholder 4">
            <a:extLst>
              <a:ext uri="{FF2B5EF4-FFF2-40B4-BE49-F238E27FC236}">
                <a16:creationId xmlns:a16="http://schemas.microsoft.com/office/drawing/2014/main" id="{D33C847B-FC74-44FE-96F8-D9530A1C604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D1E6F55-2037-4ECC-8985-AD5717AA89A1}"/>
              </a:ext>
            </a:extLst>
          </p:cNvPr>
          <p:cNvSpPr>
            <a:spLocks noGrp="1"/>
          </p:cNvSpPr>
          <p:nvPr>
            <p:ph type="sldNum" sz="quarter" idx="12"/>
          </p:nvPr>
        </p:nvSpPr>
        <p:spPr/>
        <p:txBody>
          <a:bodyPr/>
          <a:lstStyle/>
          <a:p>
            <a:fld id="{FD413F21-8C81-4BE2-858A-A6E059A2A80B}" type="slidenum">
              <a:rPr lang="en-GB" smtClean="0"/>
              <a:t>‹#›</a:t>
            </a:fld>
            <a:endParaRPr lang="en-GB" dirty="0"/>
          </a:p>
        </p:txBody>
      </p:sp>
    </p:spTree>
    <p:extLst>
      <p:ext uri="{BB962C8B-B14F-4D97-AF65-F5344CB8AC3E}">
        <p14:creationId xmlns:p14="http://schemas.microsoft.com/office/powerpoint/2010/main" val="616972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DDE74-51A9-496E-9EAC-A669738856E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B41BF91-0194-49BE-8400-7E68750D3CE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DC58FE-0548-4C1A-9801-1F5A4BD0CB41}"/>
              </a:ext>
            </a:extLst>
          </p:cNvPr>
          <p:cNvSpPr>
            <a:spLocks noGrp="1"/>
          </p:cNvSpPr>
          <p:nvPr>
            <p:ph type="dt" sz="half" idx="10"/>
          </p:nvPr>
        </p:nvSpPr>
        <p:spPr/>
        <p:txBody>
          <a:bodyPr/>
          <a:lstStyle/>
          <a:p>
            <a:fld id="{CD713076-4F8F-488B-9843-E6AF632E4907}" type="datetimeFigureOut">
              <a:rPr lang="en-GB" smtClean="0"/>
              <a:t>01/12/2021</a:t>
            </a:fld>
            <a:endParaRPr lang="en-GB" dirty="0"/>
          </a:p>
        </p:txBody>
      </p:sp>
      <p:sp>
        <p:nvSpPr>
          <p:cNvPr id="5" name="Footer Placeholder 4">
            <a:extLst>
              <a:ext uri="{FF2B5EF4-FFF2-40B4-BE49-F238E27FC236}">
                <a16:creationId xmlns:a16="http://schemas.microsoft.com/office/drawing/2014/main" id="{E8D7E70A-B188-45C2-A2C3-178E37D6096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5BA293D-7CA9-4E8E-81D8-81B3D169C1FB}"/>
              </a:ext>
            </a:extLst>
          </p:cNvPr>
          <p:cNvSpPr>
            <a:spLocks noGrp="1"/>
          </p:cNvSpPr>
          <p:nvPr>
            <p:ph type="sldNum" sz="quarter" idx="12"/>
          </p:nvPr>
        </p:nvSpPr>
        <p:spPr/>
        <p:txBody>
          <a:bodyPr/>
          <a:lstStyle/>
          <a:p>
            <a:fld id="{FD413F21-8C81-4BE2-858A-A6E059A2A80B}" type="slidenum">
              <a:rPr lang="en-GB" smtClean="0"/>
              <a:t>‹#›</a:t>
            </a:fld>
            <a:endParaRPr lang="en-GB" dirty="0"/>
          </a:p>
        </p:txBody>
      </p:sp>
    </p:spTree>
    <p:extLst>
      <p:ext uri="{BB962C8B-B14F-4D97-AF65-F5344CB8AC3E}">
        <p14:creationId xmlns:p14="http://schemas.microsoft.com/office/powerpoint/2010/main" val="772337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DC5292-8833-40BE-9284-5A221E475F1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F99AD82-25D1-4FFC-987F-E80C88A73CB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D6C0C0-E3D9-4CE8-BD28-D9A930DCFF70}"/>
              </a:ext>
            </a:extLst>
          </p:cNvPr>
          <p:cNvSpPr>
            <a:spLocks noGrp="1"/>
          </p:cNvSpPr>
          <p:nvPr>
            <p:ph type="dt" sz="half" idx="10"/>
          </p:nvPr>
        </p:nvSpPr>
        <p:spPr/>
        <p:txBody>
          <a:bodyPr/>
          <a:lstStyle/>
          <a:p>
            <a:fld id="{CD713076-4F8F-488B-9843-E6AF632E4907}" type="datetimeFigureOut">
              <a:rPr lang="en-GB" smtClean="0"/>
              <a:t>01/12/2021</a:t>
            </a:fld>
            <a:endParaRPr lang="en-GB" dirty="0"/>
          </a:p>
        </p:txBody>
      </p:sp>
      <p:sp>
        <p:nvSpPr>
          <p:cNvPr id="5" name="Footer Placeholder 4">
            <a:extLst>
              <a:ext uri="{FF2B5EF4-FFF2-40B4-BE49-F238E27FC236}">
                <a16:creationId xmlns:a16="http://schemas.microsoft.com/office/drawing/2014/main" id="{7E0314D9-8FA2-4F82-8FBA-E39B7298271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384FC86-A3E1-4C1D-BED2-947A377883F0}"/>
              </a:ext>
            </a:extLst>
          </p:cNvPr>
          <p:cNvSpPr>
            <a:spLocks noGrp="1"/>
          </p:cNvSpPr>
          <p:nvPr>
            <p:ph type="sldNum" sz="quarter" idx="12"/>
          </p:nvPr>
        </p:nvSpPr>
        <p:spPr/>
        <p:txBody>
          <a:bodyPr/>
          <a:lstStyle/>
          <a:p>
            <a:fld id="{FD413F21-8C81-4BE2-858A-A6E059A2A80B}" type="slidenum">
              <a:rPr lang="en-GB" smtClean="0"/>
              <a:t>‹#›</a:t>
            </a:fld>
            <a:endParaRPr lang="en-GB" dirty="0"/>
          </a:p>
        </p:txBody>
      </p:sp>
    </p:spTree>
    <p:extLst>
      <p:ext uri="{BB962C8B-B14F-4D97-AF65-F5344CB8AC3E}">
        <p14:creationId xmlns:p14="http://schemas.microsoft.com/office/powerpoint/2010/main" val="3040873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084D6-6AF3-4BC9-8F8E-15139FDB694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3B4BF52-D21A-4A2D-AE13-6BDA1B549E1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84675B-610D-4BD1-AF7C-7946683B28D1}"/>
              </a:ext>
            </a:extLst>
          </p:cNvPr>
          <p:cNvSpPr>
            <a:spLocks noGrp="1"/>
          </p:cNvSpPr>
          <p:nvPr>
            <p:ph type="dt" sz="half" idx="10"/>
          </p:nvPr>
        </p:nvSpPr>
        <p:spPr/>
        <p:txBody>
          <a:bodyPr/>
          <a:lstStyle/>
          <a:p>
            <a:fld id="{CD713076-4F8F-488B-9843-E6AF632E4907}" type="datetimeFigureOut">
              <a:rPr lang="en-GB" smtClean="0"/>
              <a:t>01/12/2021</a:t>
            </a:fld>
            <a:endParaRPr lang="en-GB" dirty="0"/>
          </a:p>
        </p:txBody>
      </p:sp>
      <p:sp>
        <p:nvSpPr>
          <p:cNvPr id="5" name="Footer Placeholder 4">
            <a:extLst>
              <a:ext uri="{FF2B5EF4-FFF2-40B4-BE49-F238E27FC236}">
                <a16:creationId xmlns:a16="http://schemas.microsoft.com/office/drawing/2014/main" id="{387F1D97-C78D-4B1D-A1CA-C2CD23EA4EB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E11A911-241F-4235-97BB-E0A02BF3AD4E}"/>
              </a:ext>
            </a:extLst>
          </p:cNvPr>
          <p:cNvSpPr>
            <a:spLocks noGrp="1"/>
          </p:cNvSpPr>
          <p:nvPr>
            <p:ph type="sldNum" sz="quarter" idx="12"/>
          </p:nvPr>
        </p:nvSpPr>
        <p:spPr/>
        <p:txBody>
          <a:bodyPr/>
          <a:lstStyle/>
          <a:p>
            <a:fld id="{FD413F21-8C81-4BE2-858A-A6E059A2A80B}" type="slidenum">
              <a:rPr lang="en-GB" smtClean="0"/>
              <a:t>‹#›</a:t>
            </a:fld>
            <a:endParaRPr lang="en-GB" dirty="0"/>
          </a:p>
        </p:txBody>
      </p:sp>
    </p:spTree>
    <p:extLst>
      <p:ext uri="{BB962C8B-B14F-4D97-AF65-F5344CB8AC3E}">
        <p14:creationId xmlns:p14="http://schemas.microsoft.com/office/powerpoint/2010/main" val="4074138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A61A9-BA84-4952-94CE-ACCEFAC744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F8E7EAA-0F38-4F0A-95ED-C5862D3E46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947299-9E55-4995-ABE2-C71D776C0E9B}"/>
              </a:ext>
            </a:extLst>
          </p:cNvPr>
          <p:cNvSpPr>
            <a:spLocks noGrp="1"/>
          </p:cNvSpPr>
          <p:nvPr>
            <p:ph type="dt" sz="half" idx="10"/>
          </p:nvPr>
        </p:nvSpPr>
        <p:spPr/>
        <p:txBody>
          <a:bodyPr/>
          <a:lstStyle/>
          <a:p>
            <a:fld id="{CD713076-4F8F-488B-9843-E6AF632E4907}" type="datetimeFigureOut">
              <a:rPr lang="en-GB" smtClean="0"/>
              <a:t>01/12/2021</a:t>
            </a:fld>
            <a:endParaRPr lang="en-GB" dirty="0"/>
          </a:p>
        </p:txBody>
      </p:sp>
      <p:sp>
        <p:nvSpPr>
          <p:cNvPr id="5" name="Footer Placeholder 4">
            <a:extLst>
              <a:ext uri="{FF2B5EF4-FFF2-40B4-BE49-F238E27FC236}">
                <a16:creationId xmlns:a16="http://schemas.microsoft.com/office/drawing/2014/main" id="{3EB00976-DFD8-4172-9848-07E75BD2789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9129EC2-B474-4FA5-B1C7-22E5886B0069}"/>
              </a:ext>
            </a:extLst>
          </p:cNvPr>
          <p:cNvSpPr>
            <a:spLocks noGrp="1"/>
          </p:cNvSpPr>
          <p:nvPr>
            <p:ph type="sldNum" sz="quarter" idx="12"/>
          </p:nvPr>
        </p:nvSpPr>
        <p:spPr/>
        <p:txBody>
          <a:bodyPr/>
          <a:lstStyle/>
          <a:p>
            <a:fld id="{FD413F21-8C81-4BE2-858A-A6E059A2A80B}" type="slidenum">
              <a:rPr lang="en-GB" smtClean="0"/>
              <a:t>‹#›</a:t>
            </a:fld>
            <a:endParaRPr lang="en-GB" dirty="0"/>
          </a:p>
        </p:txBody>
      </p:sp>
    </p:spTree>
    <p:extLst>
      <p:ext uri="{BB962C8B-B14F-4D97-AF65-F5344CB8AC3E}">
        <p14:creationId xmlns:p14="http://schemas.microsoft.com/office/powerpoint/2010/main" val="1633669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90856-FDB2-4135-862F-04FF756F56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E9CB7B1-B6E3-4F32-8CE2-8A26E795477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CA7F356-185A-4209-A6AF-211D85087EC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B76D0C3-BB9D-434F-80D6-DCE2A96FB013}"/>
              </a:ext>
            </a:extLst>
          </p:cNvPr>
          <p:cNvSpPr>
            <a:spLocks noGrp="1"/>
          </p:cNvSpPr>
          <p:nvPr>
            <p:ph type="dt" sz="half" idx="10"/>
          </p:nvPr>
        </p:nvSpPr>
        <p:spPr/>
        <p:txBody>
          <a:bodyPr/>
          <a:lstStyle/>
          <a:p>
            <a:fld id="{CD713076-4F8F-488B-9843-E6AF632E4907}" type="datetimeFigureOut">
              <a:rPr lang="en-GB" smtClean="0"/>
              <a:t>01/12/2021</a:t>
            </a:fld>
            <a:endParaRPr lang="en-GB" dirty="0"/>
          </a:p>
        </p:txBody>
      </p:sp>
      <p:sp>
        <p:nvSpPr>
          <p:cNvPr id="6" name="Footer Placeholder 5">
            <a:extLst>
              <a:ext uri="{FF2B5EF4-FFF2-40B4-BE49-F238E27FC236}">
                <a16:creationId xmlns:a16="http://schemas.microsoft.com/office/drawing/2014/main" id="{CE10F3C7-7ECC-4B06-970E-3982DA36744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F865227-89F4-487F-9ADA-4E7FA35F12E9}"/>
              </a:ext>
            </a:extLst>
          </p:cNvPr>
          <p:cNvSpPr>
            <a:spLocks noGrp="1"/>
          </p:cNvSpPr>
          <p:nvPr>
            <p:ph type="sldNum" sz="quarter" idx="12"/>
          </p:nvPr>
        </p:nvSpPr>
        <p:spPr/>
        <p:txBody>
          <a:bodyPr/>
          <a:lstStyle/>
          <a:p>
            <a:fld id="{FD413F21-8C81-4BE2-858A-A6E059A2A80B}" type="slidenum">
              <a:rPr lang="en-GB" smtClean="0"/>
              <a:t>‹#›</a:t>
            </a:fld>
            <a:endParaRPr lang="en-GB" dirty="0"/>
          </a:p>
        </p:txBody>
      </p:sp>
    </p:spTree>
    <p:extLst>
      <p:ext uri="{BB962C8B-B14F-4D97-AF65-F5344CB8AC3E}">
        <p14:creationId xmlns:p14="http://schemas.microsoft.com/office/powerpoint/2010/main" val="2092160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439F7-D756-40B6-96B2-8B07ECCCBE1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5831A55-807D-4B69-9343-A8D89C952C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E897BB3-6A90-4E64-9082-2CBEB6D1C83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7B6F5A9-454F-4033-A984-03C7D2B6B8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A7325BE-38BB-467B-9D20-5427E74D6D9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ED2C375-6C6F-4B3D-BDC6-9CC4EE723E25}"/>
              </a:ext>
            </a:extLst>
          </p:cNvPr>
          <p:cNvSpPr>
            <a:spLocks noGrp="1"/>
          </p:cNvSpPr>
          <p:nvPr>
            <p:ph type="dt" sz="half" idx="10"/>
          </p:nvPr>
        </p:nvSpPr>
        <p:spPr/>
        <p:txBody>
          <a:bodyPr/>
          <a:lstStyle/>
          <a:p>
            <a:fld id="{CD713076-4F8F-488B-9843-E6AF632E4907}" type="datetimeFigureOut">
              <a:rPr lang="en-GB" smtClean="0"/>
              <a:t>01/12/2021</a:t>
            </a:fld>
            <a:endParaRPr lang="en-GB" dirty="0"/>
          </a:p>
        </p:txBody>
      </p:sp>
      <p:sp>
        <p:nvSpPr>
          <p:cNvPr id="8" name="Footer Placeholder 7">
            <a:extLst>
              <a:ext uri="{FF2B5EF4-FFF2-40B4-BE49-F238E27FC236}">
                <a16:creationId xmlns:a16="http://schemas.microsoft.com/office/drawing/2014/main" id="{A268572C-1035-4E15-A1BF-947DFD01BEA4}"/>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4A78A671-E01F-44D7-B798-DB5D6D38706C}"/>
              </a:ext>
            </a:extLst>
          </p:cNvPr>
          <p:cNvSpPr>
            <a:spLocks noGrp="1"/>
          </p:cNvSpPr>
          <p:nvPr>
            <p:ph type="sldNum" sz="quarter" idx="12"/>
          </p:nvPr>
        </p:nvSpPr>
        <p:spPr/>
        <p:txBody>
          <a:bodyPr/>
          <a:lstStyle/>
          <a:p>
            <a:fld id="{FD413F21-8C81-4BE2-858A-A6E059A2A80B}" type="slidenum">
              <a:rPr lang="en-GB" smtClean="0"/>
              <a:t>‹#›</a:t>
            </a:fld>
            <a:endParaRPr lang="en-GB" dirty="0"/>
          </a:p>
        </p:txBody>
      </p:sp>
    </p:spTree>
    <p:extLst>
      <p:ext uri="{BB962C8B-B14F-4D97-AF65-F5344CB8AC3E}">
        <p14:creationId xmlns:p14="http://schemas.microsoft.com/office/powerpoint/2010/main" val="299042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F534D-6EA6-4F4B-B36A-A6BB206C44C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5ADEE2C-9244-420B-98B3-6110E605D627}"/>
              </a:ext>
            </a:extLst>
          </p:cNvPr>
          <p:cNvSpPr>
            <a:spLocks noGrp="1"/>
          </p:cNvSpPr>
          <p:nvPr>
            <p:ph type="dt" sz="half" idx="10"/>
          </p:nvPr>
        </p:nvSpPr>
        <p:spPr/>
        <p:txBody>
          <a:bodyPr/>
          <a:lstStyle/>
          <a:p>
            <a:fld id="{CD713076-4F8F-488B-9843-E6AF632E4907}" type="datetimeFigureOut">
              <a:rPr lang="en-GB" smtClean="0"/>
              <a:t>01/12/2021</a:t>
            </a:fld>
            <a:endParaRPr lang="en-GB" dirty="0"/>
          </a:p>
        </p:txBody>
      </p:sp>
      <p:sp>
        <p:nvSpPr>
          <p:cNvPr id="4" name="Footer Placeholder 3">
            <a:extLst>
              <a:ext uri="{FF2B5EF4-FFF2-40B4-BE49-F238E27FC236}">
                <a16:creationId xmlns:a16="http://schemas.microsoft.com/office/drawing/2014/main" id="{923B0BC9-EB49-47AC-B33E-6F47E6FA28C4}"/>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F284E51-1152-4588-AC2F-D97076CB49A5}"/>
              </a:ext>
            </a:extLst>
          </p:cNvPr>
          <p:cNvSpPr>
            <a:spLocks noGrp="1"/>
          </p:cNvSpPr>
          <p:nvPr>
            <p:ph type="sldNum" sz="quarter" idx="12"/>
          </p:nvPr>
        </p:nvSpPr>
        <p:spPr/>
        <p:txBody>
          <a:bodyPr/>
          <a:lstStyle/>
          <a:p>
            <a:fld id="{FD413F21-8C81-4BE2-858A-A6E059A2A80B}" type="slidenum">
              <a:rPr lang="en-GB" smtClean="0"/>
              <a:t>‹#›</a:t>
            </a:fld>
            <a:endParaRPr lang="en-GB" dirty="0"/>
          </a:p>
        </p:txBody>
      </p:sp>
    </p:spTree>
    <p:extLst>
      <p:ext uri="{BB962C8B-B14F-4D97-AF65-F5344CB8AC3E}">
        <p14:creationId xmlns:p14="http://schemas.microsoft.com/office/powerpoint/2010/main" val="2152956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6C8F10-0058-4C2F-AA38-DFB6FC9CD81D}"/>
              </a:ext>
            </a:extLst>
          </p:cNvPr>
          <p:cNvSpPr>
            <a:spLocks noGrp="1"/>
          </p:cNvSpPr>
          <p:nvPr>
            <p:ph type="dt" sz="half" idx="10"/>
          </p:nvPr>
        </p:nvSpPr>
        <p:spPr/>
        <p:txBody>
          <a:bodyPr/>
          <a:lstStyle/>
          <a:p>
            <a:fld id="{CD713076-4F8F-488B-9843-E6AF632E4907}" type="datetimeFigureOut">
              <a:rPr lang="en-GB" smtClean="0"/>
              <a:t>01/12/2021</a:t>
            </a:fld>
            <a:endParaRPr lang="en-GB" dirty="0"/>
          </a:p>
        </p:txBody>
      </p:sp>
      <p:sp>
        <p:nvSpPr>
          <p:cNvPr id="3" name="Footer Placeholder 2">
            <a:extLst>
              <a:ext uri="{FF2B5EF4-FFF2-40B4-BE49-F238E27FC236}">
                <a16:creationId xmlns:a16="http://schemas.microsoft.com/office/drawing/2014/main" id="{665D9FFE-3FA8-424F-B4CA-C1D22CA86940}"/>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63A8D49D-F0F6-4C5F-8F9D-18CC4ECE5527}"/>
              </a:ext>
            </a:extLst>
          </p:cNvPr>
          <p:cNvSpPr>
            <a:spLocks noGrp="1"/>
          </p:cNvSpPr>
          <p:nvPr>
            <p:ph type="sldNum" sz="quarter" idx="12"/>
          </p:nvPr>
        </p:nvSpPr>
        <p:spPr/>
        <p:txBody>
          <a:bodyPr/>
          <a:lstStyle/>
          <a:p>
            <a:fld id="{FD413F21-8C81-4BE2-858A-A6E059A2A80B}" type="slidenum">
              <a:rPr lang="en-GB" smtClean="0"/>
              <a:t>‹#›</a:t>
            </a:fld>
            <a:endParaRPr lang="en-GB" dirty="0"/>
          </a:p>
        </p:txBody>
      </p:sp>
    </p:spTree>
    <p:extLst>
      <p:ext uri="{BB962C8B-B14F-4D97-AF65-F5344CB8AC3E}">
        <p14:creationId xmlns:p14="http://schemas.microsoft.com/office/powerpoint/2010/main" val="205823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9BA56-01DF-4B84-B6A7-C077C41588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CF2C2AB-FBD1-4E98-8BD6-652B6C5645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AE160CC-A165-47DA-8D2E-8E4265456D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DC5C74-FEE9-4D49-A85A-40498C9D6394}"/>
              </a:ext>
            </a:extLst>
          </p:cNvPr>
          <p:cNvSpPr>
            <a:spLocks noGrp="1"/>
          </p:cNvSpPr>
          <p:nvPr>
            <p:ph type="dt" sz="half" idx="10"/>
          </p:nvPr>
        </p:nvSpPr>
        <p:spPr/>
        <p:txBody>
          <a:bodyPr/>
          <a:lstStyle/>
          <a:p>
            <a:fld id="{CD713076-4F8F-488B-9843-E6AF632E4907}" type="datetimeFigureOut">
              <a:rPr lang="en-GB" smtClean="0"/>
              <a:t>01/12/2021</a:t>
            </a:fld>
            <a:endParaRPr lang="en-GB" dirty="0"/>
          </a:p>
        </p:txBody>
      </p:sp>
      <p:sp>
        <p:nvSpPr>
          <p:cNvPr id="6" name="Footer Placeholder 5">
            <a:extLst>
              <a:ext uri="{FF2B5EF4-FFF2-40B4-BE49-F238E27FC236}">
                <a16:creationId xmlns:a16="http://schemas.microsoft.com/office/drawing/2014/main" id="{F3C142A6-4ECD-4BBD-8C9D-4EE41B5E11A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1BA1AD0-17E9-49EE-86C7-3BAD1096F380}"/>
              </a:ext>
            </a:extLst>
          </p:cNvPr>
          <p:cNvSpPr>
            <a:spLocks noGrp="1"/>
          </p:cNvSpPr>
          <p:nvPr>
            <p:ph type="sldNum" sz="quarter" idx="12"/>
          </p:nvPr>
        </p:nvSpPr>
        <p:spPr/>
        <p:txBody>
          <a:bodyPr/>
          <a:lstStyle/>
          <a:p>
            <a:fld id="{FD413F21-8C81-4BE2-858A-A6E059A2A80B}" type="slidenum">
              <a:rPr lang="en-GB" smtClean="0"/>
              <a:t>‹#›</a:t>
            </a:fld>
            <a:endParaRPr lang="en-GB" dirty="0"/>
          </a:p>
        </p:txBody>
      </p:sp>
    </p:spTree>
    <p:extLst>
      <p:ext uri="{BB962C8B-B14F-4D97-AF65-F5344CB8AC3E}">
        <p14:creationId xmlns:p14="http://schemas.microsoft.com/office/powerpoint/2010/main" val="1320446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9F54B-94A9-4766-A30B-3AAE1828BC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EA1E215-883F-493F-8A59-29EF4B6707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A1D8C31F-F5D7-4BF4-9D06-4AA8A9911C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88F1B98-4ABD-49AA-B955-0058D56C3776}"/>
              </a:ext>
            </a:extLst>
          </p:cNvPr>
          <p:cNvSpPr>
            <a:spLocks noGrp="1"/>
          </p:cNvSpPr>
          <p:nvPr>
            <p:ph type="dt" sz="half" idx="10"/>
          </p:nvPr>
        </p:nvSpPr>
        <p:spPr/>
        <p:txBody>
          <a:bodyPr/>
          <a:lstStyle/>
          <a:p>
            <a:fld id="{CD713076-4F8F-488B-9843-E6AF632E4907}" type="datetimeFigureOut">
              <a:rPr lang="en-GB" smtClean="0"/>
              <a:t>01/12/2021</a:t>
            </a:fld>
            <a:endParaRPr lang="en-GB" dirty="0"/>
          </a:p>
        </p:txBody>
      </p:sp>
      <p:sp>
        <p:nvSpPr>
          <p:cNvPr id="6" name="Footer Placeholder 5">
            <a:extLst>
              <a:ext uri="{FF2B5EF4-FFF2-40B4-BE49-F238E27FC236}">
                <a16:creationId xmlns:a16="http://schemas.microsoft.com/office/drawing/2014/main" id="{E56C63F0-0203-4F7D-8004-C84B2A8D7AA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BACEC4E-DD67-4B65-BA10-F0F2E582EFD9}"/>
              </a:ext>
            </a:extLst>
          </p:cNvPr>
          <p:cNvSpPr>
            <a:spLocks noGrp="1"/>
          </p:cNvSpPr>
          <p:nvPr>
            <p:ph type="sldNum" sz="quarter" idx="12"/>
          </p:nvPr>
        </p:nvSpPr>
        <p:spPr/>
        <p:txBody>
          <a:bodyPr/>
          <a:lstStyle/>
          <a:p>
            <a:fld id="{FD413F21-8C81-4BE2-858A-A6E059A2A80B}" type="slidenum">
              <a:rPr lang="en-GB" smtClean="0"/>
              <a:t>‹#›</a:t>
            </a:fld>
            <a:endParaRPr lang="en-GB" dirty="0"/>
          </a:p>
        </p:txBody>
      </p:sp>
    </p:spTree>
    <p:extLst>
      <p:ext uri="{BB962C8B-B14F-4D97-AF65-F5344CB8AC3E}">
        <p14:creationId xmlns:p14="http://schemas.microsoft.com/office/powerpoint/2010/main" val="3316434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705E07-4CFC-4BC9-8AB2-9A52C4DFF6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6B8D4EE-68D4-44C6-8F8C-66B2F81423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7E2B3C-4D55-483C-BC83-58C07DF64F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713076-4F8F-488B-9843-E6AF632E4907}" type="datetimeFigureOut">
              <a:rPr lang="en-GB" smtClean="0"/>
              <a:t>01/12/2021</a:t>
            </a:fld>
            <a:endParaRPr lang="en-GB" dirty="0"/>
          </a:p>
        </p:txBody>
      </p:sp>
      <p:sp>
        <p:nvSpPr>
          <p:cNvPr id="5" name="Footer Placeholder 4">
            <a:extLst>
              <a:ext uri="{FF2B5EF4-FFF2-40B4-BE49-F238E27FC236}">
                <a16:creationId xmlns:a16="http://schemas.microsoft.com/office/drawing/2014/main" id="{499D4B99-663E-4882-89EC-14AACCA9B4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960331B2-D684-4BAA-B897-B30FA1D198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413F21-8C81-4BE2-858A-A6E059A2A80B}" type="slidenum">
              <a:rPr lang="en-GB" smtClean="0"/>
              <a:t>‹#›</a:t>
            </a:fld>
            <a:endParaRPr lang="en-GB" dirty="0"/>
          </a:p>
        </p:txBody>
      </p:sp>
    </p:spTree>
    <p:extLst>
      <p:ext uri="{BB962C8B-B14F-4D97-AF65-F5344CB8AC3E}">
        <p14:creationId xmlns:p14="http://schemas.microsoft.com/office/powerpoint/2010/main" val="4008658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1863" y="2015427"/>
            <a:ext cx="5529044" cy="3244550"/>
          </a:xfrm>
        </p:spPr>
        <p:txBody>
          <a:bodyPr vert="horz" lIns="91440" tIns="45720" rIns="91440" bIns="45720" rtlCol="0" anchor="b">
            <a:normAutofit fontScale="90000"/>
          </a:bodyPr>
          <a:lstStyle/>
          <a:p>
            <a:pPr>
              <a:lnSpc>
                <a:spcPct val="90000"/>
              </a:lnSpc>
            </a:pPr>
            <a:r>
              <a:rPr lang="en-US" sz="4800" b="1" dirty="0"/>
              <a:t>PE and Dance</a:t>
            </a:r>
            <a:r>
              <a:rPr lang="en-US" sz="4800" b="1" i="0" kern="1200" dirty="0">
                <a:latin typeface="+mj-lt"/>
                <a:ea typeface="+mj-ea"/>
                <a:cs typeface="+mj-cs"/>
              </a:rPr>
              <a:t> curriculum overview KS3</a:t>
            </a:r>
            <a:br>
              <a:rPr lang="en-US" sz="4800" b="1" i="0" kern="1200" dirty="0">
                <a:latin typeface="+mj-lt"/>
                <a:ea typeface="+mj-ea"/>
                <a:cs typeface="+mj-cs"/>
              </a:rPr>
            </a:br>
            <a:r>
              <a:rPr lang="en-US" sz="4800" b="1" i="0" kern="1200" dirty="0">
                <a:latin typeface="+mj-lt"/>
                <a:ea typeface="+mj-ea"/>
                <a:cs typeface="+mj-cs"/>
              </a:rPr>
              <a:t/>
            </a:r>
            <a:br>
              <a:rPr lang="en-US" sz="4800" b="1" i="0" kern="1200" dirty="0">
                <a:latin typeface="+mj-lt"/>
                <a:ea typeface="+mj-ea"/>
                <a:cs typeface="+mj-cs"/>
              </a:rPr>
            </a:br>
            <a:endParaRPr lang="en-US" sz="4800" b="1" i="0" kern="1200" dirty="0">
              <a:latin typeface="+mj-lt"/>
              <a:ea typeface="+mj-ea"/>
              <a:cs typeface="+mj-cs"/>
            </a:endParaRPr>
          </a:p>
        </p:txBody>
      </p:sp>
      <p:pic>
        <p:nvPicPr>
          <p:cNvPr id="3" name="Picture 2">
            <a:extLst>
              <a:ext uri="{FF2B5EF4-FFF2-40B4-BE49-F238E27FC236}">
                <a16:creationId xmlns:a16="http://schemas.microsoft.com/office/drawing/2014/main" id="{C57E9722-5AFC-4183-9554-DC6D01F1D4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4393" y="1545164"/>
            <a:ext cx="2622740" cy="3934107"/>
          </a:xfrm>
          <a:prstGeom prst="roundRect">
            <a:avLst>
              <a:gd name="adj" fmla="val 4342"/>
            </a:avLst>
          </a:prstGeom>
          <a:effectLst/>
        </p:spPr>
      </p:pic>
      <p:pic>
        <p:nvPicPr>
          <p:cNvPr id="4" name="Picture 3">
            <a:extLst>
              <a:ext uri="{FF2B5EF4-FFF2-40B4-BE49-F238E27FC236}">
                <a16:creationId xmlns:a16="http://schemas.microsoft.com/office/drawing/2014/main" id="{101AEC0B-8A03-4B7A-B95F-518D4D39EBF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616854" y="539879"/>
            <a:ext cx="2564053" cy="1262795"/>
          </a:xfrm>
          <a:prstGeom prst="roundRect">
            <a:avLst>
              <a:gd name="adj" fmla="val 1858"/>
            </a:avLst>
          </a:prstGeom>
          <a:effectLst/>
        </p:spPr>
      </p:pic>
    </p:spTree>
    <p:extLst>
      <p:ext uri="{BB962C8B-B14F-4D97-AF65-F5344CB8AC3E}">
        <p14:creationId xmlns:p14="http://schemas.microsoft.com/office/powerpoint/2010/main" val="2782726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0" y="-297712"/>
            <a:ext cx="12192000" cy="1325563"/>
          </a:xfrm>
        </p:spPr>
        <p:txBody>
          <a:bodyPr>
            <a:normAutofit/>
          </a:bodyPr>
          <a:lstStyle/>
          <a:p>
            <a:pPr algn="ctr"/>
            <a:r>
              <a:rPr lang="en-GB" sz="2400" b="1" u="sng" dirty="0"/>
              <a:t>PE/Dance curriculum overview – Year 11 (KS4)</a:t>
            </a:r>
            <a:r>
              <a:rPr lang="en-GB" sz="2400" b="1" dirty="0"/>
              <a:t>   </a:t>
            </a:r>
            <a:r>
              <a:rPr lang="en-GB" sz="2400" b="1" u="sng" dirty="0"/>
              <a:t>Exam board: AQA GCSE Dance(8236)</a:t>
            </a:r>
            <a:endParaRPr lang="en-GB" sz="2400" b="1" u="sng" dirty="0">
              <a:solidFill>
                <a:srgbClr val="FF0000"/>
              </a:solidFill>
            </a:endParaRP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nvGraphicFramePr>
        <p:xfrm>
          <a:off x="434829" y="728981"/>
          <a:ext cx="9706698" cy="5950024"/>
        </p:xfrm>
        <a:graphic>
          <a:graphicData uri="http://schemas.openxmlformats.org/drawingml/2006/table">
            <a:tbl>
              <a:tblPr firstRow="1" bandRow="1">
                <a:tableStyleId>{5C22544A-7EE6-4342-B048-85BDC9FD1C3A}</a:tableStyleId>
              </a:tblPr>
              <a:tblGrid>
                <a:gridCol w="1835508">
                  <a:extLst>
                    <a:ext uri="{9D8B030D-6E8A-4147-A177-3AD203B41FA5}">
                      <a16:colId xmlns:a16="http://schemas.microsoft.com/office/drawing/2014/main" val="3717695141"/>
                    </a:ext>
                  </a:extLst>
                </a:gridCol>
                <a:gridCol w="2623730">
                  <a:extLst>
                    <a:ext uri="{9D8B030D-6E8A-4147-A177-3AD203B41FA5}">
                      <a16:colId xmlns:a16="http://schemas.microsoft.com/office/drawing/2014/main" val="1058426284"/>
                    </a:ext>
                  </a:extLst>
                </a:gridCol>
                <a:gridCol w="2623730">
                  <a:extLst>
                    <a:ext uri="{9D8B030D-6E8A-4147-A177-3AD203B41FA5}">
                      <a16:colId xmlns:a16="http://schemas.microsoft.com/office/drawing/2014/main" val="3960397057"/>
                    </a:ext>
                  </a:extLst>
                </a:gridCol>
                <a:gridCol w="2623730">
                  <a:extLst>
                    <a:ext uri="{9D8B030D-6E8A-4147-A177-3AD203B41FA5}">
                      <a16:colId xmlns:a16="http://schemas.microsoft.com/office/drawing/2014/main" val="4178250955"/>
                    </a:ext>
                  </a:extLst>
                </a:gridCol>
              </a:tblGrid>
              <a:tr h="661544">
                <a:tc>
                  <a:txBody>
                    <a:bodyPr/>
                    <a:lstStyle/>
                    <a:p>
                      <a:r>
                        <a:rPr lang="en-GB" sz="1000" b="0" u="none" dirty="0">
                          <a:solidFill>
                            <a:schemeClr val="tx1"/>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1" u="none" dirty="0">
                          <a:solidFill>
                            <a:schemeClr val="tx1"/>
                          </a:solidFill>
                        </a:rPr>
                        <a:t>Year 11</a:t>
                      </a:r>
                    </a:p>
                    <a:p>
                      <a:r>
                        <a:rPr lang="en-US" sz="1000" b="1" u="none" dirty="0">
                          <a:solidFill>
                            <a:schemeClr val="tx1"/>
                          </a:solidFill>
                        </a:rPr>
                        <a:t>Choreography</a:t>
                      </a:r>
                    </a:p>
                    <a:p>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1000" b="1" u="none" dirty="0">
                          <a:solidFill>
                            <a:schemeClr val="tx1"/>
                          </a:solidFill>
                        </a:rPr>
                        <a:t>Year 11</a:t>
                      </a:r>
                    </a:p>
                    <a:p>
                      <a:r>
                        <a:rPr lang="en-US" sz="1000" b="1" u="none" dirty="0">
                          <a:solidFill>
                            <a:schemeClr val="tx1"/>
                          </a:solidFill>
                        </a:rPr>
                        <a:t>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1" u="none" dirty="0">
                          <a:solidFill>
                            <a:schemeClr val="tx1"/>
                          </a:solidFill>
                        </a:rPr>
                        <a:t>Year 11</a:t>
                      </a:r>
                    </a:p>
                    <a:p>
                      <a:r>
                        <a:rPr lang="en-GB" sz="1000" b="1" u="none" dirty="0">
                          <a:solidFill>
                            <a:schemeClr val="tx1"/>
                          </a:solidFill>
                        </a:rPr>
                        <a:t>Critically</a:t>
                      </a:r>
                      <a:r>
                        <a:rPr lang="en-GB" sz="1000" b="1" u="none" baseline="0" dirty="0">
                          <a:solidFill>
                            <a:schemeClr val="tx1"/>
                          </a:solidFill>
                        </a:rPr>
                        <a:t> appreciate own works and professional works</a:t>
                      </a:r>
                    </a:p>
                    <a:p>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95773868"/>
                  </a:ext>
                </a:extLst>
              </a:tr>
              <a:tr h="531397">
                <a:tc>
                  <a:txBody>
                    <a:bodyPr/>
                    <a:lstStyle/>
                    <a:p>
                      <a:r>
                        <a:rPr lang="en-GB" sz="1000" b="0" u="none" dirty="0">
                          <a:solidFill>
                            <a:schemeClr val="tx1"/>
                          </a:solidFill>
                        </a:rPr>
                        <a:t>Length of topic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0" u="none" dirty="0">
                          <a:solidFill>
                            <a:schemeClr val="tx1"/>
                          </a:solidFill>
                        </a:rPr>
                        <a:t>HT2 after performance exam</a:t>
                      </a:r>
                    </a:p>
                    <a:p>
                      <a:r>
                        <a:rPr lang="en-US" sz="1000" b="0" u="none" dirty="0">
                          <a:solidFill>
                            <a:schemeClr val="tx1"/>
                          </a:solidFill>
                        </a:rPr>
                        <a:t>6  weeks</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1000" b="0" u="none" dirty="0">
                          <a:solidFill>
                            <a:schemeClr val="tx1"/>
                          </a:solidFill>
                        </a:rPr>
                        <a:t>HT1</a:t>
                      </a:r>
                    </a:p>
                    <a:p>
                      <a:r>
                        <a:rPr lang="en-US" sz="1000" b="0" u="none" dirty="0">
                          <a:solidFill>
                            <a:schemeClr val="tx1"/>
                          </a:solidFill>
                        </a:rPr>
                        <a:t>6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rPr>
                        <a:t>HT1/2 (SOME LESSONS SWITCHED TO PRACTICAL)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rPr>
                        <a:t>6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64519711"/>
                  </a:ext>
                </a:extLst>
              </a:tr>
              <a:tr h="1092985">
                <a:tc>
                  <a:txBody>
                    <a:bodyPr/>
                    <a:lstStyle/>
                    <a:p>
                      <a:r>
                        <a:rPr lang="en-US" sz="1000" b="0" u="none" dirty="0">
                          <a:solidFill>
                            <a:schemeClr val="tx1"/>
                          </a:solidFill>
                        </a:rPr>
                        <a:t>Links to</a:t>
                      </a:r>
                      <a:r>
                        <a:rPr lang="en-US" sz="1000" b="0" u="none" baseline="0" dirty="0">
                          <a:solidFill>
                            <a:schemeClr val="tx1"/>
                          </a:solidFill>
                        </a:rPr>
                        <a:t> specification</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000" b="1" u="none" kern="1200" dirty="0">
                          <a:solidFill>
                            <a:schemeClr val="dk1"/>
                          </a:solidFill>
                          <a:effectLst/>
                          <a:latin typeface="+mn-lt"/>
                          <a:ea typeface="+mn-ea"/>
                          <a:cs typeface="+mn-cs"/>
                        </a:rPr>
                        <a:t>AO2/3 – Create dance, including movement material and aural setting, to communicate choreographic intention</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a:solidFill>
                            <a:schemeClr val="tx1"/>
                          </a:solidFill>
                        </a:rPr>
                        <a:t>AO1/3</a:t>
                      </a:r>
                      <a:r>
                        <a:rPr lang="en-GB" sz="1000" b="1" u="none" baseline="0" dirty="0">
                          <a:solidFill>
                            <a:schemeClr val="tx1"/>
                          </a:solidFill>
                        </a:rPr>
                        <a:t> – Perform dance, reflecting choreographic intention through physical, technical and expressive skills</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a:solidFill>
                            <a:schemeClr val="tx1"/>
                          </a:solidFill>
                        </a:rPr>
                        <a:t>AO4 - Critically</a:t>
                      </a:r>
                      <a:r>
                        <a:rPr lang="en-GB" sz="1000" b="1" u="none" baseline="0" dirty="0">
                          <a:solidFill>
                            <a:schemeClr val="tx1"/>
                          </a:solidFill>
                        </a:rPr>
                        <a:t> appreciate own works and professional works through analytical, interpretative and evaluative judgements.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u="sng"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818478522"/>
                  </a:ext>
                </a:extLst>
              </a:tr>
              <a:tr h="681279">
                <a:tc>
                  <a:txBody>
                    <a:bodyPr/>
                    <a:lstStyle/>
                    <a:p>
                      <a:r>
                        <a:rPr lang="en-GB" sz="1000" b="0" u="none" dirty="0">
                          <a:solidFill>
                            <a:schemeClr val="tx1"/>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0" u="none" dirty="0">
                          <a:solidFill>
                            <a:schemeClr val="tx1"/>
                          </a:solidFill>
                        </a:rPr>
                        <a:t>GCSE</a:t>
                      </a:r>
                      <a:r>
                        <a:rPr lang="en-US" sz="1000" b="0" u="none" baseline="0" dirty="0">
                          <a:solidFill>
                            <a:schemeClr val="tx1"/>
                          </a:solidFill>
                        </a:rPr>
                        <a:t> Choreography exam</a:t>
                      </a:r>
                    </a:p>
                    <a:p>
                      <a:r>
                        <a:rPr lang="en-US" sz="1000" b="0" u="none" baseline="0" dirty="0">
                          <a:solidFill>
                            <a:schemeClr val="tx1"/>
                          </a:solidFill>
                        </a:rPr>
                        <a:t>Introduction to exam criteria.</a:t>
                      </a:r>
                    </a:p>
                    <a:p>
                      <a:r>
                        <a:rPr lang="en-US" sz="1000" b="0" u="none" baseline="0" dirty="0">
                          <a:solidFill>
                            <a:schemeClr val="tx1"/>
                          </a:solidFill>
                        </a:rPr>
                        <a:t>NEA 30% mark</a:t>
                      </a:r>
                      <a:endParaRPr lang="en-US"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GB" sz="1000" b="0" u="none" dirty="0">
                          <a:solidFill>
                            <a:schemeClr val="tx1"/>
                          </a:solidFill>
                        </a:rPr>
                        <a:t>GCSE</a:t>
                      </a:r>
                      <a:r>
                        <a:rPr lang="en-GB" sz="1000" b="0" u="none" baseline="0" dirty="0">
                          <a:solidFill>
                            <a:schemeClr val="tx1"/>
                          </a:solidFill>
                        </a:rPr>
                        <a:t> Performance exam</a:t>
                      </a:r>
                    </a:p>
                    <a:p>
                      <a:r>
                        <a:rPr lang="en-GB" sz="1000" b="0" u="none" baseline="0" dirty="0">
                          <a:solidFill>
                            <a:schemeClr val="tx1"/>
                          </a:solidFill>
                        </a:rPr>
                        <a:t>SOLO SET PHRASES BREATHE/SCOOP /12</a:t>
                      </a:r>
                    </a:p>
                    <a:p>
                      <a:r>
                        <a:rPr lang="en-GB" sz="1000" b="0" u="none" baseline="0" dirty="0">
                          <a:solidFill>
                            <a:schemeClr val="tx1"/>
                          </a:solidFill>
                        </a:rPr>
                        <a:t>DUET/TRIO /24</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GB" sz="1000" b="0" u="none" baseline="0" dirty="0">
                          <a:solidFill>
                            <a:schemeClr val="tx1"/>
                          </a:solidFill>
                        </a:rPr>
                        <a:t>Section A exam development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6407812"/>
                  </a:ext>
                </a:extLst>
              </a:tr>
              <a:tr h="831159">
                <a:tc>
                  <a:txBody>
                    <a:bodyPr/>
                    <a:lstStyle/>
                    <a:p>
                      <a:r>
                        <a:rPr lang="en-GB" sz="1000" b="0" u="none" dirty="0">
                          <a:solidFill>
                            <a:schemeClr val="tx1"/>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000" kern="1200" dirty="0">
                          <a:solidFill>
                            <a:schemeClr val="dk1"/>
                          </a:solidFill>
                          <a:effectLst/>
                          <a:latin typeface="+mn-lt"/>
                          <a:ea typeface="+mn-ea"/>
                          <a:cs typeface="+mn-cs"/>
                        </a:rPr>
                        <a:t>Processes-researching, generating, selecting, developing, refining and synthesising.</a:t>
                      </a:r>
                    </a:p>
                    <a:p>
                      <a:r>
                        <a:rPr lang="en-GB" sz="1000" b="0" u="none" kern="1200" dirty="0">
                          <a:solidFill>
                            <a:schemeClr val="dk1"/>
                          </a:solidFill>
                          <a:effectLst/>
                          <a:latin typeface="+mn-lt"/>
                          <a:ea typeface="+mn-ea"/>
                          <a:cs typeface="+mn-cs"/>
                        </a:rPr>
                        <a:t>Plus see all knowledge from Year 10</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a:solidFill>
                            <a:schemeClr val="tx1"/>
                          </a:solidFill>
                        </a:rPr>
                        <a:t>Physical skills and attributes</a:t>
                      </a:r>
                    </a:p>
                    <a:p>
                      <a:r>
                        <a:rPr lang="en-GB" sz="1000" b="0" u="none" dirty="0">
                          <a:solidFill>
                            <a:schemeClr val="tx1"/>
                          </a:solidFill>
                        </a:rPr>
                        <a:t>Technical skills and attributes</a:t>
                      </a:r>
                    </a:p>
                    <a:p>
                      <a:r>
                        <a:rPr lang="en-GB" sz="1000" b="0" u="none" dirty="0">
                          <a:solidFill>
                            <a:schemeClr val="tx1"/>
                          </a:solidFill>
                        </a:rPr>
                        <a:t>Expressive skills and attributes</a:t>
                      </a:r>
                    </a:p>
                    <a:p>
                      <a:r>
                        <a:rPr lang="en-GB" sz="1000" b="0" u="none" dirty="0">
                          <a:solidFill>
                            <a:schemeClr val="tx1"/>
                          </a:solidFill>
                        </a:rPr>
                        <a:t>Mental</a:t>
                      </a:r>
                      <a:r>
                        <a:rPr lang="en-GB" sz="1000" b="0" u="none" baseline="0" dirty="0">
                          <a:solidFill>
                            <a:schemeClr val="tx1"/>
                          </a:solidFill>
                        </a:rPr>
                        <a:t> skills and attributes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a:solidFill>
                            <a:schemeClr val="tx1"/>
                          </a:solidFill>
                        </a:rPr>
                        <a:t>-the</a:t>
                      </a:r>
                      <a:r>
                        <a:rPr lang="en-GB" sz="1000" b="0" u="none" baseline="0" dirty="0">
                          <a:solidFill>
                            <a:schemeClr val="tx1"/>
                          </a:solidFill>
                        </a:rPr>
                        <a:t> meaning of relevant choreography terminology.</a:t>
                      </a:r>
                    </a:p>
                    <a:p>
                      <a:r>
                        <a:rPr lang="en-GB" sz="1000" b="0" u="none" baseline="0" dirty="0">
                          <a:solidFill>
                            <a:schemeClr val="tx1"/>
                          </a:solidFill>
                        </a:rPr>
                        <a:t>-the contribution of choreography to audience understanding of the choreographic intent of the work.</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68239525"/>
                  </a:ext>
                </a:extLst>
              </a:tr>
              <a:tr h="2030209">
                <a:tc>
                  <a:txBody>
                    <a:bodyPr/>
                    <a:lstStyle/>
                    <a:p>
                      <a:r>
                        <a:rPr lang="en-GB" sz="1000" b="0" u="none" dirty="0">
                          <a:solidFill>
                            <a:schemeClr val="tx1"/>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0" u="none" dirty="0">
                          <a:solidFill>
                            <a:schemeClr val="tx1"/>
                          </a:solidFill>
                        </a:rPr>
                        <a:t>-creative</a:t>
                      </a:r>
                      <a:r>
                        <a:rPr lang="en-US" sz="1000" b="0" u="none" baseline="0" dirty="0">
                          <a:solidFill>
                            <a:schemeClr val="tx1"/>
                          </a:solidFill>
                        </a:rPr>
                        <a:t> and imaginative response to range of stimuli</a:t>
                      </a:r>
                    </a:p>
                    <a:p>
                      <a:r>
                        <a:rPr lang="en-US" sz="1000" b="0" u="none" baseline="0" dirty="0">
                          <a:solidFill>
                            <a:schemeClr val="tx1"/>
                          </a:solidFill>
                        </a:rPr>
                        <a:t>-use of imagination, problem solving, creativity and synthesis of ideas</a:t>
                      </a:r>
                    </a:p>
                    <a:p>
                      <a:r>
                        <a:rPr lang="en-US" sz="1000" b="0" u="none" baseline="0" dirty="0">
                          <a:solidFill>
                            <a:schemeClr val="tx1"/>
                          </a:solidFill>
                        </a:rPr>
                        <a:t>-application of knowledge, skills and understanding of choreographic forms and devices</a:t>
                      </a:r>
                    </a:p>
                    <a:p>
                      <a:r>
                        <a:rPr lang="en-US" sz="1000" b="0" u="none" baseline="0" dirty="0">
                          <a:solidFill>
                            <a:schemeClr val="tx1"/>
                          </a:solidFill>
                        </a:rPr>
                        <a:t>-communication of ideas, feelings, emotions, meanings and moods</a:t>
                      </a:r>
                      <a:endParaRPr lang="en-US" sz="1000" b="0" u="none" dirty="0">
                        <a:solidFill>
                          <a:schemeClr val="tx1"/>
                        </a:solidFill>
                      </a:endParaRPr>
                    </a:p>
                    <a:p>
                      <a:endParaRPr lang="en-US" sz="1000" b="0" u="none" dirty="0">
                        <a:solidFill>
                          <a:schemeClr val="tx1"/>
                        </a:solidFill>
                      </a:endParaRPr>
                    </a:p>
                    <a:p>
                      <a:endParaRPr lang="en-US" sz="1000" b="0" u="none" dirty="0">
                        <a:solidFill>
                          <a:schemeClr val="tx1"/>
                        </a:solidFill>
                      </a:endParaRPr>
                    </a:p>
                    <a:p>
                      <a:endParaRPr lang="en-US" sz="1000" b="0" u="none" dirty="0">
                        <a:solidFill>
                          <a:schemeClr val="tx1"/>
                        </a:solidFill>
                      </a:endParaRP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a:solidFill>
                            <a:schemeClr val="tx1"/>
                          </a:solidFill>
                        </a:rPr>
                        <a:t>-application of knowledge, skills and understanding for performing</a:t>
                      </a:r>
                    </a:p>
                    <a:p>
                      <a:r>
                        <a:rPr lang="en-GB" sz="1000" b="0" u="none" dirty="0">
                          <a:solidFill>
                            <a:schemeClr val="tx1"/>
                          </a:solidFill>
                        </a:rPr>
                        <a:t>-development of physical, technical, mental and expressive skills.</a:t>
                      </a:r>
                    </a:p>
                    <a:p>
                      <a:r>
                        <a:rPr lang="en-GB" sz="1000" b="0" u="none" dirty="0">
                          <a:solidFill>
                            <a:schemeClr val="tx1"/>
                          </a:solidFill>
                        </a:rPr>
                        <a:t>-communication of choreographic intention and artistry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a:solidFill>
                            <a:schemeClr val="tx1"/>
                          </a:solidFill>
                        </a:rPr>
                        <a:t>-articulation</a:t>
                      </a:r>
                      <a:r>
                        <a:rPr lang="en-GB" sz="1000" b="0" u="none" baseline="0" dirty="0">
                          <a:solidFill>
                            <a:schemeClr val="tx1"/>
                          </a:solidFill>
                        </a:rPr>
                        <a:t> of knowledge and critical reflection to inform, artistic process.</a:t>
                      </a:r>
                    </a:p>
                    <a:p>
                      <a:r>
                        <a:rPr lang="en-GB" sz="1000" b="0" u="none" baseline="0" dirty="0">
                          <a:solidFill>
                            <a:schemeClr val="tx1"/>
                          </a:solidFill>
                        </a:rPr>
                        <a:t>-critical appreciation of dance in its physical, artistic, aesthetic and cultural contexts.</a:t>
                      </a:r>
                    </a:p>
                    <a:p>
                      <a:r>
                        <a:rPr lang="en-GB" sz="1000" b="0" u="none" baseline="0" dirty="0">
                          <a:solidFill>
                            <a:schemeClr val="tx1"/>
                          </a:solidFill>
                        </a:rPr>
                        <a:t>-critical analysis, interpretation, evaluation and appreciation of professional works.</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501469523"/>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204113"/>
            <a:ext cx="465044" cy="69756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66589" y="110154"/>
            <a:ext cx="857594" cy="423246"/>
          </a:xfrm>
          <a:prstGeom prst="rect">
            <a:avLst/>
          </a:prstGeom>
        </p:spPr>
      </p:pic>
    </p:spTree>
    <p:extLst>
      <p:ext uri="{BB962C8B-B14F-4D97-AF65-F5344CB8AC3E}">
        <p14:creationId xmlns:p14="http://schemas.microsoft.com/office/powerpoint/2010/main" val="1820976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0" y="-297712"/>
            <a:ext cx="12192000" cy="1325563"/>
          </a:xfrm>
        </p:spPr>
        <p:txBody>
          <a:bodyPr>
            <a:normAutofit/>
          </a:bodyPr>
          <a:lstStyle/>
          <a:p>
            <a:pPr algn="ctr"/>
            <a:r>
              <a:rPr lang="en-GB" sz="2400" b="1" u="sng" dirty="0"/>
              <a:t>PE/Dance curriculum overview – Year 11 (KS4)</a:t>
            </a:r>
            <a:r>
              <a:rPr lang="en-GB" sz="2400" b="1" dirty="0"/>
              <a:t>   </a:t>
            </a:r>
            <a:r>
              <a:rPr lang="en-GB" sz="2400" b="1" u="sng" dirty="0"/>
              <a:t>Exam board: AQA GCSE Dance(8236)</a:t>
            </a:r>
            <a:endParaRPr lang="en-GB" sz="2400" b="1" u="sng" dirty="0">
              <a:solidFill>
                <a:srgbClr val="FF0000"/>
              </a:solidFill>
            </a:endParaRP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nvGraphicFramePr>
        <p:xfrm>
          <a:off x="434829" y="728981"/>
          <a:ext cx="9706698" cy="5969785"/>
        </p:xfrm>
        <a:graphic>
          <a:graphicData uri="http://schemas.openxmlformats.org/drawingml/2006/table">
            <a:tbl>
              <a:tblPr firstRow="1" bandRow="1">
                <a:tableStyleId>{5C22544A-7EE6-4342-B048-85BDC9FD1C3A}</a:tableStyleId>
              </a:tblPr>
              <a:tblGrid>
                <a:gridCol w="1835508">
                  <a:extLst>
                    <a:ext uri="{9D8B030D-6E8A-4147-A177-3AD203B41FA5}">
                      <a16:colId xmlns:a16="http://schemas.microsoft.com/office/drawing/2014/main" val="3717695141"/>
                    </a:ext>
                  </a:extLst>
                </a:gridCol>
                <a:gridCol w="2623730">
                  <a:extLst>
                    <a:ext uri="{9D8B030D-6E8A-4147-A177-3AD203B41FA5}">
                      <a16:colId xmlns:a16="http://schemas.microsoft.com/office/drawing/2014/main" val="1058426284"/>
                    </a:ext>
                  </a:extLst>
                </a:gridCol>
                <a:gridCol w="2623730">
                  <a:extLst>
                    <a:ext uri="{9D8B030D-6E8A-4147-A177-3AD203B41FA5}">
                      <a16:colId xmlns:a16="http://schemas.microsoft.com/office/drawing/2014/main" val="3960397057"/>
                    </a:ext>
                  </a:extLst>
                </a:gridCol>
                <a:gridCol w="2623730">
                  <a:extLst>
                    <a:ext uri="{9D8B030D-6E8A-4147-A177-3AD203B41FA5}">
                      <a16:colId xmlns:a16="http://schemas.microsoft.com/office/drawing/2014/main" val="4178250955"/>
                    </a:ext>
                  </a:extLst>
                </a:gridCol>
              </a:tblGrid>
              <a:tr h="661544">
                <a:tc>
                  <a:txBody>
                    <a:bodyPr/>
                    <a:lstStyle/>
                    <a:p>
                      <a:r>
                        <a:rPr lang="en-GB" sz="1000" b="0" u="none" dirty="0">
                          <a:solidFill>
                            <a:schemeClr val="tx1"/>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1" u="none" dirty="0">
                          <a:solidFill>
                            <a:schemeClr val="tx1"/>
                          </a:solidFill>
                        </a:rPr>
                        <a:t>Year 11</a:t>
                      </a:r>
                    </a:p>
                    <a:p>
                      <a:r>
                        <a:rPr lang="en-US" sz="1000" b="1" u="none" dirty="0">
                          <a:solidFill>
                            <a:schemeClr val="tx1"/>
                          </a:solidFill>
                        </a:rPr>
                        <a:t>Choreography</a:t>
                      </a:r>
                    </a:p>
                    <a:p>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1000" b="1" u="none" dirty="0">
                          <a:solidFill>
                            <a:schemeClr val="tx1"/>
                          </a:solidFill>
                        </a:rPr>
                        <a:t>Year 11</a:t>
                      </a:r>
                    </a:p>
                    <a:p>
                      <a:r>
                        <a:rPr lang="en-US" sz="1000" b="1" u="none" dirty="0">
                          <a:solidFill>
                            <a:schemeClr val="tx1"/>
                          </a:solidFill>
                        </a:rPr>
                        <a:t>Choreography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1" u="none" dirty="0">
                          <a:solidFill>
                            <a:schemeClr val="tx1"/>
                          </a:solidFill>
                        </a:rPr>
                        <a:t>Year 11</a:t>
                      </a:r>
                    </a:p>
                    <a:p>
                      <a:r>
                        <a:rPr lang="en-GB" sz="1000" b="1" u="none" dirty="0">
                          <a:solidFill>
                            <a:schemeClr val="tx1"/>
                          </a:solidFill>
                        </a:rPr>
                        <a:t>Critically</a:t>
                      </a:r>
                      <a:r>
                        <a:rPr lang="en-GB" sz="1000" b="1" u="none" baseline="0" dirty="0">
                          <a:solidFill>
                            <a:schemeClr val="tx1"/>
                          </a:solidFill>
                        </a:rPr>
                        <a:t> appreciate own works and professional works</a:t>
                      </a:r>
                    </a:p>
                    <a:p>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95773868"/>
                  </a:ext>
                </a:extLst>
              </a:tr>
              <a:tr h="531397">
                <a:tc>
                  <a:txBody>
                    <a:bodyPr/>
                    <a:lstStyle/>
                    <a:p>
                      <a:r>
                        <a:rPr lang="en-GB" sz="1000" b="0" u="none" dirty="0">
                          <a:solidFill>
                            <a:schemeClr val="tx1"/>
                          </a:solidFill>
                        </a:rPr>
                        <a:t>Length of topic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0" u="none" dirty="0">
                          <a:solidFill>
                            <a:schemeClr val="tx1"/>
                          </a:solidFill>
                        </a:rPr>
                        <a:t>HT3/4 </a:t>
                      </a:r>
                    </a:p>
                    <a:p>
                      <a:r>
                        <a:rPr lang="en-US" sz="1000" b="0" u="none" dirty="0">
                          <a:solidFill>
                            <a:schemeClr val="tx1"/>
                          </a:solidFill>
                        </a:rPr>
                        <a:t>8</a:t>
                      </a:r>
                      <a:r>
                        <a:rPr lang="en-US" sz="1000" b="0" u="none" baseline="0" dirty="0">
                          <a:solidFill>
                            <a:schemeClr val="tx1"/>
                          </a:solidFill>
                        </a:rPr>
                        <a:t> </a:t>
                      </a:r>
                      <a:r>
                        <a:rPr lang="en-US" sz="1000" b="0" u="none" dirty="0">
                          <a:solidFill>
                            <a:schemeClr val="tx1"/>
                          </a:solidFill>
                        </a:rPr>
                        <a:t>  weeks</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1000" b="0" u="none" dirty="0">
                          <a:solidFill>
                            <a:schemeClr val="tx1"/>
                          </a:solidFill>
                        </a:rPr>
                        <a:t>HT3/4 </a:t>
                      </a:r>
                    </a:p>
                    <a:p>
                      <a:r>
                        <a:rPr lang="en-US" sz="1000" b="0" u="none" dirty="0">
                          <a:solidFill>
                            <a:schemeClr val="tx1"/>
                          </a:solidFill>
                        </a:rPr>
                        <a:t>8</a:t>
                      </a:r>
                      <a:r>
                        <a:rPr lang="en-US" sz="1000" b="0" u="none" baseline="0" dirty="0">
                          <a:solidFill>
                            <a:schemeClr val="tx1"/>
                          </a:solidFill>
                        </a:rPr>
                        <a:t> </a:t>
                      </a:r>
                      <a:r>
                        <a:rPr lang="en-US" sz="1000" b="0" u="none" dirty="0">
                          <a:solidFill>
                            <a:schemeClr val="tx1"/>
                          </a:solidFill>
                        </a:rPr>
                        <a:t>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rPr>
                        <a:t>HT3/4 (SOME LESSONS SWITCHED TO PRACTICAL)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rPr>
                        <a:t>6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64519711"/>
                  </a:ext>
                </a:extLst>
              </a:tr>
              <a:tr h="1092985">
                <a:tc>
                  <a:txBody>
                    <a:bodyPr/>
                    <a:lstStyle/>
                    <a:p>
                      <a:r>
                        <a:rPr lang="en-US" sz="1000" b="0" u="none" dirty="0">
                          <a:solidFill>
                            <a:schemeClr val="tx1"/>
                          </a:solidFill>
                        </a:rPr>
                        <a:t>Links to</a:t>
                      </a:r>
                      <a:r>
                        <a:rPr lang="en-US" sz="1000" b="0" u="none" baseline="0" dirty="0">
                          <a:solidFill>
                            <a:schemeClr val="tx1"/>
                          </a:solidFill>
                        </a:rPr>
                        <a:t> specification</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000" b="1" u="none" kern="1200" dirty="0">
                          <a:solidFill>
                            <a:schemeClr val="dk1"/>
                          </a:solidFill>
                          <a:effectLst/>
                          <a:latin typeface="+mn-lt"/>
                          <a:ea typeface="+mn-ea"/>
                          <a:cs typeface="+mn-cs"/>
                        </a:rPr>
                        <a:t>AO2/3 – Create dance, including movement material and aural setting, to communicate choreographic intention</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1" u="none" kern="1200" dirty="0">
                          <a:solidFill>
                            <a:schemeClr val="dk1"/>
                          </a:solidFill>
                          <a:effectLst/>
                          <a:latin typeface="+mn-lt"/>
                          <a:ea typeface="+mn-ea"/>
                          <a:cs typeface="+mn-cs"/>
                        </a:rPr>
                        <a:t>AO2/3 – Create dance, including movement material and aural setting, to communicate choreographic intention</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a:solidFill>
                            <a:schemeClr val="tx1"/>
                          </a:solidFill>
                        </a:rPr>
                        <a:t>AO4 - Critically</a:t>
                      </a:r>
                      <a:r>
                        <a:rPr lang="en-GB" sz="1000" b="1" u="none" baseline="0" dirty="0">
                          <a:solidFill>
                            <a:schemeClr val="tx1"/>
                          </a:solidFill>
                        </a:rPr>
                        <a:t> appreciate own works and professional works through analytical, interpretative and evaluative judgements.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u="sng"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818478522"/>
                  </a:ext>
                </a:extLst>
              </a:tr>
              <a:tr h="681279">
                <a:tc>
                  <a:txBody>
                    <a:bodyPr/>
                    <a:lstStyle/>
                    <a:p>
                      <a:r>
                        <a:rPr lang="en-GB" sz="1000" b="0" u="none" dirty="0">
                          <a:solidFill>
                            <a:schemeClr val="tx1"/>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0" u="none" dirty="0">
                          <a:solidFill>
                            <a:schemeClr val="tx1"/>
                          </a:solidFill>
                        </a:rPr>
                        <a:t>GCSE</a:t>
                      </a:r>
                      <a:r>
                        <a:rPr lang="en-US" sz="1000" b="0" u="none" baseline="0" dirty="0">
                          <a:solidFill>
                            <a:schemeClr val="tx1"/>
                          </a:solidFill>
                        </a:rPr>
                        <a:t> Choreography exam</a:t>
                      </a:r>
                    </a:p>
                    <a:p>
                      <a:r>
                        <a:rPr lang="en-US" sz="1000" b="0" u="none" baseline="0" dirty="0">
                          <a:solidFill>
                            <a:schemeClr val="tx1"/>
                          </a:solidFill>
                        </a:rPr>
                        <a:t>Introduction to exam criteria.</a:t>
                      </a:r>
                    </a:p>
                    <a:p>
                      <a:r>
                        <a:rPr lang="en-US" sz="1000" b="0" u="none" baseline="0" dirty="0">
                          <a:solidFill>
                            <a:schemeClr val="tx1"/>
                          </a:solidFill>
                        </a:rPr>
                        <a:t>NEA 30% mark</a:t>
                      </a:r>
                    </a:p>
                    <a:p>
                      <a:r>
                        <a:rPr lang="en-US" sz="1000" b="0" u="none" baseline="0" dirty="0">
                          <a:solidFill>
                            <a:schemeClr val="tx1"/>
                          </a:solidFill>
                        </a:rPr>
                        <a:t>EXAM MARCH</a:t>
                      </a:r>
                      <a:endParaRPr lang="en-US"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sz="1000" b="0" u="none" dirty="0">
                          <a:solidFill>
                            <a:schemeClr val="tx1"/>
                          </a:solidFill>
                        </a:rPr>
                        <a:t>GCSE</a:t>
                      </a:r>
                      <a:r>
                        <a:rPr lang="en-US" sz="1000" b="0" u="none" baseline="0" dirty="0">
                          <a:solidFill>
                            <a:schemeClr val="tx1"/>
                          </a:solidFill>
                        </a:rPr>
                        <a:t> Choreography exam</a:t>
                      </a:r>
                    </a:p>
                    <a:p>
                      <a:r>
                        <a:rPr lang="en-US" sz="1000" b="0" u="none" baseline="0" dirty="0">
                          <a:solidFill>
                            <a:schemeClr val="tx1"/>
                          </a:solidFill>
                        </a:rPr>
                        <a:t>Introduction to exam criteria.</a:t>
                      </a:r>
                    </a:p>
                    <a:p>
                      <a:r>
                        <a:rPr lang="en-US" sz="1000" b="0" u="none" baseline="0" dirty="0">
                          <a:solidFill>
                            <a:schemeClr val="tx1"/>
                          </a:solidFill>
                        </a:rPr>
                        <a:t>NEA 30% mark</a:t>
                      </a:r>
                    </a:p>
                    <a:p>
                      <a:r>
                        <a:rPr lang="en-US" sz="1000" b="0" u="none" baseline="0" dirty="0">
                          <a:solidFill>
                            <a:schemeClr val="tx1"/>
                          </a:solidFill>
                        </a:rPr>
                        <a:t>EXAM MARCH</a:t>
                      </a:r>
                      <a:endParaRPr lang="en-US"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GB" sz="1000" b="0" u="none" baseline="0" dirty="0">
                          <a:solidFill>
                            <a:schemeClr val="tx1"/>
                          </a:solidFill>
                        </a:rPr>
                        <a:t>Section A exam development</a:t>
                      </a:r>
                    </a:p>
                    <a:p>
                      <a:r>
                        <a:rPr lang="en-GB" sz="1000" b="0" u="none" baseline="0" dirty="0">
                          <a:solidFill>
                            <a:schemeClr val="tx1"/>
                          </a:solidFill>
                        </a:rPr>
                        <a:t>Section C recap exam development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6407812"/>
                  </a:ext>
                </a:extLst>
              </a:tr>
              <a:tr h="831159">
                <a:tc>
                  <a:txBody>
                    <a:bodyPr/>
                    <a:lstStyle/>
                    <a:p>
                      <a:r>
                        <a:rPr lang="en-GB" sz="1000" b="0" u="none" dirty="0">
                          <a:solidFill>
                            <a:schemeClr val="tx1"/>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000" kern="1200" dirty="0">
                          <a:solidFill>
                            <a:schemeClr val="dk1"/>
                          </a:solidFill>
                          <a:effectLst/>
                          <a:latin typeface="+mn-lt"/>
                          <a:ea typeface="+mn-ea"/>
                          <a:cs typeface="+mn-cs"/>
                        </a:rPr>
                        <a:t>Processes-researching, generating, selecting, developing, refining and synthesising.</a:t>
                      </a:r>
                    </a:p>
                    <a:p>
                      <a:r>
                        <a:rPr lang="en-GB" sz="1000" b="0" u="none" kern="1200" dirty="0">
                          <a:solidFill>
                            <a:schemeClr val="dk1"/>
                          </a:solidFill>
                          <a:effectLst/>
                          <a:latin typeface="+mn-lt"/>
                          <a:ea typeface="+mn-ea"/>
                          <a:cs typeface="+mn-cs"/>
                        </a:rPr>
                        <a:t>Plus see all knowledge from Year 10</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kern="1200" dirty="0">
                          <a:solidFill>
                            <a:schemeClr val="dk1"/>
                          </a:solidFill>
                          <a:effectLst/>
                          <a:latin typeface="+mn-lt"/>
                          <a:ea typeface="+mn-ea"/>
                          <a:cs typeface="+mn-cs"/>
                        </a:rPr>
                        <a:t>Processes-researching, generating, selecting, developing, refining and synthesising.</a:t>
                      </a:r>
                    </a:p>
                    <a:p>
                      <a:r>
                        <a:rPr lang="en-GB" sz="1000" b="0" u="none" kern="1200" dirty="0">
                          <a:solidFill>
                            <a:schemeClr val="dk1"/>
                          </a:solidFill>
                          <a:effectLst/>
                          <a:latin typeface="+mn-lt"/>
                          <a:ea typeface="+mn-ea"/>
                          <a:cs typeface="+mn-cs"/>
                        </a:rPr>
                        <a:t>Plus see all knowledge from Year 10</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a:solidFill>
                            <a:schemeClr val="tx1"/>
                          </a:solidFill>
                        </a:rPr>
                        <a:t>-the</a:t>
                      </a:r>
                      <a:r>
                        <a:rPr lang="en-GB" sz="1000" b="0" u="none" baseline="0" dirty="0">
                          <a:solidFill>
                            <a:schemeClr val="tx1"/>
                          </a:solidFill>
                        </a:rPr>
                        <a:t> meaning of relevant choreography terminology.</a:t>
                      </a:r>
                    </a:p>
                    <a:p>
                      <a:r>
                        <a:rPr lang="en-GB" sz="1000" b="0" u="none" baseline="0" dirty="0">
                          <a:solidFill>
                            <a:schemeClr val="tx1"/>
                          </a:solidFill>
                        </a:rPr>
                        <a:t>-the contribution of choreography to audience understanding of the choreographic intent of the work.</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68239525"/>
                  </a:ext>
                </a:extLst>
              </a:tr>
              <a:tr h="2030209">
                <a:tc>
                  <a:txBody>
                    <a:bodyPr/>
                    <a:lstStyle/>
                    <a:p>
                      <a:r>
                        <a:rPr lang="en-GB" sz="1000" b="0" u="none" dirty="0">
                          <a:solidFill>
                            <a:schemeClr val="tx1"/>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0" u="none" dirty="0">
                          <a:solidFill>
                            <a:schemeClr val="tx1"/>
                          </a:solidFill>
                        </a:rPr>
                        <a:t>-creative</a:t>
                      </a:r>
                      <a:r>
                        <a:rPr lang="en-US" sz="1000" b="0" u="none" baseline="0" dirty="0">
                          <a:solidFill>
                            <a:schemeClr val="tx1"/>
                          </a:solidFill>
                        </a:rPr>
                        <a:t> and imaginative response to range of stimuli</a:t>
                      </a:r>
                    </a:p>
                    <a:p>
                      <a:r>
                        <a:rPr lang="en-US" sz="1000" b="0" u="none" baseline="0" dirty="0">
                          <a:solidFill>
                            <a:schemeClr val="tx1"/>
                          </a:solidFill>
                        </a:rPr>
                        <a:t>-use of imagination, problem solving, creativity and synthesis of ideas</a:t>
                      </a:r>
                    </a:p>
                    <a:p>
                      <a:r>
                        <a:rPr lang="en-US" sz="1000" b="0" u="none" baseline="0" dirty="0">
                          <a:solidFill>
                            <a:schemeClr val="tx1"/>
                          </a:solidFill>
                        </a:rPr>
                        <a:t>-application of knowledge, skills and understanding of choreographic forms and devices</a:t>
                      </a:r>
                    </a:p>
                    <a:p>
                      <a:r>
                        <a:rPr lang="en-US" sz="1000" b="0" u="none" baseline="0" dirty="0">
                          <a:solidFill>
                            <a:schemeClr val="tx1"/>
                          </a:solidFill>
                        </a:rPr>
                        <a:t>-communication of ideas, feelings, emotions, meanings and moods</a:t>
                      </a:r>
                      <a:endParaRPr lang="en-US" sz="1000" b="0" u="none" dirty="0">
                        <a:solidFill>
                          <a:schemeClr val="tx1"/>
                        </a:solidFill>
                      </a:endParaRPr>
                    </a:p>
                    <a:p>
                      <a:endParaRPr lang="en-US" sz="1000" b="0" u="none" dirty="0">
                        <a:solidFill>
                          <a:schemeClr val="tx1"/>
                        </a:solidFill>
                      </a:endParaRPr>
                    </a:p>
                    <a:p>
                      <a:endParaRPr lang="en-US" sz="1000" b="0" u="none" dirty="0">
                        <a:solidFill>
                          <a:schemeClr val="tx1"/>
                        </a:solidFill>
                      </a:endParaRPr>
                    </a:p>
                    <a:p>
                      <a:endParaRPr lang="en-US" sz="1000" b="0" u="none" dirty="0">
                        <a:solidFill>
                          <a:schemeClr val="tx1"/>
                        </a:solidFill>
                      </a:endParaRP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1000" b="0" u="none" dirty="0">
                          <a:solidFill>
                            <a:schemeClr val="tx1"/>
                          </a:solidFill>
                        </a:rPr>
                        <a:t>-creative</a:t>
                      </a:r>
                      <a:r>
                        <a:rPr lang="en-US" sz="1000" b="0" u="none" baseline="0" dirty="0">
                          <a:solidFill>
                            <a:schemeClr val="tx1"/>
                          </a:solidFill>
                        </a:rPr>
                        <a:t> and imaginative response to range of stimuli</a:t>
                      </a:r>
                    </a:p>
                    <a:p>
                      <a:r>
                        <a:rPr lang="en-US" sz="1000" b="0" u="none" baseline="0" dirty="0">
                          <a:solidFill>
                            <a:schemeClr val="tx1"/>
                          </a:solidFill>
                        </a:rPr>
                        <a:t>-use of imagination, problem solving, creativity and synthesis of ideas</a:t>
                      </a:r>
                    </a:p>
                    <a:p>
                      <a:r>
                        <a:rPr lang="en-US" sz="1000" b="0" u="none" baseline="0" dirty="0">
                          <a:solidFill>
                            <a:schemeClr val="tx1"/>
                          </a:solidFill>
                        </a:rPr>
                        <a:t>-application of knowledge, skills and understanding of choreographic forms and devices</a:t>
                      </a:r>
                    </a:p>
                    <a:p>
                      <a:r>
                        <a:rPr lang="en-US" sz="1000" b="0" u="none" baseline="0" dirty="0">
                          <a:solidFill>
                            <a:schemeClr val="tx1"/>
                          </a:solidFill>
                        </a:rPr>
                        <a:t>-communication of ideas, feelings, emotions, meanings and moods</a:t>
                      </a:r>
                      <a:endParaRPr lang="en-US" sz="1000" b="0" u="none" dirty="0">
                        <a:solidFill>
                          <a:schemeClr val="tx1"/>
                        </a:solidFill>
                      </a:endParaRPr>
                    </a:p>
                    <a:p>
                      <a:endParaRPr lang="en-US" sz="1000" b="0" u="none" dirty="0">
                        <a:solidFill>
                          <a:schemeClr val="tx1"/>
                        </a:solidFill>
                      </a:endParaRPr>
                    </a:p>
                    <a:p>
                      <a:endParaRPr lang="en-US" sz="1000" b="0" u="none" dirty="0">
                        <a:solidFill>
                          <a:schemeClr val="tx1"/>
                        </a:solidFill>
                      </a:endParaRPr>
                    </a:p>
                    <a:p>
                      <a:endParaRPr lang="en-US"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a:solidFill>
                            <a:schemeClr val="tx1"/>
                          </a:solidFill>
                        </a:rPr>
                        <a:t>-articulation</a:t>
                      </a:r>
                      <a:r>
                        <a:rPr lang="en-GB" sz="1000" b="0" u="none" baseline="0" dirty="0">
                          <a:solidFill>
                            <a:schemeClr val="tx1"/>
                          </a:solidFill>
                        </a:rPr>
                        <a:t> of knowledge and critical reflection to inform, artistic process.</a:t>
                      </a:r>
                    </a:p>
                    <a:p>
                      <a:r>
                        <a:rPr lang="en-GB" sz="1000" b="0" u="none" baseline="0" dirty="0">
                          <a:solidFill>
                            <a:schemeClr val="tx1"/>
                          </a:solidFill>
                        </a:rPr>
                        <a:t>-critical appreciation of dance in its physical, artistic, aesthetic and cultural contexts.</a:t>
                      </a:r>
                    </a:p>
                    <a:p>
                      <a:r>
                        <a:rPr lang="en-GB" sz="1000" b="0" u="none" baseline="0" dirty="0">
                          <a:solidFill>
                            <a:schemeClr val="tx1"/>
                          </a:solidFill>
                        </a:rPr>
                        <a:t>-critical analysis, interpretation, evaluation and appreciation of professional works.</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501469523"/>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204113"/>
            <a:ext cx="465044" cy="69756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66589" y="110154"/>
            <a:ext cx="857594" cy="423246"/>
          </a:xfrm>
          <a:prstGeom prst="rect">
            <a:avLst/>
          </a:prstGeom>
        </p:spPr>
      </p:pic>
    </p:spTree>
    <p:extLst>
      <p:ext uri="{BB962C8B-B14F-4D97-AF65-F5344CB8AC3E}">
        <p14:creationId xmlns:p14="http://schemas.microsoft.com/office/powerpoint/2010/main" val="2076401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0" y="-297712"/>
            <a:ext cx="12192000" cy="1325563"/>
          </a:xfrm>
        </p:spPr>
        <p:txBody>
          <a:bodyPr>
            <a:normAutofit/>
          </a:bodyPr>
          <a:lstStyle/>
          <a:p>
            <a:pPr algn="ctr"/>
            <a:r>
              <a:rPr lang="en-GB" sz="2400" b="1" u="sng" dirty="0"/>
              <a:t>PE/Dance curriculum overview – Year 11 (KS4)</a:t>
            </a:r>
            <a:r>
              <a:rPr lang="en-GB" sz="2400" b="1" dirty="0"/>
              <a:t>   </a:t>
            </a:r>
            <a:r>
              <a:rPr lang="en-GB" sz="2400" b="1" u="sng" dirty="0"/>
              <a:t>Exam board: AQA GCSE Dance(8236)</a:t>
            </a:r>
            <a:endParaRPr lang="en-GB" sz="2400" b="1" u="sng" dirty="0">
              <a:solidFill>
                <a:srgbClr val="FF0000"/>
              </a:solidFill>
            </a:endParaRP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nvGraphicFramePr>
        <p:xfrm>
          <a:off x="434829" y="728982"/>
          <a:ext cx="9734406" cy="5950670"/>
        </p:xfrm>
        <a:graphic>
          <a:graphicData uri="http://schemas.openxmlformats.org/drawingml/2006/table">
            <a:tbl>
              <a:tblPr firstRow="1" bandRow="1">
                <a:tableStyleId>{5C22544A-7EE6-4342-B048-85BDC9FD1C3A}</a:tableStyleId>
              </a:tblPr>
              <a:tblGrid>
                <a:gridCol w="1311202">
                  <a:extLst>
                    <a:ext uri="{9D8B030D-6E8A-4147-A177-3AD203B41FA5}">
                      <a16:colId xmlns:a16="http://schemas.microsoft.com/office/drawing/2014/main" val="3717695141"/>
                    </a:ext>
                  </a:extLst>
                </a:gridCol>
                <a:gridCol w="2558353">
                  <a:extLst>
                    <a:ext uri="{9D8B030D-6E8A-4147-A177-3AD203B41FA5}">
                      <a16:colId xmlns:a16="http://schemas.microsoft.com/office/drawing/2014/main" val="1058426284"/>
                    </a:ext>
                  </a:extLst>
                </a:gridCol>
                <a:gridCol w="2558353">
                  <a:extLst>
                    <a:ext uri="{9D8B030D-6E8A-4147-A177-3AD203B41FA5}">
                      <a16:colId xmlns:a16="http://schemas.microsoft.com/office/drawing/2014/main" val="3960397057"/>
                    </a:ext>
                  </a:extLst>
                </a:gridCol>
                <a:gridCol w="2558353">
                  <a:extLst>
                    <a:ext uri="{9D8B030D-6E8A-4147-A177-3AD203B41FA5}">
                      <a16:colId xmlns:a16="http://schemas.microsoft.com/office/drawing/2014/main" val="4178250955"/>
                    </a:ext>
                  </a:extLst>
                </a:gridCol>
                <a:gridCol w="748145">
                  <a:extLst>
                    <a:ext uri="{9D8B030D-6E8A-4147-A177-3AD203B41FA5}">
                      <a16:colId xmlns:a16="http://schemas.microsoft.com/office/drawing/2014/main" val="918570129"/>
                    </a:ext>
                  </a:extLst>
                </a:gridCol>
              </a:tblGrid>
              <a:tr h="818363">
                <a:tc>
                  <a:txBody>
                    <a:bodyPr/>
                    <a:lstStyle/>
                    <a:p>
                      <a:r>
                        <a:rPr lang="en-GB" sz="1000" b="0" u="none" dirty="0">
                          <a:solidFill>
                            <a:schemeClr val="tx1"/>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000" b="1" u="none" dirty="0">
                          <a:solidFill>
                            <a:schemeClr val="tx1"/>
                          </a:solidFill>
                        </a:rPr>
                        <a:t>Year 11</a:t>
                      </a:r>
                    </a:p>
                    <a:p>
                      <a:r>
                        <a:rPr lang="en-GB" sz="1000" b="1" u="none" dirty="0">
                          <a:solidFill>
                            <a:schemeClr val="tx1"/>
                          </a:solidFill>
                        </a:rPr>
                        <a:t>Critically</a:t>
                      </a:r>
                      <a:r>
                        <a:rPr lang="en-GB" sz="1000" b="1" u="none" baseline="0" dirty="0">
                          <a:solidFill>
                            <a:schemeClr val="tx1"/>
                          </a:solidFill>
                        </a:rPr>
                        <a:t> appreciate own works and professional works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1" u="none" dirty="0">
                          <a:solidFill>
                            <a:schemeClr val="tx1"/>
                          </a:solidFill>
                        </a:rPr>
                        <a:t>Year 11</a:t>
                      </a:r>
                    </a:p>
                    <a:p>
                      <a:r>
                        <a:rPr lang="en-GB" sz="1000" b="1" u="none" dirty="0">
                          <a:solidFill>
                            <a:schemeClr val="tx1"/>
                          </a:solidFill>
                        </a:rPr>
                        <a:t>Critically</a:t>
                      </a:r>
                      <a:r>
                        <a:rPr lang="en-GB" sz="1000" b="1" u="none" baseline="0" dirty="0">
                          <a:solidFill>
                            <a:schemeClr val="tx1"/>
                          </a:solidFill>
                        </a:rPr>
                        <a:t> appreciate own works and professional works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1" u="none" dirty="0">
                          <a:solidFill>
                            <a:schemeClr val="tx1"/>
                          </a:solidFill>
                        </a:rPr>
                        <a:t>Year 11</a:t>
                      </a:r>
                    </a:p>
                    <a:p>
                      <a:r>
                        <a:rPr lang="en-GB" sz="1000" b="1" u="none" dirty="0">
                          <a:solidFill>
                            <a:schemeClr val="tx1"/>
                          </a:solidFill>
                        </a:rPr>
                        <a:t>Critically</a:t>
                      </a:r>
                      <a:r>
                        <a:rPr lang="en-GB" sz="1000" b="1" u="none" baseline="0" dirty="0">
                          <a:solidFill>
                            <a:schemeClr val="tx1"/>
                          </a:solidFill>
                        </a:rPr>
                        <a:t> appreciate own works and professional works</a:t>
                      </a:r>
                    </a:p>
                    <a:p>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1" u="none" dirty="0">
                          <a:solidFill>
                            <a:schemeClr val="tx1"/>
                          </a:solidFill>
                        </a:rPr>
                        <a:t>GCSE DANCE EXAM </a:t>
                      </a:r>
                    </a:p>
                    <a:p>
                      <a:r>
                        <a:rPr lang="en-GB" sz="1000" b="1" u="none" dirty="0">
                          <a:solidFill>
                            <a:schemeClr val="tx1"/>
                          </a:solidFill>
                        </a:rPr>
                        <a:t>JUNE </a:t>
                      </a:r>
                    </a:p>
                    <a:p>
                      <a:r>
                        <a:rPr lang="en-GB" sz="1000" b="1" u="none"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5773868"/>
                  </a:ext>
                </a:extLst>
              </a:tr>
              <a:tr h="818363">
                <a:tc>
                  <a:txBody>
                    <a:bodyPr/>
                    <a:lstStyle/>
                    <a:p>
                      <a:r>
                        <a:rPr lang="en-GB" sz="1000" b="0" u="none" dirty="0">
                          <a:solidFill>
                            <a:schemeClr val="tx1"/>
                          </a:solidFill>
                        </a:rPr>
                        <a:t>Length of topic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rPr>
                        <a:t>HT5</a:t>
                      </a:r>
                      <a:r>
                        <a:rPr lang="en-GB" sz="1000" b="0" u="none" baseline="0" dirty="0">
                          <a:solidFill>
                            <a:schemeClr val="tx1"/>
                          </a:solidFill>
                        </a:rPr>
                        <a:t> </a:t>
                      </a:r>
                      <a:r>
                        <a:rPr lang="en-GB" sz="1000" b="0" u="none" dirty="0">
                          <a:solidFill>
                            <a:schemeClr val="tx1"/>
                          </a:solidFill>
                        </a:rPr>
                        <a:t>6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rPr>
                        <a:t>HT5 6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rPr>
                        <a:t>HT6</a:t>
                      </a:r>
                      <a:r>
                        <a:rPr lang="en-GB" sz="1000" b="0" u="none" baseline="0" dirty="0">
                          <a:solidFill>
                            <a:schemeClr val="tx1"/>
                          </a:solidFill>
                        </a:rPr>
                        <a:t> 3 weeks</a:t>
                      </a:r>
                      <a:endParaRPr lang="en-GB" sz="1000" b="0" u="none"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rPr>
                        <a:t>6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rPr>
                        <a:t>GCSE DANCE EXAM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rPr>
                        <a:t>JUNE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264519711"/>
                  </a:ext>
                </a:extLst>
              </a:tr>
              <a:tr h="887810">
                <a:tc>
                  <a:txBody>
                    <a:bodyPr/>
                    <a:lstStyle/>
                    <a:p>
                      <a:r>
                        <a:rPr lang="en-US" sz="1000" b="0" u="none" dirty="0">
                          <a:solidFill>
                            <a:schemeClr val="tx1"/>
                          </a:solidFill>
                        </a:rPr>
                        <a:t>Links to</a:t>
                      </a:r>
                      <a:r>
                        <a:rPr lang="en-US" sz="1000" b="0" u="none" baseline="0" dirty="0">
                          <a:solidFill>
                            <a:schemeClr val="tx1"/>
                          </a:solidFill>
                        </a:rPr>
                        <a:t> specification</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a:solidFill>
                            <a:schemeClr val="tx1"/>
                          </a:solidFill>
                        </a:rPr>
                        <a:t>AO4 - Critically</a:t>
                      </a:r>
                      <a:r>
                        <a:rPr lang="en-GB" sz="1000" b="1" u="none" baseline="0" dirty="0">
                          <a:solidFill>
                            <a:schemeClr val="tx1"/>
                          </a:solidFill>
                        </a:rPr>
                        <a:t> appreciate own works and professional works through analytical, interpretative and evaluative judgements.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a:solidFill>
                            <a:schemeClr val="tx1"/>
                          </a:solidFill>
                        </a:rPr>
                        <a:t>AO4 - Critically</a:t>
                      </a:r>
                      <a:r>
                        <a:rPr lang="en-GB" sz="1000" b="1" u="none" baseline="0" dirty="0">
                          <a:solidFill>
                            <a:schemeClr val="tx1"/>
                          </a:solidFill>
                        </a:rPr>
                        <a:t> appreciate own works and professional works through analytical, interpretative and evaluative judgements.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a:solidFill>
                            <a:schemeClr val="tx1"/>
                          </a:solidFill>
                        </a:rPr>
                        <a:t>AO4 - Critically</a:t>
                      </a:r>
                      <a:r>
                        <a:rPr lang="en-GB" sz="1000" b="1" u="none" baseline="0" dirty="0">
                          <a:solidFill>
                            <a:schemeClr val="tx1"/>
                          </a:solidFill>
                        </a:rPr>
                        <a:t> appreciate own works and professional works through analytical, interpretative and evaluative judgements.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u="sng"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rPr>
                        <a:t>GCSE DANCE EXAM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rPr>
                        <a:t>JUNE 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818478522"/>
                  </a:ext>
                </a:extLst>
              </a:tr>
              <a:tr h="818363">
                <a:tc>
                  <a:txBody>
                    <a:bodyPr/>
                    <a:lstStyle/>
                    <a:p>
                      <a:r>
                        <a:rPr lang="en-GB" sz="1000" b="0" u="none" dirty="0">
                          <a:solidFill>
                            <a:schemeClr val="tx1"/>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000" b="0" u="none" baseline="0" dirty="0">
                          <a:solidFill>
                            <a:schemeClr val="tx1"/>
                          </a:solidFill>
                        </a:rPr>
                        <a:t>Section A exam development</a:t>
                      </a:r>
                    </a:p>
                    <a:p>
                      <a:r>
                        <a:rPr lang="en-GB" sz="1000" b="0" u="none" baseline="0" dirty="0">
                          <a:solidFill>
                            <a:schemeClr val="tx1"/>
                          </a:solidFill>
                        </a:rPr>
                        <a:t>Section C recap exam development</a:t>
                      </a:r>
                    </a:p>
                    <a:p>
                      <a:r>
                        <a:rPr lang="en-GB" sz="1000" b="0" u="none" baseline="0" dirty="0">
                          <a:solidFill>
                            <a:schemeClr val="tx1"/>
                          </a:solidFill>
                        </a:rPr>
                        <a:t>6/12 mark answer development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0" u="none" baseline="0" dirty="0">
                          <a:solidFill>
                            <a:schemeClr val="tx1"/>
                          </a:solidFill>
                        </a:rPr>
                        <a:t>Section A exam development</a:t>
                      </a:r>
                    </a:p>
                    <a:p>
                      <a:r>
                        <a:rPr lang="en-GB" sz="1000" b="0" u="none" baseline="0" dirty="0">
                          <a:solidFill>
                            <a:schemeClr val="tx1"/>
                          </a:solidFill>
                        </a:rPr>
                        <a:t>Section C recap exam development</a:t>
                      </a:r>
                    </a:p>
                    <a:p>
                      <a:r>
                        <a:rPr lang="en-GB" sz="1000" b="0" u="none" baseline="0" dirty="0">
                          <a:solidFill>
                            <a:schemeClr val="tx1"/>
                          </a:solidFill>
                        </a:rPr>
                        <a:t>6/12 mark answer development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0" u="none" baseline="0" dirty="0">
                          <a:solidFill>
                            <a:schemeClr val="tx1"/>
                          </a:solidFill>
                        </a:rPr>
                        <a:t>Section B exam development</a:t>
                      </a:r>
                    </a:p>
                    <a:p>
                      <a:r>
                        <a:rPr lang="en-GB" sz="1000" b="0" u="none" baseline="0" dirty="0">
                          <a:solidFill>
                            <a:schemeClr val="tx1"/>
                          </a:solidFill>
                        </a:rPr>
                        <a:t>6 mark questions development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rPr>
                        <a:t>GCSE DANCE EXAM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rPr>
                        <a:t>JUNE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6407812"/>
                  </a:ext>
                </a:extLst>
              </a:tr>
              <a:tr h="818363">
                <a:tc>
                  <a:txBody>
                    <a:bodyPr/>
                    <a:lstStyle/>
                    <a:p>
                      <a:r>
                        <a:rPr lang="en-GB" sz="1000" b="0" u="none" dirty="0">
                          <a:solidFill>
                            <a:schemeClr val="tx1"/>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000" b="0" u="none" dirty="0">
                          <a:solidFill>
                            <a:schemeClr val="tx1"/>
                          </a:solidFill>
                        </a:rPr>
                        <a:t>-the</a:t>
                      </a:r>
                      <a:r>
                        <a:rPr lang="en-GB" sz="1000" b="0" u="none" baseline="0" dirty="0">
                          <a:solidFill>
                            <a:schemeClr val="tx1"/>
                          </a:solidFill>
                        </a:rPr>
                        <a:t> meaning of relevant choreography terminology.</a:t>
                      </a:r>
                    </a:p>
                    <a:p>
                      <a:r>
                        <a:rPr lang="en-GB" sz="1000" b="0" u="none" baseline="0" dirty="0">
                          <a:solidFill>
                            <a:schemeClr val="tx1"/>
                          </a:solidFill>
                        </a:rPr>
                        <a:t>-the contribution of choreography to audience understanding of the choreographic intent of the work.</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0" u="none" dirty="0">
                          <a:solidFill>
                            <a:schemeClr val="tx1"/>
                          </a:solidFill>
                        </a:rPr>
                        <a:t>-the</a:t>
                      </a:r>
                      <a:r>
                        <a:rPr lang="en-GB" sz="1000" b="0" u="none" baseline="0" dirty="0">
                          <a:solidFill>
                            <a:schemeClr val="tx1"/>
                          </a:solidFill>
                        </a:rPr>
                        <a:t> meaning of relevant choreography terminology.</a:t>
                      </a:r>
                    </a:p>
                    <a:p>
                      <a:r>
                        <a:rPr lang="en-GB" sz="1000" b="0" u="none" baseline="0" dirty="0">
                          <a:solidFill>
                            <a:schemeClr val="tx1"/>
                          </a:solidFill>
                        </a:rPr>
                        <a:t>-the contribution of choreography to audience understanding of the choreographic intent of the work.</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0" u="none" dirty="0">
                          <a:solidFill>
                            <a:schemeClr val="tx1"/>
                          </a:solidFill>
                        </a:rPr>
                        <a:t>-the</a:t>
                      </a:r>
                      <a:r>
                        <a:rPr lang="en-GB" sz="1000" b="0" u="none" baseline="0" dirty="0">
                          <a:solidFill>
                            <a:schemeClr val="tx1"/>
                          </a:solidFill>
                        </a:rPr>
                        <a:t> meaning of relevant choreography terminology.</a:t>
                      </a:r>
                    </a:p>
                    <a:p>
                      <a:r>
                        <a:rPr lang="en-GB" sz="1000" b="0" u="none" baseline="0" dirty="0">
                          <a:solidFill>
                            <a:schemeClr val="tx1"/>
                          </a:solidFill>
                        </a:rPr>
                        <a:t>-the contribution of choreography to audience understanding of the choreographic intent of the work.</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rPr>
                        <a:t>GCSE DANCE EXAM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rPr>
                        <a:t>JUNE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68239525"/>
                  </a:ext>
                </a:extLst>
              </a:tr>
              <a:tr h="1649100">
                <a:tc>
                  <a:txBody>
                    <a:bodyPr/>
                    <a:lstStyle/>
                    <a:p>
                      <a:r>
                        <a:rPr lang="en-GB" sz="1000" b="0" u="none" dirty="0">
                          <a:solidFill>
                            <a:schemeClr val="tx1"/>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000" b="0" u="none" dirty="0">
                          <a:solidFill>
                            <a:schemeClr val="tx1"/>
                          </a:solidFill>
                        </a:rPr>
                        <a:t>-articulation</a:t>
                      </a:r>
                      <a:r>
                        <a:rPr lang="en-GB" sz="1000" b="0" u="none" baseline="0" dirty="0">
                          <a:solidFill>
                            <a:schemeClr val="tx1"/>
                          </a:solidFill>
                        </a:rPr>
                        <a:t> of knowledge and critical reflection to inform, artistic process.</a:t>
                      </a:r>
                    </a:p>
                    <a:p>
                      <a:r>
                        <a:rPr lang="en-GB" sz="1000" b="0" u="none" baseline="0" dirty="0">
                          <a:solidFill>
                            <a:schemeClr val="tx1"/>
                          </a:solidFill>
                        </a:rPr>
                        <a:t>-critical appreciation of dance in its physical, artistic, aesthetic and cultural contexts.</a:t>
                      </a:r>
                    </a:p>
                    <a:p>
                      <a:r>
                        <a:rPr lang="en-GB" sz="1000" b="0" u="none" baseline="0" dirty="0">
                          <a:solidFill>
                            <a:schemeClr val="tx1"/>
                          </a:solidFill>
                        </a:rPr>
                        <a:t>-critical analysis, interpretation, evaluation and appreciation of professional works.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0" u="none" dirty="0">
                          <a:solidFill>
                            <a:schemeClr val="tx1"/>
                          </a:solidFill>
                        </a:rPr>
                        <a:t>-articulation</a:t>
                      </a:r>
                      <a:r>
                        <a:rPr lang="en-GB" sz="1000" b="0" u="none" baseline="0" dirty="0">
                          <a:solidFill>
                            <a:schemeClr val="tx1"/>
                          </a:solidFill>
                        </a:rPr>
                        <a:t> of knowledge and critical reflection to inform, artistic process.</a:t>
                      </a:r>
                    </a:p>
                    <a:p>
                      <a:r>
                        <a:rPr lang="en-GB" sz="1000" b="0" u="none" baseline="0" dirty="0">
                          <a:solidFill>
                            <a:schemeClr val="tx1"/>
                          </a:solidFill>
                        </a:rPr>
                        <a:t>-critical appreciation of dance in its physical, artistic, aesthetic and cultural contexts.</a:t>
                      </a:r>
                    </a:p>
                    <a:p>
                      <a:r>
                        <a:rPr lang="en-GB" sz="1000" b="0" u="none" baseline="0" dirty="0">
                          <a:solidFill>
                            <a:schemeClr val="tx1"/>
                          </a:solidFill>
                        </a:rPr>
                        <a:t>-critical analysis, interpretation, evaluation and appreciation of professional works.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0" u="none" dirty="0">
                          <a:solidFill>
                            <a:schemeClr val="tx1"/>
                          </a:solidFill>
                        </a:rPr>
                        <a:t>-articulation</a:t>
                      </a:r>
                      <a:r>
                        <a:rPr lang="en-GB" sz="1000" b="0" u="none" baseline="0" dirty="0">
                          <a:solidFill>
                            <a:schemeClr val="tx1"/>
                          </a:solidFill>
                        </a:rPr>
                        <a:t> of knowledge and critical reflection to inform, artistic process.</a:t>
                      </a:r>
                    </a:p>
                    <a:p>
                      <a:r>
                        <a:rPr lang="en-GB" sz="1000" b="0" u="none" baseline="0" dirty="0">
                          <a:solidFill>
                            <a:schemeClr val="tx1"/>
                          </a:solidFill>
                        </a:rPr>
                        <a:t>-critical appreciation of dance in its physical, artistic, aesthetic and cultural contexts.</a:t>
                      </a:r>
                    </a:p>
                    <a:p>
                      <a:r>
                        <a:rPr lang="en-GB" sz="1000" b="0" u="none" baseline="0" dirty="0">
                          <a:solidFill>
                            <a:schemeClr val="tx1"/>
                          </a:solidFill>
                        </a:rPr>
                        <a:t>-critical analysis, interpretation, evaluation and appreciation of professional works.</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rPr>
                        <a:t>GCSE DANCE EXAM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prstClr val="black"/>
                          </a:solidFill>
                          <a:effectLst/>
                          <a:uLnTx/>
                          <a:uFillTx/>
                          <a:latin typeface="Calibri" panose="020F0502020204030204"/>
                          <a:ea typeface="+mn-ea"/>
                          <a:cs typeface="+mn-cs"/>
                        </a:rPr>
                        <a:t>JUNE</a:t>
                      </a: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501469523"/>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2307" y="110154"/>
            <a:ext cx="465044" cy="69756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66589" y="110154"/>
            <a:ext cx="857594" cy="423246"/>
          </a:xfrm>
          <a:prstGeom prst="rect">
            <a:avLst/>
          </a:prstGeom>
        </p:spPr>
      </p:pic>
    </p:spTree>
    <p:extLst>
      <p:ext uri="{BB962C8B-B14F-4D97-AF65-F5344CB8AC3E}">
        <p14:creationId xmlns:p14="http://schemas.microsoft.com/office/powerpoint/2010/main" val="1774923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1863" y="2015427"/>
            <a:ext cx="5529044" cy="3244550"/>
          </a:xfrm>
        </p:spPr>
        <p:txBody>
          <a:bodyPr vert="horz" lIns="91440" tIns="45720" rIns="91440" bIns="45720" rtlCol="0" anchor="b">
            <a:normAutofit/>
          </a:bodyPr>
          <a:lstStyle/>
          <a:p>
            <a:pPr>
              <a:lnSpc>
                <a:spcPct val="90000"/>
              </a:lnSpc>
            </a:pPr>
            <a:r>
              <a:rPr lang="en-US" sz="4800" b="1" i="0" kern="1200" dirty="0">
                <a:latin typeface="+mj-lt"/>
                <a:ea typeface="+mj-ea"/>
                <a:cs typeface="+mj-cs"/>
              </a:rPr>
              <a:t>PE curriculum overview KS4</a:t>
            </a:r>
            <a:br>
              <a:rPr lang="en-US" sz="4800" b="1" i="0" kern="1200" dirty="0">
                <a:latin typeface="+mj-lt"/>
                <a:ea typeface="+mj-ea"/>
                <a:cs typeface="+mj-cs"/>
              </a:rPr>
            </a:br>
            <a:r>
              <a:rPr lang="en-US" sz="4800" b="1" i="0" kern="1200" dirty="0">
                <a:latin typeface="+mj-lt"/>
                <a:ea typeface="+mj-ea"/>
                <a:cs typeface="+mj-cs"/>
              </a:rPr>
              <a:t/>
            </a:r>
            <a:br>
              <a:rPr lang="en-US" sz="4800" b="1" i="0" kern="1200" dirty="0">
                <a:latin typeface="+mj-lt"/>
                <a:ea typeface="+mj-ea"/>
                <a:cs typeface="+mj-cs"/>
              </a:rPr>
            </a:br>
            <a:endParaRPr lang="en-US" sz="4800" b="1" i="0" kern="1200" dirty="0">
              <a:latin typeface="+mj-lt"/>
              <a:ea typeface="+mj-ea"/>
              <a:cs typeface="+mj-cs"/>
            </a:endParaRPr>
          </a:p>
        </p:txBody>
      </p:sp>
      <p:pic>
        <p:nvPicPr>
          <p:cNvPr id="3" name="Picture 2">
            <a:extLst>
              <a:ext uri="{FF2B5EF4-FFF2-40B4-BE49-F238E27FC236}">
                <a16:creationId xmlns:a16="http://schemas.microsoft.com/office/drawing/2014/main" id="{C57E9722-5AFC-4183-9554-DC6D01F1D4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4393" y="1545164"/>
            <a:ext cx="2622740" cy="3934107"/>
          </a:xfrm>
          <a:prstGeom prst="roundRect">
            <a:avLst>
              <a:gd name="adj" fmla="val 4342"/>
            </a:avLst>
          </a:prstGeom>
          <a:effectLst/>
        </p:spPr>
      </p:pic>
      <p:pic>
        <p:nvPicPr>
          <p:cNvPr id="4" name="Picture 3">
            <a:extLst>
              <a:ext uri="{FF2B5EF4-FFF2-40B4-BE49-F238E27FC236}">
                <a16:creationId xmlns:a16="http://schemas.microsoft.com/office/drawing/2014/main" id="{101AEC0B-8A03-4B7A-B95F-518D4D39EBF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616854" y="539879"/>
            <a:ext cx="2564053" cy="1262795"/>
          </a:xfrm>
          <a:prstGeom prst="roundRect">
            <a:avLst>
              <a:gd name="adj" fmla="val 1858"/>
            </a:avLst>
          </a:prstGeom>
          <a:effectLst/>
        </p:spPr>
      </p:pic>
    </p:spTree>
    <p:extLst>
      <p:ext uri="{BB962C8B-B14F-4D97-AF65-F5344CB8AC3E}">
        <p14:creationId xmlns:p14="http://schemas.microsoft.com/office/powerpoint/2010/main" val="1134566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0" y="-341005"/>
            <a:ext cx="12192000" cy="1325563"/>
          </a:xfrm>
          <a:solidFill>
            <a:schemeClr val="bg1"/>
          </a:solidFill>
        </p:spPr>
        <p:txBody>
          <a:bodyPr>
            <a:normAutofit/>
          </a:bodyPr>
          <a:lstStyle/>
          <a:p>
            <a:pPr algn="ctr"/>
            <a:r>
              <a:rPr lang="en-GB" sz="2400" b="1" u="sng" dirty="0">
                <a:solidFill>
                  <a:srgbClr val="FF0000"/>
                </a:solidFill>
              </a:rPr>
              <a:t>GCSE PE </a:t>
            </a:r>
            <a:r>
              <a:rPr lang="en-GB" sz="2400" b="1" u="sng" dirty="0"/>
              <a:t>Curriculum Overview – Year 10 (KS4) (</a:t>
            </a:r>
            <a:r>
              <a:rPr lang="en-GB" sz="2400" b="1" u="sng" dirty="0">
                <a:solidFill>
                  <a:schemeClr val="accent2">
                    <a:lumMod val="40000"/>
                    <a:lumOff val="60000"/>
                  </a:schemeClr>
                </a:solidFill>
              </a:rPr>
              <a:t>Theory</a:t>
            </a:r>
            <a:r>
              <a:rPr lang="en-GB" sz="2400" b="1" u="sng" dirty="0"/>
              <a:t>, </a:t>
            </a:r>
            <a:r>
              <a:rPr lang="en-GB" sz="2400" b="1" u="sng" dirty="0">
                <a:solidFill>
                  <a:schemeClr val="accent1">
                    <a:lumMod val="60000"/>
                    <a:lumOff val="40000"/>
                  </a:schemeClr>
                </a:solidFill>
              </a:rPr>
              <a:t>Practical</a:t>
            </a:r>
            <a:r>
              <a:rPr lang="en-GB" sz="2400" b="1" u="sng" dirty="0"/>
              <a:t>)</a:t>
            </a:r>
            <a:r>
              <a:rPr lang="en-GB" sz="2400" b="1" dirty="0"/>
              <a:t>   </a:t>
            </a:r>
            <a:r>
              <a:rPr lang="en-GB" sz="2400" b="1" u="sng" dirty="0"/>
              <a:t>Exam board: OCR </a:t>
            </a:r>
            <a:endParaRPr lang="en-GB" sz="2400" b="1" u="sng" dirty="0">
              <a:solidFill>
                <a:srgbClr val="FF0000"/>
              </a:solidFill>
            </a:endParaRP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nvGraphicFramePr>
        <p:xfrm>
          <a:off x="335862" y="861786"/>
          <a:ext cx="11609394" cy="5867400"/>
        </p:xfrm>
        <a:graphic>
          <a:graphicData uri="http://schemas.openxmlformats.org/drawingml/2006/table">
            <a:tbl>
              <a:tblPr firstRow="1" bandRow="1">
                <a:tableStyleId>{5C22544A-7EE6-4342-B048-85BDC9FD1C3A}</a:tableStyleId>
              </a:tblPr>
              <a:tblGrid>
                <a:gridCol w="1733185">
                  <a:extLst>
                    <a:ext uri="{9D8B030D-6E8A-4147-A177-3AD203B41FA5}">
                      <a16:colId xmlns:a16="http://schemas.microsoft.com/office/drawing/2014/main" val="3717695141"/>
                    </a:ext>
                  </a:extLst>
                </a:gridCol>
                <a:gridCol w="2910569">
                  <a:extLst>
                    <a:ext uri="{9D8B030D-6E8A-4147-A177-3AD203B41FA5}">
                      <a16:colId xmlns:a16="http://schemas.microsoft.com/office/drawing/2014/main" val="1058426284"/>
                    </a:ext>
                  </a:extLst>
                </a:gridCol>
                <a:gridCol w="2321880">
                  <a:extLst>
                    <a:ext uri="{9D8B030D-6E8A-4147-A177-3AD203B41FA5}">
                      <a16:colId xmlns:a16="http://schemas.microsoft.com/office/drawing/2014/main" val="3960397057"/>
                    </a:ext>
                  </a:extLst>
                </a:gridCol>
                <a:gridCol w="2321880">
                  <a:extLst>
                    <a:ext uri="{9D8B030D-6E8A-4147-A177-3AD203B41FA5}">
                      <a16:colId xmlns:a16="http://schemas.microsoft.com/office/drawing/2014/main" val="3706240846"/>
                    </a:ext>
                  </a:extLst>
                </a:gridCol>
                <a:gridCol w="2321880">
                  <a:extLst>
                    <a:ext uri="{9D8B030D-6E8A-4147-A177-3AD203B41FA5}">
                      <a16:colId xmlns:a16="http://schemas.microsoft.com/office/drawing/2014/main" val="4178250955"/>
                    </a:ext>
                  </a:extLst>
                </a:gridCol>
              </a:tblGrid>
              <a:tr h="370840">
                <a:tc>
                  <a:txBody>
                    <a:bodyPr/>
                    <a:lstStyle/>
                    <a:p>
                      <a:r>
                        <a:rPr lang="en-GB" sz="1200" b="0" u="none" dirty="0">
                          <a:solidFill>
                            <a:schemeClr val="tx1"/>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u="none" dirty="0">
                          <a:solidFill>
                            <a:schemeClr val="tx1"/>
                          </a:solidFill>
                        </a:rPr>
                        <a:t>1.1</a:t>
                      </a:r>
                      <a:r>
                        <a:rPr lang="en-US" sz="1200" b="0" u="none" baseline="0" dirty="0">
                          <a:solidFill>
                            <a:schemeClr val="tx1"/>
                          </a:solidFill>
                        </a:rPr>
                        <a:t> Applied Anatomy &amp; Physiology (01)</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dirty="0">
                          <a:solidFill>
                            <a:schemeClr val="tx1"/>
                          </a:solidFill>
                        </a:rPr>
                        <a:t>1.2 Physical Training (01)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200" b="0" u="none" dirty="0">
                          <a:solidFill>
                            <a:schemeClr val="tx1"/>
                          </a:solidFill>
                        </a:rPr>
                        <a:t>Analysing and Evaluating Performance</a:t>
                      </a:r>
                      <a:r>
                        <a:rPr lang="en-GB" sz="1200" b="0" u="none" baseline="0" dirty="0">
                          <a:solidFill>
                            <a:schemeClr val="tx1"/>
                          </a:solidFill>
                        </a:rPr>
                        <a:t> (NEA 03)</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u="none" dirty="0">
                          <a:solidFill>
                            <a:schemeClr val="tx1"/>
                          </a:solidFill>
                        </a:rPr>
                        <a:t>Performance in Physical Education</a:t>
                      </a:r>
                      <a:r>
                        <a:rPr lang="en-GB" sz="1200" b="0" u="none" baseline="0" dirty="0">
                          <a:solidFill>
                            <a:schemeClr val="tx1"/>
                          </a:solidFill>
                        </a:rPr>
                        <a:t> (NEA 03)</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95773868"/>
                  </a:ext>
                </a:extLst>
              </a:tr>
              <a:tr h="365760">
                <a:tc>
                  <a:txBody>
                    <a:bodyPr/>
                    <a:lstStyle/>
                    <a:p>
                      <a:r>
                        <a:rPr lang="en-GB" sz="1200" b="0" u="none" dirty="0">
                          <a:solidFill>
                            <a:schemeClr val="tx1"/>
                          </a:solidFill>
                        </a:rPr>
                        <a:t>Length of topic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u="none" dirty="0">
                          <a:solidFill>
                            <a:schemeClr val="tx1"/>
                          </a:solidFill>
                        </a:rPr>
                        <a:t>15 weeks</a:t>
                      </a:r>
                    </a:p>
                    <a:p>
                      <a:endParaRPr lang="en-US"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dirty="0">
                          <a:solidFill>
                            <a:schemeClr val="tx1"/>
                          </a:solidFill>
                        </a:rPr>
                        <a:t>12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200" b="0" u="none" dirty="0">
                          <a:solidFill>
                            <a:schemeClr val="tx1"/>
                          </a:solidFill>
                        </a:rPr>
                        <a:t>12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dirty="0">
                          <a:solidFill>
                            <a:schemeClr val="tx1"/>
                          </a:solidFill>
                        </a:rPr>
                        <a:t>Duration of</a:t>
                      </a:r>
                      <a:r>
                        <a:rPr lang="en-GB" sz="1200" b="0" u="none" baseline="0" dirty="0">
                          <a:solidFill>
                            <a:schemeClr val="tx1"/>
                          </a:solidFill>
                        </a:rPr>
                        <a:t> the academic year</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264519711"/>
                  </a:ext>
                </a:extLst>
              </a:tr>
              <a:tr h="365760">
                <a:tc>
                  <a:txBody>
                    <a:bodyPr/>
                    <a:lstStyle/>
                    <a:p>
                      <a:r>
                        <a:rPr lang="en-US" sz="1200" b="0" u="none" dirty="0">
                          <a:solidFill>
                            <a:schemeClr val="tx1"/>
                          </a:solidFill>
                        </a:rPr>
                        <a:t>Links to</a:t>
                      </a:r>
                      <a:r>
                        <a:rPr lang="en-US" sz="1200" b="0" u="none" baseline="0" dirty="0">
                          <a:solidFill>
                            <a:schemeClr val="tx1"/>
                          </a:solidFill>
                        </a:rPr>
                        <a:t> specification</a:t>
                      </a:r>
                    </a:p>
                    <a:p>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GB" sz="1100" dirty="0">
                          <a:latin typeface="+mn-lt"/>
                        </a:rPr>
                        <a:t>1.1.a. The structure &amp; function of the skeletal system</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a:latin typeface="+mn-lt"/>
                        </a:rPr>
                        <a:t>1.1.b. The structure &amp; function of the muscular system</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a:latin typeface="+mn-lt"/>
                        </a:rPr>
                        <a:t>1.1.c. Movement analysis</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a:latin typeface="+mn-lt"/>
                        </a:rPr>
                        <a:t>1.1.d. The cardiovascular and respiratory systems</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a:latin typeface="+mn-lt"/>
                        </a:rPr>
                        <a:t>1.1.e.Effects of exercise on body systems</a:t>
                      </a:r>
                      <a:endParaRPr lang="en-GB" sz="1200" b="0" u="none" kern="1400" spc="-5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dirty="0">
                          <a:solidFill>
                            <a:schemeClr val="tx1"/>
                          </a:solidFill>
                        </a:rPr>
                        <a:t>1.2.a Components of fitness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dirty="0">
                          <a:solidFill>
                            <a:schemeClr val="tx1"/>
                          </a:solidFill>
                        </a:rPr>
                        <a:t>1.2.b Applying the</a:t>
                      </a:r>
                      <a:r>
                        <a:rPr lang="en-GB" sz="1100" b="0" u="none" baseline="0" dirty="0">
                          <a:solidFill>
                            <a:schemeClr val="tx1"/>
                          </a:solidFill>
                        </a:rPr>
                        <a:t> principles of training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baseline="0" dirty="0">
                          <a:solidFill>
                            <a:schemeClr val="tx1"/>
                          </a:solidFill>
                        </a:rPr>
                        <a:t>1.2.c Preventing injury in physical activity and training</a:t>
                      </a:r>
                      <a:endParaRPr lang="en-GB"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200" b="0" u="none" dirty="0">
                          <a:solidFill>
                            <a:schemeClr val="tx1"/>
                          </a:solidFill>
                        </a:rPr>
                        <a:t>AEP Tasks:</a:t>
                      </a:r>
                    </a:p>
                    <a:p>
                      <a:r>
                        <a:rPr lang="en-GB" sz="1200" b="0" u="none" dirty="0">
                          <a:solidFill>
                            <a:schemeClr val="tx1"/>
                          </a:solidFill>
                        </a:rPr>
                        <a:t>Evaluation</a:t>
                      </a:r>
                    </a:p>
                    <a:p>
                      <a:r>
                        <a:rPr lang="en-GB" sz="1200" b="0" u="none" dirty="0">
                          <a:solidFill>
                            <a:schemeClr val="tx1"/>
                          </a:solidFill>
                        </a:rPr>
                        <a:t>Analysis</a:t>
                      </a:r>
                    </a:p>
                    <a:p>
                      <a:r>
                        <a:rPr lang="en-GB" sz="1200" b="0" u="none" dirty="0">
                          <a:solidFill>
                            <a:schemeClr val="tx1"/>
                          </a:solidFill>
                        </a:rPr>
                        <a:t>Overview</a:t>
                      </a:r>
                    </a:p>
                    <a:p>
                      <a:r>
                        <a:rPr lang="en-GB" sz="1200" b="0" u="none" dirty="0">
                          <a:solidFill>
                            <a:schemeClr val="tx1"/>
                          </a:solidFill>
                        </a:rPr>
                        <a:t>Assessment</a:t>
                      </a:r>
                      <a:r>
                        <a:rPr lang="en-GB" sz="1200" b="0" u="none" baseline="0" dirty="0">
                          <a:solidFill>
                            <a:schemeClr val="tx1"/>
                          </a:solidFill>
                        </a:rPr>
                        <a:t> </a:t>
                      </a:r>
                    </a:p>
                    <a:p>
                      <a:r>
                        <a:rPr lang="en-GB" sz="1200" b="0" u="none" baseline="0" dirty="0">
                          <a:solidFill>
                            <a:schemeClr val="tx1"/>
                          </a:solidFill>
                        </a:rPr>
                        <a:t>Movement Analysis</a:t>
                      </a:r>
                    </a:p>
                    <a:p>
                      <a:r>
                        <a:rPr lang="en-GB" sz="1200" b="0" u="none" baseline="0" dirty="0">
                          <a:solidFill>
                            <a:schemeClr val="tx1"/>
                          </a:solidFill>
                        </a:rPr>
                        <a:t>Action Plan</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dirty="0">
                          <a:solidFill>
                            <a:schemeClr val="tx1"/>
                          </a:solidFill>
                        </a:rPr>
                        <a:t>Range</a:t>
                      </a:r>
                      <a:r>
                        <a:rPr lang="en-GB" sz="1100" b="0" u="none" baseline="0" dirty="0">
                          <a:solidFill>
                            <a:schemeClr val="tx1"/>
                          </a:solidFill>
                        </a:rPr>
                        <a:t> of Skills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baseline="0" dirty="0">
                          <a:solidFill>
                            <a:schemeClr val="tx1"/>
                          </a:solidFill>
                        </a:rPr>
                        <a:t>Quality of Skills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baseline="0" dirty="0">
                          <a:solidFill>
                            <a:schemeClr val="tx1"/>
                          </a:solidFill>
                        </a:rPr>
                        <a:t>Physical Attributes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baseline="0" dirty="0">
                          <a:solidFill>
                            <a:schemeClr val="tx1"/>
                          </a:solidFill>
                        </a:rPr>
                        <a:t>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Learners</a:t>
                      </a:r>
                      <a:r>
                        <a:rPr lang="en-GB" sz="1100" baseline="0" dirty="0"/>
                        <a:t> </a:t>
                      </a:r>
                      <a:r>
                        <a:rPr lang="en-GB" sz="1100" dirty="0"/>
                        <a:t>assessed in three activities: one from the ‘individual’ list, one from the ‘team’ list and</a:t>
                      </a:r>
                      <a:r>
                        <a:rPr lang="en-GB" sz="1100" baseline="0" dirty="0"/>
                        <a:t> </a:t>
                      </a:r>
                      <a:r>
                        <a:rPr lang="en-GB" sz="1100" dirty="0"/>
                        <a:t>one other from either list</a:t>
                      </a:r>
                      <a:r>
                        <a:rPr lang="en-GB" sz="1000" dirty="0"/>
                        <a:t>.</a:t>
                      </a:r>
                      <a:endParaRPr lang="en-GB" sz="1000" b="0" u="none"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818478522"/>
                  </a:ext>
                </a:extLst>
              </a:tr>
              <a:tr h="370840">
                <a:tc>
                  <a:txBody>
                    <a:bodyPr/>
                    <a:lstStyle/>
                    <a:p>
                      <a:r>
                        <a:rPr lang="en-GB" sz="1200" b="0" u="none" dirty="0">
                          <a:solidFill>
                            <a:schemeClr val="tx1"/>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u="none" dirty="0">
                          <a:solidFill>
                            <a:schemeClr val="tx1"/>
                          </a:solidFill>
                        </a:rPr>
                        <a:t>Assessment Questions 1-4 with written feedback and MAD</a:t>
                      </a:r>
                      <a:r>
                        <a:rPr lang="en-US" sz="1200" b="0" u="none" baseline="0" dirty="0">
                          <a:solidFill>
                            <a:schemeClr val="tx1"/>
                          </a:solidFill>
                        </a:rPr>
                        <a:t> time activity</a:t>
                      </a:r>
                      <a:endParaRPr lang="en-US" sz="1200" b="0" u="none" dirty="0">
                        <a:solidFill>
                          <a:schemeClr val="tx1"/>
                        </a:solidFill>
                      </a:endParaRPr>
                    </a:p>
                    <a:p>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u="none" dirty="0">
                          <a:solidFill>
                            <a:schemeClr val="tx1"/>
                          </a:solidFill>
                        </a:rPr>
                        <a:t>Assessment Questions 5-6 with written feedback and MAD</a:t>
                      </a:r>
                      <a:r>
                        <a:rPr lang="en-US" sz="1200" b="0" u="none" baseline="0" dirty="0">
                          <a:solidFill>
                            <a:schemeClr val="tx1"/>
                          </a:solidFill>
                        </a:rPr>
                        <a:t> time activity. Summer Mock Exam</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200" b="0" u="none" dirty="0">
                          <a:solidFill>
                            <a:schemeClr val="tx1"/>
                          </a:solidFill>
                        </a:rPr>
                        <a:t>All</a:t>
                      </a:r>
                      <a:r>
                        <a:rPr lang="en-GB" sz="1200" b="0" u="none" baseline="0" dirty="0">
                          <a:solidFill>
                            <a:schemeClr val="tx1"/>
                          </a:solidFill>
                        </a:rPr>
                        <a:t> tasks completed under a medium level of control and overall mark given out of 20</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dirty="0"/>
                        <a:t>Assessed demonstrating both isolated skills, performing in conditioned, competitive situations and in normal performance conditions. In games activities these may be full or small sided games. Where appropriate, further details will be listed within the skills criteria of the activity.</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6407812"/>
                  </a:ext>
                </a:extLst>
              </a:tr>
              <a:tr h="370840">
                <a:tc>
                  <a:txBody>
                    <a:bodyPr/>
                    <a:lstStyle/>
                    <a:p>
                      <a:r>
                        <a:rPr lang="en-GB" sz="1200" b="0" u="none" dirty="0">
                          <a:solidFill>
                            <a:schemeClr val="tx1"/>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dirty="0"/>
                        <a:t>Develop knowledge and understanding of the basic structures and functions of body systems that are particularly important to physical activities and sports. Study the short and long-term effects of exercise on these systems, and how these effects can impact on physical fitness and performance. Develop the ability to collect and use data, analyse movement and apply their knowledge and understanding, using examples from physical activity and sport.</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dirty="0"/>
                        <a:t>Develop knowledge and understanding of the components of fitness required for physical activities and sports and how each can be measured. Apply their knowledge of training principles to personal exercise/training programmes to improve fitness, along with the knowledge of how to optimise training and helping to prevent injury.</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dirty="0"/>
                        <a:t>Demonstrate their ability to analyse and evaluate their own performance in order to analyse aspects of personal performance in a practical activity,</a:t>
                      </a:r>
                      <a:r>
                        <a:rPr lang="en-GB" sz="1000" baseline="0" dirty="0"/>
                        <a:t> </a:t>
                      </a:r>
                      <a:r>
                        <a:rPr lang="en-GB" sz="1000" dirty="0"/>
                        <a:t>evaluate the strengths and weaknesses of the performance and</a:t>
                      </a:r>
                      <a:r>
                        <a:rPr lang="en-GB" sz="1000" baseline="0" dirty="0"/>
                        <a:t> </a:t>
                      </a:r>
                      <a:r>
                        <a:rPr lang="en-GB" sz="1000" dirty="0"/>
                        <a:t>produce an action plan which aims to improve the quality and effectiveness of the performance</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dirty="0"/>
                        <a:t>Learners should be taught the necessary knowledge to participate in each activity. This knowledge will include applicable rules and regulations, tactics and strategies, team formations where appropriate and safety.</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68239525"/>
                  </a:ext>
                </a:extLst>
              </a:tr>
              <a:tr h="370840">
                <a:tc>
                  <a:txBody>
                    <a:bodyPr/>
                    <a:lstStyle/>
                    <a:p>
                      <a:r>
                        <a:rPr lang="en-GB" sz="1200" b="0" u="none" dirty="0">
                          <a:solidFill>
                            <a:schemeClr val="tx1"/>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0" u="none" dirty="0">
                          <a:solidFill>
                            <a:schemeClr val="tx1"/>
                          </a:solidFill>
                        </a:rPr>
                        <a:t>Exam</a:t>
                      </a:r>
                      <a:r>
                        <a:rPr lang="en-US" sz="1100" b="0" u="none" baseline="0" dirty="0">
                          <a:solidFill>
                            <a:schemeClr val="tx1"/>
                          </a:solidFill>
                        </a:rPr>
                        <a:t> practice of multiple choice and longer mark questions</a:t>
                      </a:r>
                    </a:p>
                    <a:p>
                      <a:r>
                        <a:rPr lang="en-US" sz="1100" b="0" u="none" baseline="0" dirty="0">
                          <a:solidFill>
                            <a:schemeClr val="tx1"/>
                          </a:solidFill>
                        </a:rPr>
                        <a:t>Data Collection and analysis</a:t>
                      </a:r>
                      <a:endParaRPr lang="en-US"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u="none" dirty="0">
                          <a:solidFill>
                            <a:schemeClr val="tx1"/>
                          </a:solidFill>
                        </a:rPr>
                        <a:t>Exam</a:t>
                      </a:r>
                      <a:r>
                        <a:rPr lang="en-US" sz="1100" b="0" u="none" baseline="0" dirty="0">
                          <a:solidFill>
                            <a:schemeClr val="tx1"/>
                          </a:solidFill>
                        </a:rPr>
                        <a:t> practice of multiple choice and longer mark questions</a:t>
                      </a:r>
                    </a:p>
                    <a:p>
                      <a:endParaRPr lang="en-GB"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100" b="0" u="none" dirty="0">
                          <a:solidFill>
                            <a:schemeClr val="tx1"/>
                          </a:solidFill>
                        </a:rPr>
                        <a:t>Computer skills. Self-discipline</a:t>
                      </a:r>
                      <a:r>
                        <a:rPr lang="en-GB" sz="1100" b="0" u="none" baseline="0" dirty="0">
                          <a:solidFill>
                            <a:schemeClr val="tx1"/>
                          </a:solidFill>
                        </a:rPr>
                        <a:t> when working under Medium level of control</a:t>
                      </a:r>
                      <a:endParaRPr lang="en-GB"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a:solidFill>
                            <a:schemeClr val="tx1"/>
                          </a:solidFill>
                        </a:rPr>
                        <a:t>Specific skills,</a:t>
                      </a:r>
                      <a:r>
                        <a:rPr lang="en-GB" sz="1000" b="0" u="none" baseline="0" dirty="0">
                          <a:solidFill>
                            <a:schemeClr val="tx1"/>
                          </a:solidFill>
                        </a:rPr>
                        <a:t> rules and decision making for each activity</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501469523"/>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66589" y="110154"/>
            <a:ext cx="857594" cy="423246"/>
          </a:xfrm>
          <a:prstGeom prst="rect">
            <a:avLst/>
          </a:prstGeom>
        </p:spPr>
      </p:pic>
    </p:spTree>
    <p:extLst>
      <p:ext uri="{BB962C8B-B14F-4D97-AF65-F5344CB8AC3E}">
        <p14:creationId xmlns:p14="http://schemas.microsoft.com/office/powerpoint/2010/main" val="3251244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0" y="-423736"/>
            <a:ext cx="12192000" cy="1325563"/>
          </a:xfrm>
          <a:solidFill>
            <a:schemeClr val="bg1"/>
          </a:solidFill>
        </p:spPr>
        <p:txBody>
          <a:bodyPr>
            <a:normAutofit/>
          </a:bodyPr>
          <a:lstStyle/>
          <a:p>
            <a:pPr algn="ctr"/>
            <a:r>
              <a:rPr lang="en-GB" sz="2400" b="1" u="sng" dirty="0">
                <a:solidFill>
                  <a:srgbClr val="FF0000"/>
                </a:solidFill>
              </a:rPr>
              <a:t>GCSE PE </a:t>
            </a:r>
            <a:r>
              <a:rPr lang="en-GB" sz="2400" b="1" u="sng" dirty="0"/>
              <a:t>Curriculum Overview – Year 11 (KS4) (</a:t>
            </a:r>
            <a:r>
              <a:rPr lang="en-GB" sz="2400" b="1" u="sng" dirty="0">
                <a:solidFill>
                  <a:schemeClr val="accent2">
                    <a:lumMod val="40000"/>
                    <a:lumOff val="60000"/>
                  </a:schemeClr>
                </a:solidFill>
              </a:rPr>
              <a:t>Theory</a:t>
            </a:r>
            <a:r>
              <a:rPr lang="en-GB" sz="2400" b="1" u="sng" dirty="0"/>
              <a:t>, </a:t>
            </a:r>
            <a:r>
              <a:rPr lang="en-GB" sz="2400" b="1" u="sng" dirty="0">
                <a:solidFill>
                  <a:schemeClr val="accent1">
                    <a:lumMod val="60000"/>
                    <a:lumOff val="40000"/>
                  </a:schemeClr>
                </a:solidFill>
              </a:rPr>
              <a:t>Practical</a:t>
            </a:r>
            <a:r>
              <a:rPr lang="en-GB" sz="2400" b="1" u="sng" dirty="0"/>
              <a:t>)</a:t>
            </a:r>
            <a:r>
              <a:rPr lang="en-GB" sz="2400" b="1" dirty="0"/>
              <a:t>   </a:t>
            </a:r>
            <a:r>
              <a:rPr lang="en-GB" sz="2400" b="1" u="sng" dirty="0"/>
              <a:t>Exam board: OCR </a:t>
            </a:r>
            <a:endParaRPr lang="en-GB" sz="2400" b="1" u="sng" dirty="0">
              <a:solidFill>
                <a:srgbClr val="FF0000"/>
              </a:solidFill>
            </a:endParaRP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nvGraphicFramePr>
        <p:xfrm>
          <a:off x="106480" y="573260"/>
          <a:ext cx="11979040" cy="6217920"/>
        </p:xfrm>
        <a:graphic>
          <a:graphicData uri="http://schemas.openxmlformats.org/drawingml/2006/table">
            <a:tbl>
              <a:tblPr firstRow="1" bandRow="1">
                <a:tableStyleId>{5C22544A-7EE6-4342-B048-85BDC9FD1C3A}</a:tableStyleId>
              </a:tblPr>
              <a:tblGrid>
                <a:gridCol w="1788370">
                  <a:extLst>
                    <a:ext uri="{9D8B030D-6E8A-4147-A177-3AD203B41FA5}">
                      <a16:colId xmlns:a16="http://schemas.microsoft.com/office/drawing/2014/main" val="3717695141"/>
                    </a:ext>
                  </a:extLst>
                </a:gridCol>
                <a:gridCol w="3003243">
                  <a:extLst>
                    <a:ext uri="{9D8B030D-6E8A-4147-A177-3AD203B41FA5}">
                      <a16:colId xmlns:a16="http://schemas.microsoft.com/office/drawing/2014/main" val="1058426284"/>
                    </a:ext>
                  </a:extLst>
                </a:gridCol>
                <a:gridCol w="2395809">
                  <a:extLst>
                    <a:ext uri="{9D8B030D-6E8A-4147-A177-3AD203B41FA5}">
                      <a16:colId xmlns:a16="http://schemas.microsoft.com/office/drawing/2014/main" val="3706240846"/>
                    </a:ext>
                  </a:extLst>
                </a:gridCol>
                <a:gridCol w="2395809">
                  <a:extLst>
                    <a:ext uri="{9D8B030D-6E8A-4147-A177-3AD203B41FA5}">
                      <a16:colId xmlns:a16="http://schemas.microsoft.com/office/drawing/2014/main" val="503309326"/>
                    </a:ext>
                  </a:extLst>
                </a:gridCol>
                <a:gridCol w="2395809">
                  <a:extLst>
                    <a:ext uri="{9D8B030D-6E8A-4147-A177-3AD203B41FA5}">
                      <a16:colId xmlns:a16="http://schemas.microsoft.com/office/drawing/2014/main" val="4178250955"/>
                    </a:ext>
                  </a:extLst>
                </a:gridCol>
              </a:tblGrid>
              <a:tr h="370840">
                <a:tc>
                  <a:txBody>
                    <a:bodyPr/>
                    <a:lstStyle/>
                    <a:p>
                      <a:r>
                        <a:rPr lang="en-GB" sz="1000" b="0" u="none" dirty="0">
                          <a:solidFill>
                            <a:schemeClr val="tx1"/>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u="none" dirty="0">
                          <a:solidFill>
                            <a:schemeClr val="tx1"/>
                          </a:solidFill>
                        </a:rPr>
                        <a:t>2.1</a:t>
                      </a:r>
                      <a:r>
                        <a:rPr lang="en-US" sz="1000" b="0" u="none" baseline="0" dirty="0">
                          <a:solidFill>
                            <a:schemeClr val="tx1"/>
                          </a:solidFill>
                        </a:rPr>
                        <a:t> Social Cultural Influences (02)</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a:solidFill>
                            <a:schemeClr val="tx1"/>
                          </a:solidFill>
                        </a:rPr>
                        <a:t>Analysing and Evaluating Performance</a:t>
                      </a:r>
                      <a:r>
                        <a:rPr lang="en-GB" sz="1000" b="0" u="none" baseline="0" dirty="0">
                          <a:solidFill>
                            <a:schemeClr val="tx1"/>
                          </a:solidFill>
                        </a:rPr>
                        <a:t> (NEA 03) Completion</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rPr>
                        <a:t>2.2 Sports Psychology (02)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rPr>
                        <a:t>Performance in Physical Education</a:t>
                      </a:r>
                      <a:r>
                        <a:rPr lang="en-GB" sz="1000" b="0" u="none" baseline="0" dirty="0">
                          <a:solidFill>
                            <a:schemeClr val="tx1"/>
                          </a:solidFill>
                        </a:rPr>
                        <a:t> (NEA 03)</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95773868"/>
                  </a:ext>
                </a:extLst>
              </a:tr>
              <a:tr h="365760">
                <a:tc>
                  <a:txBody>
                    <a:bodyPr/>
                    <a:lstStyle/>
                    <a:p>
                      <a:r>
                        <a:rPr lang="en-GB" sz="1000" b="0" u="none" dirty="0">
                          <a:solidFill>
                            <a:schemeClr val="tx1"/>
                          </a:solidFill>
                        </a:rPr>
                        <a:t>Length of topic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u="none" dirty="0">
                          <a:solidFill>
                            <a:schemeClr val="tx1"/>
                          </a:solidFill>
                        </a:rPr>
                        <a:t>8 weeks</a:t>
                      </a:r>
                    </a:p>
                    <a:p>
                      <a:endParaRPr lang="en-US"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a:solidFill>
                            <a:schemeClr val="tx1"/>
                          </a:solidFill>
                        </a:rPr>
                        <a:t>7</a:t>
                      </a:r>
                      <a:r>
                        <a:rPr lang="en-GB" sz="1000" b="0" u="none" baseline="0" dirty="0">
                          <a:solidFill>
                            <a:schemeClr val="tx1"/>
                          </a:solidFill>
                        </a:rPr>
                        <a:t> </a:t>
                      </a:r>
                      <a:r>
                        <a:rPr lang="en-GB" sz="1000" b="0" u="none" dirty="0">
                          <a:solidFill>
                            <a:schemeClr val="tx1"/>
                          </a:solidFill>
                        </a:rPr>
                        <a:t>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rPr>
                        <a:t>12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rPr>
                        <a:t>From</a:t>
                      </a:r>
                      <a:r>
                        <a:rPr lang="en-GB" sz="1000" b="0" u="none" baseline="0" dirty="0">
                          <a:solidFill>
                            <a:schemeClr val="tx1"/>
                          </a:solidFill>
                        </a:rPr>
                        <a:t> September till March (moderation window)</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264519711"/>
                  </a:ext>
                </a:extLst>
              </a:tr>
              <a:tr h="365760">
                <a:tc>
                  <a:txBody>
                    <a:bodyPr/>
                    <a:lstStyle/>
                    <a:p>
                      <a:r>
                        <a:rPr lang="en-US" sz="1000" b="0" u="none" dirty="0">
                          <a:solidFill>
                            <a:schemeClr val="tx1"/>
                          </a:solidFill>
                        </a:rPr>
                        <a:t>Links to</a:t>
                      </a:r>
                      <a:r>
                        <a:rPr lang="en-US" sz="1000" b="0" u="none" baseline="0" dirty="0">
                          <a:solidFill>
                            <a:schemeClr val="tx1"/>
                          </a:solidFill>
                        </a:rPr>
                        <a:t> specification</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GB" sz="1000" dirty="0">
                          <a:latin typeface="+mn-lt"/>
                        </a:rPr>
                        <a:t>2.1.a. </a:t>
                      </a:r>
                      <a:r>
                        <a:rPr lang="en-GB" sz="1000" b="0" kern="1200" dirty="0">
                          <a:solidFill>
                            <a:schemeClr val="dk1"/>
                          </a:solidFill>
                          <a:effectLst/>
                          <a:latin typeface="+mn-lt"/>
                          <a:ea typeface="+mn-ea"/>
                          <a:cs typeface="+mn-cs"/>
                        </a:rPr>
                        <a:t>Engagement patterns of different social groups in physical activities and sports</a:t>
                      </a:r>
                      <a:endParaRPr lang="en-GB" sz="1000" b="0" dirty="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a:latin typeface="+mn-lt"/>
                        </a:rPr>
                        <a:t>2.1.b.</a:t>
                      </a:r>
                      <a:r>
                        <a:rPr lang="en-GB" sz="1000" baseline="0" dirty="0">
                          <a:latin typeface="+mn-lt"/>
                        </a:rPr>
                        <a:t> </a:t>
                      </a:r>
                      <a:r>
                        <a:rPr lang="en-GB" sz="1000" b="0" u="none" kern="1200" dirty="0">
                          <a:solidFill>
                            <a:schemeClr val="dk1"/>
                          </a:solidFill>
                          <a:effectLst/>
                          <a:latin typeface="+mn-lt"/>
                          <a:ea typeface="+mn-ea"/>
                          <a:cs typeface="+mn-cs"/>
                        </a:rPr>
                        <a:t>Commercialisation of physical activity and sport</a:t>
                      </a:r>
                      <a:endParaRPr lang="en-GB" sz="1000" b="0" u="none" kern="1400" spc="-5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a:solidFill>
                            <a:schemeClr val="tx1"/>
                          </a:solidFill>
                        </a:rPr>
                        <a:t>AEP Tasks:</a:t>
                      </a:r>
                    </a:p>
                    <a:p>
                      <a:r>
                        <a:rPr lang="en-GB" sz="1000" b="0" u="none" dirty="0">
                          <a:solidFill>
                            <a:schemeClr val="tx1"/>
                          </a:solidFill>
                        </a:rPr>
                        <a:t>Evaluation</a:t>
                      </a:r>
                    </a:p>
                    <a:p>
                      <a:r>
                        <a:rPr lang="en-GB" sz="1000" b="0" u="none" dirty="0">
                          <a:solidFill>
                            <a:schemeClr val="tx1"/>
                          </a:solidFill>
                        </a:rPr>
                        <a:t>Analysis</a:t>
                      </a:r>
                    </a:p>
                    <a:p>
                      <a:r>
                        <a:rPr lang="en-GB" sz="1000" b="0" u="none" dirty="0">
                          <a:solidFill>
                            <a:schemeClr val="tx1"/>
                          </a:solidFill>
                        </a:rPr>
                        <a:t>Overview</a:t>
                      </a:r>
                    </a:p>
                    <a:p>
                      <a:r>
                        <a:rPr lang="en-GB" sz="1000" b="0" u="none" dirty="0">
                          <a:solidFill>
                            <a:schemeClr val="tx1"/>
                          </a:solidFill>
                        </a:rPr>
                        <a:t>Assessment</a:t>
                      </a:r>
                      <a:r>
                        <a:rPr lang="en-GB" sz="1000" b="0" u="none" baseline="0" dirty="0">
                          <a:solidFill>
                            <a:schemeClr val="tx1"/>
                          </a:solidFill>
                        </a:rPr>
                        <a:t> </a:t>
                      </a:r>
                    </a:p>
                    <a:p>
                      <a:r>
                        <a:rPr lang="en-GB" sz="1000" b="0" u="none" baseline="0" dirty="0">
                          <a:solidFill>
                            <a:schemeClr val="tx1"/>
                          </a:solidFill>
                        </a:rPr>
                        <a:t>Movement Analysis</a:t>
                      </a:r>
                    </a:p>
                    <a:p>
                      <a:r>
                        <a:rPr lang="en-GB" sz="1000" b="0" u="none" baseline="0" dirty="0">
                          <a:solidFill>
                            <a:schemeClr val="tx1"/>
                          </a:solidFill>
                        </a:rPr>
                        <a:t>Action Plan</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rPr>
                        <a:t>2.1.c. </a:t>
                      </a:r>
                      <a:r>
                        <a:rPr lang="en-GB" sz="1000" b="0" kern="1200" dirty="0">
                          <a:solidFill>
                            <a:schemeClr val="dk1"/>
                          </a:solidFill>
                          <a:effectLst/>
                          <a:latin typeface="+mn-lt"/>
                          <a:ea typeface="+mn-ea"/>
                          <a:cs typeface="+mn-cs"/>
                        </a:rPr>
                        <a:t>Ethical and socio-cultural issues in physical activity and sport</a:t>
                      </a:r>
                      <a:endParaRPr lang="en-GB" sz="1000" b="0" u="none"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rPr>
                        <a:t>2.2.Sports</a:t>
                      </a:r>
                      <a:r>
                        <a:rPr lang="en-GB" sz="1000" b="0" u="none" baseline="0" dirty="0">
                          <a:solidFill>
                            <a:schemeClr val="tx1"/>
                          </a:solidFill>
                        </a:rPr>
                        <a:t> Psychology</a:t>
                      </a:r>
                      <a:r>
                        <a:rPr lang="en-GB" sz="1000" b="0" u="none" dirty="0">
                          <a:solidFill>
                            <a:schemeClr val="tx1"/>
                          </a:solidFill>
                        </a:rPr>
                        <a:t> </a:t>
                      </a:r>
                      <a:endParaRPr lang="en-GB" sz="1000" b="0" u="none"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baseline="0" dirty="0">
                          <a:solidFill>
                            <a:schemeClr val="tx1"/>
                          </a:solidFill>
                        </a:rPr>
                        <a:t>2.3.Health, fitness and well-being</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rPr>
                        <a:t>Range</a:t>
                      </a:r>
                      <a:r>
                        <a:rPr lang="en-GB" sz="1000" b="0" u="none" baseline="0" dirty="0">
                          <a:solidFill>
                            <a:schemeClr val="tx1"/>
                          </a:solidFill>
                        </a:rPr>
                        <a:t> of Skills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baseline="0" dirty="0">
                          <a:solidFill>
                            <a:schemeClr val="tx1"/>
                          </a:solidFill>
                        </a:rPr>
                        <a:t>Quality of Skills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baseline="0" dirty="0">
                          <a:solidFill>
                            <a:schemeClr val="tx1"/>
                          </a:solidFill>
                        </a:rPr>
                        <a:t>Physical Attributes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baseline="0" dirty="0">
                          <a:solidFill>
                            <a:schemeClr val="tx1"/>
                          </a:solidFill>
                        </a:rPr>
                        <a:t>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Learners</a:t>
                      </a:r>
                      <a:r>
                        <a:rPr lang="en-GB" sz="1000" baseline="0" dirty="0"/>
                        <a:t> </a:t>
                      </a:r>
                      <a:r>
                        <a:rPr lang="en-GB" sz="1000" dirty="0"/>
                        <a:t>assessed in three activities: one from the ‘individual’ list, one from the ‘team’ list and</a:t>
                      </a:r>
                      <a:r>
                        <a:rPr lang="en-GB" sz="1000" baseline="0" dirty="0"/>
                        <a:t> </a:t>
                      </a:r>
                      <a:r>
                        <a:rPr lang="en-GB" sz="1000" dirty="0"/>
                        <a:t>one other from either list.</a:t>
                      </a:r>
                      <a:endParaRPr lang="en-GB" sz="1000" b="0" u="none"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818478522"/>
                  </a:ext>
                </a:extLst>
              </a:tr>
              <a:tr h="370840">
                <a:tc>
                  <a:txBody>
                    <a:bodyPr/>
                    <a:lstStyle/>
                    <a:p>
                      <a:r>
                        <a:rPr lang="en-GB" sz="1000" b="0" u="none" dirty="0">
                          <a:solidFill>
                            <a:schemeClr val="tx1"/>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u="none" dirty="0">
                          <a:solidFill>
                            <a:schemeClr val="tx1"/>
                          </a:solidFill>
                        </a:rPr>
                        <a:t>Assessment Questions 1-2 with written feedback and MAD</a:t>
                      </a:r>
                      <a:r>
                        <a:rPr lang="en-US" sz="1000" b="0" u="none" baseline="0" dirty="0">
                          <a:solidFill>
                            <a:schemeClr val="tx1"/>
                          </a:solidFill>
                        </a:rPr>
                        <a:t> time activity. Christmas Mock Exam</a:t>
                      </a:r>
                      <a:endParaRPr lang="en-US" sz="1000" b="0" u="none" dirty="0">
                        <a:solidFill>
                          <a:schemeClr val="tx1"/>
                        </a:solidFill>
                      </a:endParaRP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a:solidFill>
                            <a:schemeClr val="tx1"/>
                          </a:solidFill>
                        </a:rPr>
                        <a:t>All</a:t>
                      </a:r>
                      <a:r>
                        <a:rPr lang="en-GB" sz="1000" b="0" u="none" baseline="0" dirty="0">
                          <a:solidFill>
                            <a:schemeClr val="tx1"/>
                          </a:solidFill>
                        </a:rPr>
                        <a:t> tasks completed under a medium level of control and overall mark given out of 20</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u="none" dirty="0">
                          <a:solidFill>
                            <a:schemeClr val="tx1"/>
                          </a:solidFill>
                        </a:rPr>
                        <a:t>Assessment Questions 3-4 with written feedback and MAD</a:t>
                      </a:r>
                      <a:r>
                        <a:rPr lang="en-US" sz="1000" b="0" u="none" baseline="0" dirty="0">
                          <a:solidFill>
                            <a:schemeClr val="tx1"/>
                          </a:solidFill>
                        </a:rPr>
                        <a:t> time activity. Summer exam papers 1 and 2</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800" dirty="0"/>
                        <a:t>Assessed demonstrating both isolated skills, performing in conditioned, competitive situations and in normal performance conditions. In games activities these may be full or small sided games. Where appropriate, further details will be listed within the skills criteria of the activity.</a:t>
                      </a:r>
                      <a:endParaRPr lang="en-GB" sz="8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6407812"/>
                  </a:ext>
                </a:extLst>
              </a:tr>
              <a:tr h="370840">
                <a:tc>
                  <a:txBody>
                    <a:bodyPr/>
                    <a:lstStyle/>
                    <a:p>
                      <a:r>
                        <a:rPr lang="en-GB" sz="1200" b="0" u="none" dirty="0">
                          <a:solidFill>
                            <a:schemeClr val="tx1"/>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dirty="0"/>
                        <a:t>Develop knowledge and understanding of current participation trends using a range of valid and respected sources. The factors affecting participation for a range of different groups in society will be understood, along with strategies to promote participation, using practical examples from physical activities and sports. Develop knowledge and understanding of the commercialisation of physical activity and sport including sponsorship, along with the influences of the media with examples showing the positive and negative effects on participation and performance in physical activities and sports.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dirty="0"/>
                        <a:t>Demonstrate an ability to analyse and evaluate their own performance in order to analyse aspects of personal performance in a practical activity,</a:t>
                      </a:r>
                      <a:r>
                        <a:rPr lang="en-GB" sz="1000" baseline="0" dirty="0"/>
                        <a:t> </a:t>
                      </a:r>
                      <a:r>
                        <a:rPr lang="en-GB" sz="1000" dirty="0"/>
                        <a:t>evaluate the strengths and weaknesses of the performance and</a:t>
                      </a:r>
                      <a:r>
                        <a:rPr lang="en-GB" sz="1000" baseline="0" dirty="0"/>
                        <a:t> </a:t>
                      </a:r>
                      <a:r>
                        <a:rPr lang="en-GB" sz="1000" dirty="0"/>
                        <a:t>produce an action plan which aims to improve the quality and effectiveness of the performance</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800" dirty="0"/>
                        <a:t>Develop knowledge and understanding of ethics in sport including definitions of the key terms of sportsmanship, gamesmanship and deviance. The effects of drugs in sport and the reasons why sports performers use drugs will be understood along with reasons for player violence with practical examples in physical activities and sports.</a:t>
                      </a:r>
                      <a:r>
                        <a:rPr lang="en-GB" sz="800" baseline="0" dirty="0"/>
                        <a:t> D</a:t>
                      </a:r>
                      <a:r>
                        <a:rPr lang="en-GB" sz="800" dirty="0"/>
                        <a:t>evelop knowledge and understanding of the psychological factors that can affect performers. Develop knowledge and understanding of how movement skills are learned and performed in physical activities and sports. The characteristics and classification of skilful movement will be understood, along with the role of goal setting and mental preparation to improve performance in physical activities and sports. Develop Knowledge and understanding of guidance and feedback that affects the learning and performance of movement skills. Be able to identify key terms and describe psychological concepts, using practical examples from their own performances. Show that they can explain and evaluate sports psychology theories and principles and be able to apply theory to practice.</a:t>
                      </a:r>
                      <a:endParaRPr lang="en-GB" sz="8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dirty="0"/>
                        <a:t>Learners should be taught the necessary knowledge to participate in each activity. This knowledge will include applicable rules and regulations, tactics and strategies, team formations where appropriate and safety.</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68239525"/>
                  </a:ext>
                </a:extLst>
              </a:tr>
              <a:tr h="370840">
                <a:tc>
                  <a:txBody>
                    <a:bodyPr/>
                    <a:lstStyle/>
                    <a:p>
                      <a:r>
                        <a:rPr lang="en-GB" sz="1000" b="0" u="none" dirty="0">
                          <a:solidFill>
                            <a:schemeClr val="tx1"/>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u="none" dirty="0">
                          <a:solidFill>
                            <a:schemeClr val="tx1"/>
                          </a:solidFill>
                        </a:rPr>
                        <a:t>Exam</a:t>
                      </a:r>
                      <a:r>
                        <a:rPr lang="en-US" sz="1000" b="0" u="none" baseline="0" dirty="0">
                          <a:solidFill>
                            <a:schemeClr val="tx1"/>
                          </a:solidFill>
                        </a:rPr>
                        <a:t> practice of multiple choice and longer mark questions</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a:solidFill>
                            <a:schemeClr val="tx1"/>
                          </a:solidFill>
                        </a:rPr>
                        <a:t>Computer skills. Self-discipline</a:t>
                      </a:r>
                      <a:r>
                        <a:rPr lang="en-GB" sz="1000" b="0" u="none" baseline="0" dirty="0">
                          <a:solidFill>
                            <a:schemeClr val="tx1"/>
                          </a:solidFill>
                        </a:rPr>
                        <a:t> when working under Medium level of control</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u="none" dirty="0">
                          <a:solidFill>
                            <a:schemeClr val="tx1"/>
                          </a:solidFill>
                        </a:rPr>
                        <a:t>Exam</a:t>
                      </a:r>
                      <a:r>
                        <a:rPr lang="en-US" sz="1000" b="0" u="none" baseline="0" dirty="0">
                          <a:solidFill>
                            <a:schemeClr val="tx1"/>
                          </a:solidFill>
                        </a:rPr>
                        <a:t> practice of multiple choice and longer mark questions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a:solidFill>
                            <a:schemeClr val="tx1"/>
                          </a:solidFill>
                        </a:rPr>
                        <a:t>Specific skills,</a:t>
                      </a:r>
                      <a:r>
                        <a:rPr lang="en-GB" sz="1000" b="0" u="none" baseline="0" dirty="0">
                          <a:solidFill>
                            <a:schemeClr val="tx1"/>
                          </a:solidFill>
                        </a:rPr>
                        <a:t> rules and decision making for each activity</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501469523"/>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895" y="-238629"/>
            <a:ext cx="465044" cy="69756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27926" y="-184200"/>
            <a:ext cx="857594" cy="423246"/>
          </a:xfrm>
          <a:prstGeom prst="rect">
            <a:avLst/>
          </a:prstGeom>
        </p:spPr>
      </p:pic>
    </p:spTree>
    <p:extLst>
      <p:ext uri="{BB962C8B-B14F-4D97-AF65-F5344CB8AC3E}">
        <p14:creationId xmlns:p14="http://schemas.microsoft.com/office/powerpoint/2010/main" val="3454450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9E1F7-B61F-4848-A4A5-D21F50CAF875}"/>
              </a:ext>
            </a:extLst>
          </p:cNvPr>
          <p:cNvSpPr>
            <a:spLocks noGrp="1"/>
          </p:cNvSpPr>
          <p:nvPr>
            <p:ph type="title"/>
          </p:nvPr>
        </p:nvSpPr>
        <p:spPr>
          <a:xfrm>
            <a:off x="427652" y="1120905"/>
            <a:ext cx="10515600" cy="4869347"/>
          </a:xfrm>
        </p:spPr>
        <p:txBody>
          <a:bodyPr>
            <a:normAutofit fontScale="90000"/>
          </a:bodyPr>
          <a:lstStyle/>
          <a:p>
            <a:r>
              <a:rPr lang="en-GB" sz="3200" b="1" u="sng" dirty="0">
                <a:latin typeface="+mn-lt"/>
              </a:rPr>
              <a:t>Changes for September 2021</a:t>
            </a:r>
            <a:br>
              <a:rPr lang="en-GB" sz="3200" b="1" u="sng" dirty="0">
                <a:latin typeface="+mn-lt"/>
              </a:rPr>
            </a:br>
            <a:r>
              <a:rPr lang="en-GB" sz="3200" b="1" u="sng" dirty="0">
                <a:latin typeface="+mn-lt"/>
              </a:rPr>
              <a:t/>
            </a:r>
            <a:br>
              <a:rPr lang="en-GB" sz="3200" b="1" u="sng" dirty="0">
                <a:latin typeface="+mn-lt"/>
              </a:rPr>
            </a:br>
            <a:r>
              <a:rPr lang="en-GB" sz="2200" b="1" u="sng" dirty="0">
                <a:latin typeface="+mn-lt"/>
              </a:rPr>
              <a:t>Year 11</a:t>
            </a:r>
            <a:br>
              <a:rPr lang="en-GB" sz="2200" b="1" u="sng" dirty="0">
                <a:latin typeface="+mn-lt"/>
              </a:rPr>
            </a:br>
            <a:r>
              <a:rPr lang="en-GB" sz="2200" b="1" u="sng" dirty="0">
                <a:latin typeface="+mn-lt"/>
              </a:rPr>
              <a:t/>
            </a:r>
            <a:br>
              <a:rPr lang="en-GB" sz="2200" b="1" u="sng" dirty="0">
                <a:latin typeface="+mn-lt"/>
              </a:rPr>
            </a:br>
            <a:r>
              <a:rPr lang="en-GB" sz="2200" dirty="0">
                <a:latin typeface="+mn-lt"/>
              </a:rPr>
              <a:t>Due to the time lost in year 10, OCR will decide if there are to be any changes to what will be assessed and examined in summer 2022.</a:t>
            </a:r>
            <a:br>
              <a:rPr lang="en-GB" sz="2200" dirty="0">
                <a:latin typeface="+mn-lt"/>
              </a:rPr>
            </a:br>
            <a:r>
              <a:rPr lang="en-GB" sz="2200" dirty="0">
                <a:latin typeface="+mn-lt"/>
              </a:rPr>
              <a:t/>
            </a:r>
            <a:br>
              <a:rPr lang="en-GB" sz="2200" dirty="0">
                <a:latin typeface="+mn-lt"/>
              </a:rPr>
            </a:br>
            <a:r>
              <a:rPr lang="en-GB" sz="2200" dirty="0">
                <a:latin typeface="+mn-lt"/>
              </a:rPr>
              <a:t>After Christmas, students will have two theory lessons per week. This will allow us to recap content 1.1 and 1.2 </a:t>
            </a:r>
            <a:br>
              <a:rPr lang="en-GB" sz="2200" dirty="0">
                <a:latin typeface="+mn-lt"/>
              </a:rPr>
            </a:br>
            <a:r>
              <a:rPr lang="en-GB" sz="2200" dirty="0">
                <a:latin typeface="+mn-lt"/>
              </a:rPr>
              <a:t/>
            </a:r>
            <a:br>
              <a:rPr lang="en-GB" sz="2200" dirty="0">
                <a:latin typeface="+mn-lt"/>
              </a:rPr>
            </a:br>
            <a:r>
              <a:rPr lang="en-GB" dirty="0"/>
              <a:t/>
            </a:r>
            <a:br>
              <a:rPr lang="en-GB" dirty="0"/>
            </a:br>
            <a:r>
              <a:rPr lang="en-GB" dirty="0"/>
              <a:t/>
            </a:r>
            <a:br>
              <a:rPr lang="en-GB" dirty="0"/>
            </a:br>
            <a:endParaRPr lang="en-GB" dirty="0"/>
          </a:p>
        </p:txBody>
      </p:sp>
    </p:spTree>
    <p:extLst>
      <p:ext uri="{BB962C8B-B14F-4D97-AF65-F5344CB8AC3E}">
        <p14:creationId xmlns:p14="http://schemas.microsoft.com/office/powerpoint/2010/main" val="1973579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1863" y="2015427"/>
            <a:ext cx="5529044" cy="3244550"/>
          </a:xfrm>
        </p:spPr>
        <p:txBody>
          <a:bodyPr vert="horz" lIns="91440" tIns="45720" rIns="91440" bIns="45720" rtlCol="0" anchor="b">
            <a:normAutofit fontScale="90000"/>
          </a:bodyPr>
          <a:lstStyle/>
          <a:p>
            <a:pPr>
              <a:lnSpc>
                <a:spcPct val="90000"/>
              </a:lnSpc>
            </a:pPr>
            <a:r>
              <a:rPr lang="en-US" sz="4800" b="1"/>
              <a:t>Sports Studies</a:t>
            </a:r>
            <a:r>
              <a:rPr lang="en-US" sz="4800" b="1" i="0" kern="1200">
                <a:latin typeface="+mj-lt"/>
                <a:ea typeface="+mj-ea"/>
                <a:cs typeface="+mj-cs"/>
              </a:rPr>
              <a:t> </a:t>
            </a:r>
            <a:r>
              <a:rPr lang="en-US" sz="4800" b="1" i="0" kern="1200" dirty="0">
                <a:latin typeface="+mj-lt"/>
                <a:ea typeface="+mj-ea"/>
                <a:cs typeface="+mj-cs"/>
              </a:rPr>
              <a:t>curriculum overview KS4</a:t>
            </a:r>
            <a:br>
              <a:rPr lang="en-US" sz="4800" b="1" i="0" kern="1200" dirty="0">
                <a:latin typeface="+mj-lt"/>
                <a:ea typeface="+mj-ea"/>
                <a:cs typeface="+mj-cs"/>
              </a:rPr>
            </a:br>
            <a:r>
              <a:rPr lang="en-US" sz="4800" b="1" i="0" kern="1200" dirty="0">
                <a:latin typeface="+mj-lt"/>
                <a:ea typeface="+mj-ea"/>
                <a:cs typeface="+mj-cs"/>
              </a:rPr>
              <a:t/>
            </a:r>
            <a:br>
              <a:rPr lang="en-US" sz="4800" b="1" i="0" kern="1200" dirty="0">
                <a:latin typeface="+mj-lt"/>
                <a:ea typeface="+mj-ea"/>
                <a:cs typeface="+mj-cs"/>
              </a:rPr>
            </a:br>
            <a:endParaRPr lang="en-US" sz="4800" b="1" i="0" kern="1200" dirty="0">
              <a:latin typeface="+mj-lt"/>
              <a:ea typeface="+mj-ea"/>
              <a:cs typeface="+mj-cs"/>
            </a:endParaRPr>
          </a:p>
        </p:txBody>
      </p:sp>
      <p:pic>
        <p:nvPicPr>
          <p:cNvPr id="3" name="Picture 2">
            <a:extLst>
              <a:ext uri="{FF2B5EF4-FFF2-40B4-BE49-F238E27FC236}">
                <a16:creationId xmlns:a16="http://schemas.microsoft.com/office/drawing/2014/main" id="{C57E9722-5AFC-4183-9554-DC6D01F1D4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4393" y="1545164"/>
            <a:ext cx="2622740" cy="3934107"/>
          </a:xfrm>
          <a:prstGeom prst="roundRect">
            <a:avLst>
              <a:gd name="adj" fmla="val 4342"/>
            </a:avLst>
          </a:prstGeom>
          <a:effectLst/>
        </p:spPr>
      </p:pic>
      <p:pic>
        <p:nvPicPr>
          <p:cNvPr id="4" name="Picture 3">
            <a:extLst>
              <a:ext uri="{FF2B5EF4-FFF2-40B4-BE49-F238E27FC236}">
                <a16:creationId xmlns:a16="http://schemas.microsoft.com/office/drawing/2014/main" id="{101AEC0B-8A03-4B7A-B95F-518D4D39EBF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616854" y="539879"/>
            <a:ext cx="2564053" cy="1262795"/>
          </a:xfrm>
          <a:prstGeom prst="roundRect">
            <a:avLst>
              <a:gd name="adj" fmla="val 1858"/>
            </a:avLst>
          </a:prstGeom>
          <a:effectLst/>
        </p:spPr>
      </p:pic>
    </p:spTree>
    <p:extLst>
      <p:ext uri="{BB962C8B-B14F-4D97-AF65-F5344CB8AC3E}">
        <p14:creationId xmlns:p14="http://schemas.microsoft.com/office/powerpoint/2010/main" val="3341906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453428" y="44652"/>
            <a:ext cx="10663064" cy="162662"/>
          </a:xfrm>
          <a:solidFill>
            <a:schemeClr val="bg1"/>
          </a:solidFill>
        </p:spPr>
        <p:txBody>
          <a:bodyPr>
            <a:noAutofit/>
          </a:bodyPr>
          <a:lstStyle/>
          <a:p>
            <a:pPr algn="ctr"/>
            <a:r>
              <a:rPr lang="en-GB" sz="1100" b="1" u="sng" dirty="0">
                <a:solidFill>
                  <a:srgbClr val="FF0000"/>
                </a:solidFill>
              </a:rPr>
              <a:t>Sports Studies </a:t>
            </a:r>
            <a:r>
              <a:rPr lang="en-GB" sz="1100" b="1" u="sng" dirty="0"/>
              <a:t>Curriculum Overview – Year 10 (KS4) (</a:t>
            </a:r>
            <a:r>
              <a:rPr lang="en-GB" sz="1100" b="1" u="sng" dirty="0">
                <a:solidFill>
                  <a:schemeClr val="accent2">
                    <a:lumMod val="40000"/>
                    <a:lumOff val="60000"/>
                  </a:schemeClr>
                </a:solidFill>
              </a:rPr>
              <a:t>Theory</a:t>
            </a:r>
            <a:r>
              <a:rPr lang="en-GB" sz="1100" b="1" u="sng" dirty="0"/>
              <a:t>, </a:t>
            </a:r>
            <a:r>
              <a:rPr lang="en-GB" sz="1100" b="1" u="sng" dirty="0">
                <a:solidFill>
                  <a:schemeClr val="accent1">
                    <a:lumMod val="60000"/>
                    <a:lumOff val="40000"/>
                  </a:schemeClr>
                </a:solidFill>
              </a:rPr>
              <a:t>Practical</a:t>
            </a:r>
            <a:r>
              <a:rPr lang="en-GB" sz="1100" b="1" u="sng" dirty="0"/>
              <a:t>)</a:t>
            </a:r>
            <a:r>
              <a:rPr lang="en-GB" sz="1100" b="1" dirty="0"/>
              <a:t>   </a:t>
            </a:r>
            <a:r>
              <a:rPr lang="en-GB" sz="1100" b="1" u="sng" dirty="0"/>
              <a:t>Exam board: OCR </a:t>
            </a:r>
            <a:endParaRPr lang="en-GB" sz="1100" b="1" u="sng" dirty="0">
              <a:solidFill>
                <a:srgbClr val="FF0000"/>
              </a:solidFill>
            </a:endParaRP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nvGraphicFramePr>
        <p:xfrm>
          <a:off x="453428" y="281940"/>
          <a:ext cx="11590524" cy="6570254"/>
        </p:xfrm>
        <a:graphic>
          <a:graphicData uri="http://schemas.openxmlformats.org/drawingml/2006/table">
            <a:tbl>
              <a:tblPr firstRow="1" bandRow="1">
                <a:tableStyleId>{5C22544A-7EE6-4342-B048-85BDC9FD1C3A}</a:tableStyleId>
              </a:tblPr>
              <a:tblGrid>
                <a:gridCol w="1931754">
                  <a:extLst>
                    <a:ext uri="{9D8B030D-6E8A-4147-A177-3AD203B41FA5}">
                      <a16:colId xmlns:a16="http://schemas.microsoft.com/office/drawing/2014/main" val="3717695141"/>
                    </a:ext>
                  </a:extLst>
                </a:gridCol>
                <a:gridCol w="1931754">
                  <a:extLst>
                    <a:ext uri="{9D8B030D-6E8A-4147-A177-3AD203B41FA5}">
                      <a16:colId xmlns:a16="http://schemas.microsoft.com/office/drawing/2014/main" val="1058426284"/>
                    </a:ext>
                  </a:extLst>
                </a:gridCol>
                <a:gridCol w="1931754">
                  <a:extLst>
                    <a:ext uri="{9D8B030D-6E8A-4147-A177-3AD203B41FA5}">
                      <a16:colId xmlns:a16="http://schemas.microsoft.com/office/drawing/2014/main" val="3960397057"/>
                    </a:ext>
                  </a:extLst>
                </a:gridCol>
                <a:gridCol w="1931754">
                  <a:extLst>
                    <a:ext uri="{9D8B030D-6E8A-4147-A177-3AD203B41FA5}">
                      <a16:colId xmlns:a16="http://schemas.microsoft.com/office/drawing/2014/main" val="1888100699"/>
                    </a:ext>
                  </a:extLst>
                </a:gridCol>
                <a:gridCol w="1931754">
                  <a:extLst>
                    <a:ext uri="{9D8B030D-6E8A-4147-A177-3AD203B41FA5}">
                      <a16:colId xmlns:a16="http://schemas.microsoft.com/office/drawing/2014/main" val="3706577027"/>
                    </a:ext>
                  </a:extLst>
                </a:gridCol>
                <a:gridCol w="1931754">
                  <a:extLst>
                    <a:ext uri="{9D8B030D-6E8A-4147-A177-3AD203B41FA5}">
                      <a16:colId xmlns:a16="http://schemas.microsoft.com/office/drawing/2014/main" val="4178250955"/>
                    </a:ext>
                  </a:extLst>
                </a:gridCol>
              </a:tblGrid>
              <a:tr h="370840">
                <a:tc>
                  <a:txBody>
                    <a:bodyPr/>
                    <a:lstStyle/>
                    <a:p>
                      <a:r>
                        <a:rPr lang="en-GB" sz="1200" b="0" u="none" dirty="0">
                          <a:solidFill>
                            <a:schemeClr val="tx1"/>
                          </a:solidFill>
                        </a:rPr>
                        <a:t>Topic (Unit)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50" b="0" u="none" dirty="0">
                          <a:solidFill>
                            <a:schemeClr val="tx1"/>
                          </a:solidFill>
                        </a:rPr>
                        <a:t>RO56 Developing Knowledge</a:t>
                      </a:r>
                      <a:r>
                        <a:rPr lang="en-GB" sz="1050" b="0" u="none" baseline="0" dirty="0">
                          <a:solidFill>
                            <a:schemeClr val="tx1"/>
                          </a:solidFill>
                        </a:rPr>
                        <a:t> and Skills in Outdoor Activities</a:t>
                      </a:r>
                      <a:endParaRPr lang="en-GB" sz="105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dirty="0">
                          <a:solidFill>
                            <a:schemeClr val="tx1"/>
                          </a:solidFill>
                        </a:rPr>
                        <a:t>RO51 Contemporary Issues in Sport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GB"/>
                    </a:p>
                  </a:txBody>
                  <a:tcPr/>
                </a:tc>
                <a:tc>
                  <a:txBody>
                    <a:bodyPr/>
                    <a:lstStyle/>
                    <a:p>
                      <a:r>
                        <a:rPr lang="en-GB" sz="1200" b="0" u="none" dirty="0">
                          <a:solidFill>
                            <a:schemeClr val="tx1"/>
                          </a:solidFill>
                        </a:rPr>
                        <a:t>RO56</a:t>
                      </a:r>
                      <a:r>
                        <a:rPr lang="en-GB" sz="1200" b="0" u="none" baseline="0" dirty="0">
                          <a:solidFill>
                            <a:schemeClr val="tx1"/>
                          </a:solidFill>
                        </a:rPr>
                        <a:t> and RO52 Unit completion</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u="none" dirty="0">
                          <a:solidFill>
                            <a:schemeClr val="tx1"/>
                          </a:solidFill>
                        </a:rPr>
                        <a:t>RO52 Developing Sports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95773868"/>
                  </a:ext>
                </a:extLst>
              </a:tr>
              <a:tr h="0">
                <a:tc>
                  <a:txBody>
                    <a:bodyPr/>
                    <a:lstStyle/>
                    <a:p>
                      <a:r>
                        <a:rPr lang="en-GB" sz="1200" b="0" u="none" dirty="0">
                          <a:solidFill>
                            <a:schemeClr val="tx1"/>
                          </a:solidFill>
                        </a:rPr>
                        <a:t>Length of topic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u="none" dirty="0">
                          <a:solidFill>
                            <a:schemeClr val="tx1"/>
                          </a:solidFill>
                        </a:rPr>
                        <a:t>15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dirty="0">
                          <a:solidFill>
                            <a:schemeClr val="tx1"/>
                          </a:solidFill>
                        </a:rPr>
                        <a:t>14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GB"/>
                    </a:p>
                  </a:txBody>
                  <a:tcPr/>
                </a:tc>
                <a:tc>
                  <a:txBody>
                    <a:bodyPr/>
                    <a:lstStyle/>
                    <a:p>
                      <a:r>
                        <a:rPr lang="en-GB" sz="1200" b="0" u="none" dirty="0">
                          <a:solidFill>
                            <a:schemeClr val="tx1"/>
                          </a:solidFill>
                        </a:rPr>
                        <a:t>8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dirty="0">
                          <a:solidFill>
                            <a:schemeClr val="tx1"/>
                          </a:solidFill>
                        </a:rPr>
                        <a:t>From</a:t>
                      </a:r>
                      <a:r>
                        <a:rPr lang="en-GB" sz="1200" b="0" u="none" baseline="0" dirty="0">
                          <a:solidFill>
                            <a:schemeClr val="tx1"/>
                          </a:solidFill>
                        </a:rPr>
                        <a:t> September - July</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264519711"/>
                  </a:ext>
                </a:extLst>
              </a:tr>
              <a:tr h="365760">
                <a:tc>
                  <a:txBody>
                    <a:bodyPr/>
                    <a:lstStyle/>
                    <a:p>
                      <a:r>
                        <a:rPr lang="en-US" sz="1200" b="0" u="none" dirty="0">
                          <a:solidFill>
                            <a:schemeClr val="tx1"/>
                          </a:solidFill>
                        </a:rPr>
                        <a:t>Links to</a:t>
                      </a:r>
                      <a:r>
                        <a:rPr lang="en-US" sz="1200" b="0" u="none" baseline="0" dirty="0">
                          <a:solidFill>
                            <a:schemeClr val="tx1"/>
                          </a:solidFill>
                        </a:rPr>
                        <a:t> specification</a:t>
                      </a:r>
                    </a:p>
                    <a:p>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a:spcAft>
                          <a:spcPts val="0"/>
                        </a:spcAft>
                      </a:pPr>
                      <a:r>
                        <a:rPr lang="en-GB" sz="1050" dirty="0"/>
                        <a:t>Learning Outcome 1: Know about different types of outdoor activities and their provision</a:t>
                      </a:r>
                    </a:p>
                    <a:p>
                      <a:pPr lvl="0" algn="l">
                        <a:spcAft>
                          <a:spcPts val="0"/>
                        </a:spcAft>
                      </a:pPr>
                      <a:r>
                        <a:rPr lang="en-GB" sz="1050" dirty="0"/>
                        <a:t>Learning Outcome 2: Understand the value of participating in outdoor activities</a:t>
                      </a:r>
                    </a:p>
                    <a:p>
                      <a:pPr lvl="0" algn="l">
                        <a:spcAft>
                          <a:spcPts val="0"/>
                        </a:spcAft>
                      </a:pPr>
                      <a:r>
                        <a:rPr lang="en-GB" sz="1050" dirty="0"/>
                        <a:t>Learning Outcome 3: Be able to plan an outdoor activity</a:t>
                      </a: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Learning Outcome 1: Understand the issues which affect participation in sport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Learning Outcome 2: Know about the role of sport in promoting values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Learning Outcome 3: Understand the importance of hosting major sporting events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Learning Outcome 4: Know about the role of national governing bodies in sport</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RO56: Learning Outcome 4: Be able to demonstrate knowledge and skills during outdoor activities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RO52: See column</a:t>
                      </a:r>
                      <a:r>
                        <a:rPr lang="en-GB" sz="1200" baseline="0" dirty="0"/>
                        <a:t> 4</a:t>
                      </a: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u="none" kern="1400" spc="-50" dirty="0">
                        <a:effectLst/>
                        <a:highlight>
                          <a:srgbClr val="FFFF00"/>
                        </a:highlight>
                        <a:latin typeface="+mn-lt"/>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u="none" kern="1400" spc="-50" dirty="0">
                        <a:effectLst/>
                        <a:highlight>
                          <a:srgbClr val="FFFF00"/>
                        </a:highlight>
                        <a:latin typeface="+mn-lt"/>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Learning Outcome 1: Be able to use skills, techniques and tactics/strategies/ compositional ideas as an individual performer in a sporting 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Learning Outcome 2: Be able to use skills, techniques and tactics/strategies/ compositional ideas as a team performer in sporting 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Learning Outcome 3: Be able to officiate in a sporting 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Learning Outcome 4: Be able to apply practice methods to support improvement in a sporting activity</a:t>
                      </a:r>
                      <a:endParaRPr lang="en-GB" sz="800" b="0" u="none"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818478522"/>
                  </a:ext>
                </a:extLst>
              </a:tr>
              <a:tr h="953226">
                <a:tc>
                  <a:txBody>
                    <a:bodyPr/>
                    <a:lstStyle/>
                    <a:p>
                      <a:r>
                        <a:rPr lang="en-GB" sz="1200" b="0" u="none" dirty="0">
                          <a:solidFill>
                            <a:schemeClr val="tx1"/>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t>Centre-assessed and OCR-moderated</a:t>
                      </a:r>
                    </a:p>
                    <a:p>
                      <a:r>
                        <a:rPr lang="en-GB" sz="1100" dirty="0"/>
                        <a:t>The assessment for this unit: </a:t>
                      </a:r>
                    </a:p>
                    <a:p>
                      <a:r>
                        <a:rPr lang="en-GB" sz="1100" dirty="0"/>
                        <a:t>Centre-assessed task(s)</a:t>
                      </a:r>
                      <a:r>
                        <a:rPr lang="en-GB" sz="1100" baseline="0" dirty="0"/>
                        <a:t> for each learning outcome</a:t>
                      </a:r>
                      <a:endParaRPr lang="en-GB"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dirty="0">
                          <a:solidFill>
                            <a:schemeClr val="tx1"/>
                          </a:solidFill>
                        </a:rPr>
                        <a:t>Exam questions with MAD</a:t>
                      </a:r>
                      <a:r>
                        <a:rPr lang="en-GB" sz="1100" b="0" u="none" baseline="0" dirty="0">
                          <a:solidFill>
                            <a:schemeClr val="tx1"/>
                          </a:solidFill>
                        </a:rPr>
                        <a:t> time activity</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baseline="0" dirty="0">
                          <a:solidFill>
                            <a:schemeClr val="tx1"/>
                          </a:solidFill>
                        </a:rPr>
                        <a:t>1 hour Written Exam (May) OCR Marked</a:t>
                      </a:r>
                      <a:endParaRPr lang="en-GB"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Centre-assessed and OCR-moderated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The assessment for this unit: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Centre-assessed task(s) for each learning outcome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Centre-assessed and OCR-moderated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The assessment for this unit: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Centre-assessed task(s) for each learning outcome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6407812"/>
                  </a:ext>
                </a:extLst>
              </a:tr>
              <a:tr h="2569028">
                <a:tc>
                  <a:txBody>
                    <a:bodyPr/>
                    <a:lstStyle/>
                    <a:p>
                      <a:r>
                        <a:rPr lang="en-GB" sz="1200" b="0" u="none" dirty="0">
                          <a:solidFill>
                            <a:schemeClr val="tx1"/>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dirty="0"/>
                        <a:t>The definition of an outdoor activity</a:t>
                      </a:r>
                    </a:p>
                    <a:p>
                      <a:r>
                        <a:rPr lang="en-GB" sz="1000" dirty="0"/>
                        <a:t>Outdoor activities on the approved list</a:t>
                      </a:r>
                    </a:p>
                    <a:p>
                      <a:r>
                        <a:rPr lang="en-GB" sz="1000" dirty="0"/>
                        <a:t>Provision of outdoor activities in the UK</a:t>
                      </a:r>
                    </a:p>
                    <a:p>
                      <a:r>
                        <a:rPr lang="en-GB" sz="1000" dirty="0"/>
                        <a:t>General benefits of participating in outdoor activities</a:t>
                      </a:r>
                    </a:p>
                    <a:p>
                      <a:r>
                        <a:rPr lang="en-GB" sz="1000" dirty="0"/>
                        <a:t>How participating in outdoor activities can help skills development</a:t>
                      </a:r>
                    </a:p>
                    <a:p>
                      <a:r>
                        <a:rPr lang="en-GB" sz="1000" dirty="0"/>
                        <a:t>Key considerations to make when planning an outdoor activity</a:t>
                      </a:r>
                    </a:p>
                    <a:p>
                      <a:r>
                        <a:rPr lang="en-GB" sz="1000" dirty="0"/>
                        <a:t>Hazards to be aware of when planning outdoor activities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a:r>
                        <a:rPr lang="en-GB" sz="900" dirty="0"/>
                        <a:t>The different user groups who may participate in sport</a:t>
                      </a:r>
                    </a:p>
                    <a:p>
                      <a:r>
                        <a:rPr lang="en-GB" sz="900" dirty="0"/>
                        <a:t>The possible barriers which affect participation in sport</a:t>
                      </a:r>
                    </a:p>
                    <a:p>
                      <a:r>
                        <a:rPr lang="en-GB" sz="900" dirty="0"/>
                        <a:t>The solutions to barriers which affect participation in sport</a:t>
                      </a:r>
                    </a:p>
                    <a:p>
                      <a:r>
                        <a:rPr lang="en-GB" sz="900" dirty="0"/>
                        <a:t>The factors which can impact upon the popularity of sport in the UK</a:t>
                      </a:r>
                    </a:p>
                    <a:p>
                      <a:r>
                        <a:rPr lang="en-GB" sz="900" dirty="0"/>
                        <a:t>How the factors which can impact upon the popularity of sport in the UK relate to specific sporting examples</a:t>
                      </a:r>
                    </a:p>
                    <a:p>
                      <a:r>
                        <a:rPr lang="en-GB" sz="900" dirty="0"/>
                        <a:t>Current trends in the popularity of different sports in the UK</a:t>
                      </a:r>
                    </a:p>
                    <a:p>
                      <a:r>
                        <a:rPr lang="en-GB" sz="900" dirty="0"/>
                        <a:t>Growth of new/emerging sports and activities in the UK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Values which can be promoted through sport</a:t>
                      </a:r>
                      <a:endParaRPr lang="en-GB"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900" dirty="0"/>
                        <a:t>The Olympic and Paralympic movemen</a:t>
                      </a:r>
                      <a:r>
                        <a:rPr lang="en-GB" sz="900" b="0" u="none" dirty="0">
                          <a:solidFill>
                            <a:schemeClr val="tx1"/>
                          </a:solidFill>
                        </a:rPr>
                        <a:t>t</a:t>
                      </a:r>
                    </a:p>
                    <a:p>
                      <a:r>
                        <a:rPr lang="en-GB" sz="900" dirty="0"/>
                        <a:t>Other initiatives and events which promote values through sport</a:t>
                      </a:r>
                    </a:p>
                    <a:p>
                      <a:r>
                        <a:rPr lang="en-GB" sz="900" dirty="0"/>
                        <a:t>The importance of etiquette and sporting behaviour of both performers and spectators</a:t>
                      </a:r>
                    </a:p>
                    <a:p>
                      <a:r>
                        <a:rPr lang="en-GB" sz="900" dirty="0"/>
                        <a:t>The use of performance-enhancing drugs in sport</a:t>
                      </a:r>
                    </a:p>
                    <a:p>
                      <a:r>
                        <a:rPr lang="en-GB" sz="900" dirty="0"/>
                        <a:t>The features of major sporting events</a:t>
                      </a:r>
                    </a:p>
                    <a:p>
                      <a:r>
                        <a:rPr lang="en-GB" sz="900" dirty="0"/>
                        <a:t>The potential benefits and drawbacks of cities/countries hosting major sporting events</a:t>
                      </a:r>
                    </a:p>
                    <a:p>
                      <a:r>
                        <a:rPr lang="en-GB" sz="900" dirty="0"/>
                        <a:t>The links between potential benefits and drawbacks and legacy</a:t>
                      </a:r>
                    </a:p>
                    <a:p>
                      <a:r>
                        <a:rPr lang="en-GB" sz="900" dirty="0"/>
                        <a:t>What national governing bodies in sport do</a:t>
                      </a:r>
                    </a:p>
                    <a:p>
                      <a:endParaRPr lang="en-GB"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200" dirty="0"/>
                        <a:t>See column</a:t>
                      </a:r>
                      <a:r>
                        <a:rPr lang="en-GB" sz="1200" baseline="0" dirty="0"/>
                        <a:t> 1 and 4</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800" dirty="0"/>
                        <a:t>The key components of performance for an individual performer in a sporting activity</a:t>
                      </a:r>
                    </a:p>
                    <a:p>
                      <a:r>
                        <a:rPr lang="en-GB" sz="800" dirty="0"/>
                        <a:t>The key components of performance for a team performer in a sporting activity</a:t>
                      </a:r>
                    </a:p>
                    <a:p>
                      <a:r>
                        <a:rPr lang="en-GB" sz="800" dirty="0"/>
                        <a:t>How to apply rules and regulations relevant to the activity </a:t>
                      </a:r>
                    </a:p>
                    <a:p>
                      <a:r>
                        <a:rPr lang="en-GB" sz="800" dirty="0"/>
                        <a:t>The importance of consistency</a:t>
                      </a:r>
                    </a:p>
                    <a:p>
                      <a:r>
                        <a:rPr lang="en-GB" sz="800" dirty="0"/>
                        <a:t>The importance of accuracy</a:t>
                      </a:r>
                    </a:p>
                    <a:p>
                      <a:r>
                        <a:rPr lang="en-GB" sz="800" dirty="0"/>
                        <a:t>The use of signals</a:t>
                      </a:r>
                    </a:p>
                    <a:p>
                      <a:r>
                        <a:rPr lang="en-GB" sz="800" dirty="0"/>
                        <a:t>How to communicate decisions</a:t>
                      </a:r>
                    </a:p>
                    <a:p>
                      <a:r>
                        <a:rPr lang="en-GB" sz="800" dirty="0"/>
                        <a:t>The importance of positioning</a:t>
                      </a:r>
                    </a:p>
                    <a:p>
                      <a:r>
                        <a:rPr lang="en-GB" sz="800" dirty="0"/>
                        <a:t>How to identify areas of improvement in their own performance in a sporting activity</a:t>
                      </a:r>
                    </a:p>
                    <a:p>
                      <a:r>
                        <a:rPr lang="en-GB" sz="800" dirty="0"/>
                        <a:t>Types of skills</a:t>
                      </a:r>
                    </a:p>
                    <a:p>
                      <a:r>
                        <a:rPr lang="en-GB" sz="800" dirty="0"/>
                        <a:t>Types of practice</a:t>
                      </a:r>
                    </a:p>
                    <a:p>
                      <a:r>
                        <a:rPr lang="en-GB" sz="800" dirty="0"/>
                        <a:t>Methods to improve own performance</a:t>
                      </a:r>
                    </a:p>
                    <a:p>
                      <a:r>
                        <a:rPr lang="en-GB" sz="800" dirty="0"/>
                        <a:t>How to measure improvement in skills, techniques and strategies developed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68239525"/>
                  </a:ext>
                </a:extLst>
              </a:tr>
              <a:tr h="370840">
                <a:tc>
                  <a:txBody>
                    <a:bodyPr/>
                    <a:lstStyle/>
                    <a:p>
                      <a:r>
                        <a:rPr lang="en-GB" sz="1200" b="0" u="none" dirty="0">
                          <a:solidFill>
                            <a:schemeClr val="tx1"/>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a:t>Care and use of equipment, safe practice, communication skills, decision-making skills, team-working skills, problem-solving skills</a:t>
                      </a:r>
                      <a:endParaRPr lang="en-US" sz="9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gridSpan="2">
                  <a:txBody>
                    <a:bodyPr/>
                    <a:lstStyle/>
                    <a:p>
                      <a:r>
                        <a:rPr lang="en-GB" sz="1200" b="0" u="none" dirty="0">
                          <a:solidFill>
                            <a:schemeClr val="tx1"/>
                          </a:solidFill>
                        </a:rPr>
                        <a:t>Ability</a:t>
                      </a:r>
                      <a:r>
                        <a:rPr lang="en-GB" sz="1200" b="0" u="none" baseline="0" dirty="0">
                          <a:solidFill>
                            <a:schemeClr val="tx1"/>
                          </a:solidFill>
                        </a:rPr>
                        <a:t> to answer multiple choice and longer exam questions. Structuring an exam  answer</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GB"/>
                    </a:p>
                  </a:txBody>
                  <a:tcPr/>
                </a:tc>
                <a:tc>
                  <a:txBody>
                    <a:bodyPr/>
                    <a:lstStyle/>
                    <a:p>
                      <a:r>
                        <a:rPr lang="en-GB" sz="1200" b="0" u="none" dirty="0">
                          <a:solidFill>
                            <a:schemeClr val="tx1"/>
                          </a:solidFill>
                        </a:rPr>
                        <a:t>See column 1 and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900" b="0" u="none" dirty="0">
                          <a:solidFill>
                            <a:schemeClr val="tx1"/>
                          </a:solidFill>
                        </a:rPr>
                        <a:t>Development</a:t>
                      </a:r>
                      <a:r>
                        <a:rPr lang="en-GB" sz="900" b="0" u="none" baseline="0" dirty="0">
                          <a:solidFill>
                            <a:schemeClr val="tx1"/>
                          </a:solidFill>
                        </a:rPr>
                        <a:t> of both core and advanced skills for one individual and one team so=port. Performance Analysis</a:t>
                      </a:r>
                      <a:endParaRPr lang="en-GB" sz="9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501469523"/>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343" y="107977"/>
            <a:ext cx="250855" cy="376283"/>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63276" y="44652"/>
            <a:ext cx="393737" cy="194320"/>
          </a:xfrm>
          <a:prstGeom prst="rect">
            <a:avLst/>
          </a:prstGeom>
        </p:spPr>
      </p:pic>
    </p:spTree>
    <p:extLst>
      <p:ext uri="{BB962C8B-B14F-4D97-AF65-F5344CB8AC3E}">
        <p14:creationId xmlns:p14="http://schemas.microsoft.com/office/powerpoint/2010/main" val="3752057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453428" y="44652"/>
            <a:ext cx="10663064" cy="439608"/>
          </a:xfrm>
          <a:solidFill>
            <a:schemeClr val="bg1"/>
          </a:solidFill>
        </p:spPr>
        <p:txBody>
          <a:bodyPr>
            <a:noAutofit/>
          </a:bodyPr>
          <a:lstStyle/>
          <a:p>
            <a:pPr algn="ctr"/>
            <a:r>
              <a:rPr lang="en-GB" sz="2000" b="1" u="sng" dirty="0">
                <a:solidFill>
                  <a:srgbClr val="FF0000"/>
                </a:solidFill>
              </a:rPr>
              <a:t>Sports Studies </a:t>
            </a:r>
            <a:r>
              <a:rPr lang="en-GB" sz="2000" b="1" u="sng" dirty="0"/>
              <a:t>Curriculum Overview – Year 11 (KS4) (</a:t>
            </a:r>
            <a:r>
              <a:rPr lang="en-GB" sz="2000" b="1" u="sng" dirty="0">
                <a:solidFill>
                  <a:schemeClr val="accent2">
                    <a:lumMod val="40000"/>
                    <a:lumOff val="60000"/>
                  </a:schemeClr>
                </a:solidFill>
              </a:rPr>
              <a:t>Theory</a:t>
            </a:r>
            <a:r>
              <a:rPr lang="en-GB" sz="2000" b="1" u="sng" dirty="0"/>
              <a:t>, </a:t>
            </a:r>
            <a:r>
              <a:rPr lang="en-GB" sz="2000" b="1" u="sng" dirty="0">
                <a:solidFill>
                  <a:schemeClr val="accent1">
                    <a:lumMod val="60000"/>
                    <a:lumOff val="40000"/>
                  </a:schemeClr>
                </a:solidFill>
              </a:rPr>
              <a:t>Practical</a:t>
            </a:r>
            <a:r>
              <a:rPr lang="en-GB" sz="2000" b="1" u="sng" dirty="0"/>
              <a:t>)</a:t>
            </a:r>
            <a:r>
              <a:rPr lang="en-GB" sz="2000" b="1" dirty="0"/>
              <a:t>   </a:t>
            </a:r>
            <a:r>
              <a:rPr lang="en-GB" sz="2000" b="1" u="sng" dirty="0"/>
              <a:t>Exam board: OCR </a:t>
            </a:r>
            <a:endParaRPr lang="en-GB" sz="2000" b="1" u="sng" dirty="0">
              <a:solidFill>
                <a:srgbClr val="FF0000"/>
              </a:solidFill>
            </a:endParaRP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nvGraphicFramePr>
        <p:xfrm>
          <a:off x="453428" y="592550"/>
          <a:ext cx="11209849" cy="6122722"/>
        </p:xfrm>
        <a:graphic>
          <a:graphicData uri="http://schemas.openxmlformats.org/drawingml/2006/table">
            <a:tbl>
              <a:tblPr firstRow="1" bandRow="1">
                <a:tableStyleId>{5C22544A-7EE6-4342-B048-85BDC9FD1C3A}</a:tableStyleId>
              </a:tblPr>
              <a:tblGrid>
                <a:gridCol w="2241970">
                  <a:extLst>
                    <a:ext uri="{9D8B030D-6E8A-4147-A177-3AD203B41FA5}">
                      <a16:colId xmlns:a16="http://schemas.microsoft.com/office/drawing/2014/main" val="3717695141"/>
                    </a:ext>
                  </a:extLst>
                </a:gridCol>
                <a:gridCol w="4483939">
                  <a:extLst>
                    <a:ext uri="{9D8B030D-6E8A-4147-A177-3AD203B41FA5}">
                      <a16:colId xmlns:a16="http://schemas.microsoft.com/office/drawing/2014/main" val="3960397057"/>
                    </a:ext>
                  </a:extLst>
                </a:gridCol>
                <a:gridCol w="2241970">
                  <a:extLst>
                    <a:ext uri="{9D8B030D-6E8A-4147-A177-3AD203B41FA5}">
                      <a16:colId xmlns:a16="http://schemas.microsoft.com/office/drawing/2014/main" val="3706577027"/>
                    </a:ext>
                  </a:extLst>
                </a:gridCol>
                <a:gridCol w="2241970">
                  <a:extLst>
                    <a:ext uri="{9D8B030D-6E8A-4147-A177-3AD203B41FA5}">
                      <a16:colId xmlns:a16="http://schemas.microsoft.com/office/drawing/2014/main" val="4178250955"/>
                    </a:ext>
                  </a:extLst>
                </a:gridCol>
              </a:tblGrid>
              <a:tr h="358265">
                <a:tc>
                  <a:txBody>
                    <a:bodyPr/>
                    <a:lstStyle/>
                    <a:p>
                      <a:r>
                        <a:rPr lang="en-GB" sz="1200" b="0" u="none" dirty="0">
                          <a:solidFill>
                            <a:schemeClr val="tx1"/>
                          </a:solidFill>
                        </a:rPr>
                        <a:t>Topic (Unit)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dirty="0">
                          <a:solidFill>
                            <a:schemeClr val="tx1"/>
                          </a:solidFill>
                        </a:rPr>
                        <a:t>RO53 Sports</a:t>
                      </a:r>
                      <a:r>
                        <a:rPr lang="en-GB" sz="1200" b="0" u="none" baseline="0" dirty="0">
                          <a:solidFill>
                            <a:schemeClr val="tx1"/>
                          </a:solidFill>
                        </a:rPr>
                        <a:t> Leadership</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200" b="0" u="none" baseline="0" dirty="0">
                          <a:solidFill>
                            <a:schemeClr val="tx1"/>
                          </a:solidFill>
                        </a:rPr>
                        <a:t>Unit completion/addition (all units)</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u="none" dirty="0">
                          <a:solidFill>
                            <a:schemeClr val="tx1"/>
                          </a:solidFill>
                        </a:rPr>
                        <a:t>RO52 Developing Sports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95773868"/>
                  </a:ext>
                </a:extLst>
              </a:tr>
              <a:tr h="206125">
                <a:tc>
                  <a:txBody>
                    <a:bodyPr/>
                    <a:lstStyle/>
                    <a:p>
                      <a:r>
                        <a:rPr lang="en-GB" sz="1200" b="0" u="none" dirty="0">
                          <a:solidFill>
                            <a:schemeClr val="tx1"/>
                          </a:solidFill>
                        </a:rPr>
                        <a:t>Length of topic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dirty="0">
                          <a:solidFill>
                            <a:schemeClr val="tx1"/>
                          </a:solidFill>
                        </a:rPr>
                        <a:t>15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200" b="0" u="none" dirty="0">
                          <a:solidFill>
                            <a:schemeClr val="tx1"/>
                          </a:solidFill>
                        </a:rPr>
                        <a:t>15</a:t>
                      </a:r>
                      <a:r>
                        <a:rPr lang="en-GB" sz="1200" b="0" u="none" baseline="0" dirty="0">
                          <a:solidFill>
                            <a:schemeClr val="tx1"/>
                          </a:solidFill>
                        </a:rPr>
                        <a:t> weeks</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dirty="0">
                          <a:solidFill>
                            <a:schemeClr val="tx1"/>
                          </a:solidFill>
                        </a:rPr>
                        <a:t>From</a:t>
                      </a:r>
                      <a:r>
                        <a:rPr lang="en-GB" sz="1200" b="0" u="none" baseline="0" dirty="0">
                          <a:solidFill>
                            <a:schemeClr val="tx1"/>
                          </a:solidFill>
                        </a:rPr>
                        <a:t> September - May</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264519711"/>
                  </a:ext>
                </a:extLst>
              </a:tr>
              <a:tr h="1501768">
                <a:tc>
                  <a:txBody>
                    <a:bodyPr/>
                    <a:lstStyle/>
                    <a:p>
                      <a:r>
                        <a:rPr lang="en-US" sz="1200" b="0" u="none" dirty="0">
                          <a:solidFill>
                            <a:schemeClr val="tx1"/>
                          </a:solidFill>
                        </a:rPr>
                        <a:t>Links to</a:t>
                      </a:r>
                      <a:r>
                        <a:rPr lang="en-US" sz="1200" b="0" u="none" baseline="0" dirty="0">
                          <a:solidFill>
                            <a:schemeClr val="tx1"/>
                          </a:solidFill>
                        </a:rPr>
                        <a:t> specification</a:t>
                      </a:r>
                    </a:p>
                    <a:p>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Learning Outcome 1: Know the personal qualities, styles, roles and responsibilities associated with effective sports leadership</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Learning Outcome 2: Be able to plan sports activity sessions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Learning Outcome 3: Be able to deliver sports activity session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Learning Outcome 4: Be able to evaluate own performance in delivering a sports activity session</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See</a:t>
                      </a:r>
                      <a:r>
                        <a:rPr lang="en-GB" sz="1200" baseline="0" dirty="0"/>
                        <a:t> specific units</a:t>
                      </a: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u="none" kern="1400" spc="-50" dirty="0">
                        <a:effectLst/>
                        <a:highlight>
                          <a:srgbClr val="FFFF00"/>
                        </a:highlight>
                        <a:latin typeface="+mn-lt"/>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u="none" kern="1400" spc="-50" dirty="0">
                        <a:effectLst/>
                        <a:highlight>
                          <a:srgbClr val="FFFF00"/>
                        </a:highlight>
                        <a:latin typeface="+mn-lt"/>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Learning Outcome 1: Be able to use skills, techniques and tactics/strategies/ compositional ideas as an individual performer in a sporting 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Learning Outcome 2: Be able to use skills, techniques and tactics/strategies/ compositional ideas as a team performer in sporting 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Learning Outcome 3: Be able to officiate in a sporting 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Learning Outcome 4: Be able to apply practice methods to support improvement in a sporting activity</a:t>
                      </a:r>
                      <a:endParaRPr lang="en-GB" sz="800" b="0" u="none"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818478522"/>
                  </a:ext>
                </a:extLst>
              </a:tr>
              <a:tr h="1047802">
                <a:tc>
                  <a:txBody>
                    <a:bodyPr/>
                    <a:lstStyle/>
                    <a:p>
                      <a:r>
                        <a:rPr lang="en-GB" sz="1200" b="0" u="none" dirty="0">
                          <a:solidFill>
                            <a:schemeClr val="tx1"/>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Centre-assessed and OCR-moderated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The assessment for this unit: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Centre-assessed task(s) for each learning outcome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Summer exam (May)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All marks submitted by 15</a:t>
                      </a:r>
                      <a:r>
                        <a:rPr kumimoji="0" lang="en-GB" sz="1200" b="0" i="0" u="none" strike="noStrike" kern="1200" cap="none" spc="0" normalizeH="0" baseline="30000" noProof="0" dirty="0">
                          <a:ln>
                            <a:noFill/>
                          </a:ln>
                          <a:solidFill>
                            <a:prstClr val="black"/>
                          </a:solidFill>
                          <a:effectLst/>
                          <a:uLnTx/>
                          <a:uFillTx/>
                          <a:latin typeface="Calibri" panose="020F0502020204030204"/>
                          <a:ea typeface="+mn-ea"/>
                          <a:cs typeface="+mn-cs"/>
                        </a:rPr>
                        <a:t>th</a:t>
                      </a: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 May.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Sample requested, sent and moderated by OCR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Centre-assessed and OCR-moderated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The assessment for this unit: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Centre-assessed task(s) for each learning outcome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6407812"/>
                  </a:ext>
                </a:extLst>
              </a:tr>
              <a:tr h="2208483">
                <a:tc>
                  <a:txBody>
                    <a:bodyPr/>
                    <a:lstStyle/>
                    <a:p>
                      <a:r>
                        <a:rPr lang="en-GB" sz="1200" b="0" u="none" dirty="0">
                          <a:solidFill>
                            <a:schemeClr val="tx1"/>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50" dirty="0"/>
                        <a:t>Different leadership roles and opportunities in sport</a:t>
                      </a:r>
                    </a:p>
                    <a:p>
                      <a:r>
                        <a:rPr lang="en-GB" sz="1050" dirty="0"/>
                        <a:t>Role-related responsibilities</a:t>
                      </a:r>
                    </a:p>
                    <a:p>
                      <a:r>
                        <a:rPr lang="en-GB" sz="1050" dirty="0"/>
                        <a:t>Personal qualities which relate to leadership roles</a:t>
                      </a:r>
                    </a:p>
                    <a:p>
                      <a:r>
                        <a:rPr lang="en-GB" sz="1050" dirty="0"/>
                        <a:t>Leadership styles</a:t>
                      </a:r>
                    </a:p>
                    <a:p>
                      <a:r>
                        <a:rPr lang="en-GB" sz="1050" dirty="0"/>
                        <a:t>Key considerations when planning sports activity sessions</a:t>
                      </a:r>
                    </a:p>
                    <a:p>
                      <a:r>
                        <a:rPr lang="en-GB" sz="1050" dirty="0"/>
                        <a:t>Safety considerations when planning sports activity sessions</a:t>
                      </a:r>
                    </a:p>
                    <a:p>
                      <a:r>
                        <a:rPr lang="en-GB" sz="1050" dirty="0"/>
                        <a:t>Safe practice</a:t>
                      </a:r>
                    </a:p>
                    <a:p>
                      <a:r>
                        <a:rPr lang="en-GB" sz="1050" dirty="0"/>
                        <a:t>Delivery style</a:t>
                      </a:r>
                    </a:p>
                    <a:p>
                      <a:r>
                        <a:rPr lang="en-GB" sz="1050" dirty="0"/>
                        <a:t>Communication skills</a:t>
                      </a:r>
                    </a:p>
                    <a:p>
                      <a:r>
                        <a:rPr lang="en-GB" sz="1050" dirty="0"/>
                        <a:t>Motivation techniques</a:t>
                      </a:r>
                    </a:p>
                    <a:p>
                      <a:r>
                        <a:rPr lang="en-GB" sz="1050" dirty="0"/>
                        <a:t>Activity-specific knowledge</a:t>
                      </a:r>
                    </a:p>
                    <a:p>
                      <a:r>
                        <a:rPr lang="en-GB" sz="1050" dirty="0"/>
                        <a:t>Adaptability</a:t>
                      </a:r>
                    </a:p>
                    <a:p>
                      <a:r>
                        <a:rPr lang="en-GB" sz="1050" dirty="0"/>
                        <a:t>Key aspects to consider in evaluating planning and delivery of a sports activity session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200" dirty="0"/>
                        <a:t>See specific</a:t>
                      </a:r>
                      <a:r>
                        <a:rPr lang="en-GB" sz="1200" baseline="0" dirty="0"/>
                        <a:t> units</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800" dirty="0"/>
                        <a:t>The key components of performance for an individual performer in a sporting activity</a:t>
                      </a:r>
                    </a:p>
                    <a:p>
                      <a:r>
                        <a:rPr lang="en-GB" sz="800" dirty="0"/>
                        <a:t>The key components of performance for a team performer in a sporting activity</a:t>
                      </a:r>
                    </a:p>
                    <a:p>
                      <a:r>
                        <a:rPr lang="en-GB" sz="800" dirty="0"/>
                        <a:t>How to apply rules and regulations relevant to the activity </a:t>
                      </a:r>
                    </a:p>
                    <a:p>
                      <a:r>
                        <a:rPr lang="en-GB" sz="800" dirty="0"/>
                        <a:t>The importance of consistency</a:t>
                      </a:r>
                    </a:p>
                    <a:p>
                      <a:r>
                        <a:rPr lang="en-GB" sz="800" dirty="0"/>
                        <a:t>The importance of accuracy</a:t>
                      </a:r>
                    </a:p>
                    <a:p>
                      <a:r>
                        <a:rPr lang="en-GB" sz="800" dirty="0"/>
                        <a:t>The use of signals</a:t>
                      </a:r>
                    </a:p>
                    <a:p>
                      <a:r>
                        <a:rPr lang="en-GB" sz="800" dirty="0"/>
                        <a:t>How to communicate decisions</a:t>
                      </a:r>
                    </a:p>
                    <a:p>
                      <a:r>
                        <a:rPr lang="en-GB" sz="800" dirty="0"/>
                        <a:t>The importance of positioning</a:t>
                      </a:r>
                    </a:p>
                    <a:p>
                      <a:r>
                        <a:rPr lang="en-GB" sz="800" dirty="0"/>
                        <a:t>How to identify areas of improvement in their own performance in a sporting activity</a:t>
                      </a:r>
                    </a:p>
                    <a:p>
                      <a:r>
                        <a:rPr lang="en-GB" sz="800" dirty="0"/>
                        <a:t>Types of skills</a:t>
                      </a:r>
                    </a:p>
                    <a:p>
                      <a:r>
                        <a:rPr lang="en-GB" sz="800" dirty="0"/>
                        <a:t>Types of practice</a:t>
                      </a:r>
                    </a:p>
                    <a:p>
                      <a:r>
                        <a:rPr lang="en-GB" sz="800" dirty="0"/>
                        <a:t>Methods to improve own performance</a:t>
                      </a:r>
                    </a:p>
                    <a:p>
                      <a:r>
                        <a:rPr lang="en-GB" sz="800" dirty="0"/>
                        <a:t>How to measure improvement in skills, techniques and strategies developed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68239525"/>
                  </a:ext>
                </a:extLst>
              </a:tr>
              <a:tr h="441697">
                <a:tc>
                  <a:txBody>
                    <a:bodyPr/>
                    <a:lstStyle/>
                    <a:p>
                      <a:r>
                        <a:rPr lang="en-GB" sz="1200" b="0" u="none" dirty="0">
                          <a:solidFill>
                            <a:schemeClr val="tx1"/>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u="none" dirty="0">
                          <a:solidFill>
                            <a:schemeClr val="tx1"/>
                          </a:solidFill>
                        </a:rPr>
                        <a:t>Planning,</a:t>
                      </a:r>
                      <a:r>
                        <a:rPr lang="en-GB" sz="1200" b="0" u="none" baseline="0" dirty="0">
                          <a:solidFill>
                            <a:schemeClr val="tx1"/>
                          </a:solidFill>
                        </a:rPr>
                        <a:t> communication, confidence, organisational skills</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200" b="0" u="none" dirty="0">
                          <a:solidFill>
                            <a:schemeClr val="tx1"/>
                          </a:solidFill>
                        </a:rPr>
                        <a:t>See specific</a:t>
                      </a:r>
                      <a:r>
                        <a:rPr lang="en-GB" sz="1200" b="0" u="none" baseline="0" dirty="0">
                          <a:solidFill>
                            <a:schemeClr val="tx1"/>
                          </a:solidFill>
                        </a:rPr>
                        <a:t> units</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800" b="0" u="none" dirty="0">
                          <a:solidFill>
                            <a:schemeClr val="tx1"/>
                          </a:solidFill>
                        </a:rPr>
                        <a:t>Development</a:t>
                      </a:r>
                      <a:r>
                        <a:rPr lang="en-GB" sz="800" b="0" u="none" baseline="0" dirty="0">
                          <a:solidFill>
                            <a:schemeClr val="tx1"/>
                          </a:solidFill>
                        </a:rPr>
                        <a:t> of both core and advanced skills for one individual and one team so=port. Performance Analysis</a:t>
                      </a:r>
                      <a:endParaRPr lang="en-GB" sz="8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501469523"/>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343" y="107977"/>
            <a:ext cx="250855" cy="376283"/>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63276" y="44652"/>
            <a:ext cx="393737" cy="194320"/>
          </a:xfrm>
          <a:prstGeom prst="rect">
            <a:avLst/>
          </a:prstGeom>
        </p:spPr>
      </p:pic>
    </p:spTree>
    <p:extLst>
      <p:ext uri="{BB962C8B-B14F-4D97-AF65-F5344CB8AC3E}">
        <p14:creationId xmlns:p14="http://schemas.microsoft.com/office/powerpoint/2010/main" val="14603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335864" y="-297712"/>
            <a:ext cx="11200975" cy="1325563"/>
          </a:xfrm>
        </p:spPr>
        <p:txBody>
          <a:bodyPr>
            <a:normAutofit/>
          </a:bodyPr>
          <a:lstStyle/>
          <a:p>
            <a:pPr algn="ctr"/>
            <a:r>
              <a:rPr lang="en-GB" sz="3200" b="1" u="sng" dirty="0">
                <a:solidFill>
                  <a:srgbClr val="FF0000"/>
                </a:solidFill>
              </a:rPr>
              <a:t>PE/Dance </a:t>
            </a:r>
            <a:r>
              <a:rPr lang="en-GB" sz="3200" b="1" u="sng" dirty="0"/>
              <a:t>Curriculum Overview – Year 7, 8 &amp; 9 Boys (KS3)</a:t>
            </a: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ext uri="{D42A27DB-BD31-4B8C-83A1-F6EECF244321}">
                <p14:modId xmlns:p14="http://schemas.microsoft.com/office/powerpoint/2010/main" val="281969950"/>
              </p:ext>
            </p:extLst>
          </p:nvPr>
        </p:nvGraphicFramePr>
        <p:xfrm>
          <a:off x="182879" y="976826"/>
          <a:ext cx="11821886" cy="5585104"/>
        </p:xfrm>
        <a:graphic>
          <a:graphicData uri="http://schemas.openxmlformats.org/drawingml/2006/table">
            <a:tbl>
              <a:tblPr firstRow="1" bandRow="1">
                <a:tableStyleId>{5C22544A-7EE6-4342-B048-85BDC9FD1C3A}</a:tableStyleId>
              </a:tblPr>
              <a:tblGrid>
                <a:gridCol w="1564587">
                  <a:extLst>
                    <a:ext uri="{9D8B030D-6E8A-4147-A177-3AD203B41FA5}">
                      <a16:colId xmlns:a16="http://schemas.microsoft.com/office/drawing/2014/main" val="3717695141"/>
                    </a:ext>
                  </a:extLst>
                </a:gridCol>
                <a:gridCol w="1805631">
                  <a:extLst>
                    <a:ext uri="{9D8B030D-6E8A-4147-A177-3AD203B41FA5}">
                      <a16:colId xmlns:a16="http://schemas.microsoft.com/office/drawing/2014/main" val="1058426284"/>
                    </a:ext>
                  </a:extLst>
                </a:gridCol>
                <a:gridCol w="1696304">
                  <a:extLst>
                    <a:ext uri="{9D8B030D-6E8A-4147-A177-3AD203B41FA5}">
                      <a16:colId xmlns:a16="http://schemas.microsoft.com/office/drawing/2014/main" val="3960397057"/>
                    </a:ext>
                  </a:extLst>
                </a:gridCol>
                <a:gridCol w="1688841">
                  <a:extLst>
                    <a:ext uri="{9D8B030D-6E8A-4147-A177-3AD203B41FA5}">
                      <a16:colId xmlns:a16="http://schemas.microsoft.com/office/drawing/2014/main" val="3706240846"/>
                    </a:ext>
                  </a:extLst>
                </a:gridCol>
                <a:gridCol w="1688841">
                  <a:extLst>
                    <a:ext uri="{9D8B030D-6E8A-4147-A177-3AD203B41FA5}">
                      <a16:colId xmlns:a16="http://schemas.microsoft.com/office/drawing/2014/main" val="4178250955"/>
                    </a:ext>
                  </a:extLst>
                </a:gridCol>
                <a:gridCol w="1688841">
                  <a:extLst>
                    <a:ext uri="{9D8B030D-6E8A-4147-A177-3AD203B41FA5}">
                      <a16:colId xmlns:a16="http://schemas.microsoft.com/office/drawing/2014/main" val="4072156639"/>
                    </a:ext>
                  </a:extLst>
                </a:gridCol>
                <a:gridCol w="1688841">
                  <a:extLst>
                    <a:ext uri="{9D8B030D-6E8A-4147-A177-3AD203B41FA5}">
                      <a16:colId xmlns:a16="http://schemas.microsoft.com/office/drawing/2014/main" val="2435721000"/>
                    </a:ext>
                  </a:extLst>
                </a:gridCol>
              </a:tblGrid>
              <a:tr h="538117">
                <a:tc>
                  <a:txBody>
                    <a:bodyPr/>
                    <a:lstStyle/>
                    <a:p>
                      <a:r>
                        <a:rPr lang="en-GB" sz="1400" b="0" u="none" dirty="0">
                          <a:solidFill>
                            <a:schemeClr val="tx1"/>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u="none">
                          <a:solidFill>
                            <a:schemeClr val="tx1"/>
                          </a:solidFill>
                        </a:rPr>
                        <a:t>Football</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rPr>
                        <a:t>Badminton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u="none" dirty="0">
                          <a:solidFill>
                            <a:schemeClr val="tx1"/>
                          </a:solidFill>
                        </a:rPr>
                        <a:t>Handball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GB" sz="1400" b="0" u="none" dirty="0">
                          <a:solidFill>
                            <a:schemeClr val="tx1"/>
                          </a:solidFill>
                        </a:rPr>
                        <a:t>Fitness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u="none" dirty="0">
                          <a:solidFill>
                            <a:schemeClr val="tx1"/>
                          </a:solidFill>
                        </a:rPr>
                        <a:t>Athletics/</a:t>
                      </a:r>
                    </a:p>
                    <a:p>
                      <a:r>
                        <a:rPr lang="en-GB" sz="1400" b="0" u="none" dirty="0">
                          <a:solidFill>
                            <a:schemeClr val="tx1"/>
                          </a:solidFill>
                        </a:rPr>
                        <a:t>Invasion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GB" sz="1400" b="0" u="none" dirty="0">
                          <a:solidFill>
                            <a:schemeClr val="tx1"/>
                          </a:solidFill>
                        </a:rPr>
                        <a:t>Cricket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535577">
                <a:tc>
                  <a:txBody>
                    <a:bodyPr/>
                    <a:lstStyle/>
                    <a:p>
                      <a:r>
                        <a:rPr lang="en-GB" sz="1400" b="0" u="none" dirty="0">
                          <a:solidFill>
                            <a:schemeClr val="tx1"/>
                          </a:solidFill>
                        </a:rPr>
                        <a:t>Length of topic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u="none"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rPr>
                        <a:t>6 (two weeks</a:t>
                      </a:r>
                      <a:r>
                        <a:rPr lang="en-GB" sz="1400" b="0" u="none" baseline="0" dirty="0">
                          <a:solidFill>
                            <a:schemeClr val="tx1"/>
                          </a:solidFill>
                        </a:rPr>
                        <a:t> lost to mock exams)</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u="none" dirty="0">
                          <a:solidFill>
                            <a:schemeClr val="tx1"/>
                          </a:solidFill>
                        </a:rPr>
                        <a:t>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rPr>
                        <a:t>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rPr>
                        <a:t>3</a:t>
                      </a:r>
                      <a:r>
                        <a:rPr lang="en-GB" sz="1400" b="0" u="none" baseline="0" dirty="0">
                          <a:solidFill>
                            <a:schemeClr val="tx1"/>
                          </a:solidFill>
                        </a:rPr>
                        <a:t> of each</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rPr>
                        <a:t>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770709">
                <a:tc>
                  <a:txBody>
                    <a:bodyPr/>
                    <a:lstStyle/>
                    <a:p>
                      <a:r>
                        <a:rPr lang="en-US" sz="1400" b="0" u="none" dirty="0">
                          <a:solidFill>
                            <a:schemeClr val="tx1"/>
                          </a:solidFill>
                        </a:rPr>
                        <a:t>Links to</a:t>
                      </a:r>
                      <a:r>
                        <a:rPr lang="en-US" sz="1400" b="0" u="none" baseline="0" dirty="0">
                          <a:solidFill>
                            <a:schemeClr val="tx1"/>
                          </a:solidFill>
                        </a:rPr>
                        <a:t> specification</a:t>
                      </a:r>
                    </a:p>
                    <a:p>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gridSpan="6">
                  <a:txBody>
                    <a:bodyPr/>
                    <a:lstStyle/>
                    <a:p>
                      <a:pPr marL="0" indent="0">
                        <a:buFont typeface="Arial" panose="020B0604020202020204" pitchFamily="34" charset="0"/>
                        <a:buNone/>
                      </a:pPr>
                      <a:r>
                        <a:rPr lang="en-US" sz="1600" b="0" u="none" dirty="0">
                          <a:solidFill>
                            <a:schemeClr val="tx1"/>
                          </a:solidFill>
                        </a:rPr>
                        <a:t>AO4 - </a:t>
                      </a:r>
                      <a:r>
                        <a:rPr lang="en-GB" sz="1600" kern="1200" dirty="0">
                          <a:solidFill>
                            <a:schemeClr val="dk1"/>
                          </a:solidFill>
                          <a:effectLst/>
                          <a:latin typeface="+mn-lt"/>
                          <a:ea typeface="+mn-ea"/>
                          <a:cs typeface="+mn-cs"/>
                        </a:rPr>
                        <a:t>Demonstrate and apply relevant skills and techniques in physical activity and sport</a:t>
                      </a:r>
                    </a:p>
                    <a:p>
                      <a:pPr marL="0" indent="0">
                        <a:buFont typeface="Arial" panose="020B0604020202020204" pitchFamily="34" charset="0"/>
                        <a:buNone/>
                      </a:pPr>
                      <a:r>
                        <a:rPr lang="en-GB" sz="1600" kern="1200" dirty="0">
                          <a:solidFill>
                            <a:schemeClr val="dk1"/>
                          </a:solidFill>
                          <a:effectLst/>
                          <a:latin typeface="+mn-lt"/>
                          <a:ea typeface="+mn-ea"/>
                          <a:cs typeface="+mn-cs"/>
                        </a:rPr>
                        <a:t>Analyse and evaluate performance</a:t>
                      </a:r>
                      <a:endParaRPr lang="en-GB" sz="1600" b="0" u="none" dirty="0">
                        <a:solidFill>
                          <a:schemeClr val="tx1"/>
                        </a:solidFill>
                      </a:endParaRPr>
                    </a:p>
                    <a:p>
                      <a:pPr marL="0" indent="0">
                        <a:buFont typeface="Arial" panose="020B0604020202020204" pitchFamily="34" charset="0"/>
                        <a:buNone/>
                      </a:pP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1227909">
                <a:tc>
                  <a:txBody>
                    <a:bodyPr/>
                    <a:lstStyle/>
                    <a:p>
                      <a:r>
                        <a:rPr lang="en-GB" sz="1400" b="0" u="none" dirty="0">
                          <a:solidFill>
                            <a:schemeClr val="tx1"/>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u="none" dirty="0">
                          <a:solidFill>
                            <a:schemeClr val="tx1"/>
                          </a:solidFill>
                        </a:rPr>
                        <a:t>Formal Assessment</a:t>
                      </a:r>
                      <a:r>
                        <a:rPr lang="en-US" sz="1200" b="0" u="none" baseline="0" dirty="0">
                          <a:solidFill>
                            <a:schemeClr val="tx1"/>
                          </a:solidFill>
                        </a:rPr>
                        <a:t> of AF</a:t>
                      </a:r>
                    </a:p>
                    <a:p>
                      <a:r>
                        <a:rPr lang="en-GB" sz="1200" kern="1200" dirty="0">
                          <a:solidFill>
                            <a:schemeClr val="dk1"/>
                          </a:solidFill>
                          <a:effectLst/>
                          <a:latin typeface="+mn-lt"/>
                          <a:ea typeface="+mn-ea"/>
                          <a:cs typeface="+mn-cs"/>
                        </a:rPr>
                        <a:t>1.Range of skills</a:t>
                      </a:r>
                    </a:p>
                    <a:p>
                      <a:r>
                        <a:rPr lang="en-GB" sz="1200" kern="1200" dirty="0">
                          <a:solidFill>
                            <a:schemeClr val="dk1"/>
                          </a:solidFill>
                          <a:effectLst/>
                          <a:latin typeface="+mn-lt"/>
                          <a:ea typeface="+mn-ea"/>
                          <a:cs typeface="+mn-cs"/>
                        </a:rPr>
                        <a:t>2. Quality of skills</a:t>
                      </a:r>
                    </a:p>
                    <a:p>
                      <a:r>
                        <a:rPr lang="en-GB" sz="1200" kern="1200" dirty="0">
                          <a:solidFill>
                            <a:schemeClr val="dk1"/>
                          </a:solidFill>
                          <a:effectLst/>
                          <a:latin typeface="+mn-lt"/>
                          <a:ea typeface="+mn-ea"/>
                          <a:cs typeface="+mn-cs"/>
                        </a:rPr>
                        <a:t>3. Physical attributes</a:t>
                      </a:r>
                    </a:p>
                    <a:p>
                      <a:r>
                        <a:rPr lang="en-GB" sz="1200" kern="1200" dirty="0">
                          <a:solidFill>
                            <a:schemeClr val="dk1"/>
                          </a:solidFill>
                          <a:effectLst/>
                          <a:latin typeface="+mn-lt"/>
                          <a:ea typeface="+mn-ea"/>
                          <a:cs typeface="+mn-cs"/>
                        </a:rPr>
                        <a:t>4. Decision making</a:t>
                      </a:r>
                    </a:p>
                    <a:p>
                      <a:r>
                        <a:rPr lang="en-GB" sz="1200" b="1" u="none" kern="1200" dirty="0">
                          <a:solidFill>
                            <a:schemeClr val="dk1"/>
                          </a:solidFill>
                          <a:effectLst/>
                          <a:latin typeface="+mn-lt"/>
                          <a:ea typeface="+mn-ea"/>
                          <a:cs typeface="+mn-cs"/>
                        </a:rPr>
                        <a:t>5. Strategies</a:t>
                      </a:r>
                      <a:r>
                        <a:rPr lang="en-GB" sz="1200" b="1" u="none" kern="1200" baseline="0" dirty="0">
                          <a:solidFill>
                            <a:schemeClr val="dk1"/>
                          </a:solidFill>
                          <a:effectLst/>
                          <a:latin typeface="+mn-lt"/>
                          <a:ea typeface="+mn-ea"/>
                          <a:cs typeface="+mn-cs"/>
                        </a:rPr>
                        <a:t>/Tactics</a:t>
                      </a:r>
                      <a:endParaRPr lang="en-US" sz="12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US" sz="1200" b="0" u="none" dirty="0">
                          <a:solidFill>
                            <a:schemeClr val="tx1"/>
                          </a:solidFill>
                        </a:rPr>
                        <a:t>Formal Assessment</a:t>
                      </a:r>
                      <a:r>
                        <a:rPr lang="en-US" sz="1200" b="0" u="none" baseline="0" dirty="0">
                          <a:solidFill>
                            <a:schemeClr val="tx1"/>
                          </a:solidFill>
                        </a:rPr>
                        <a:t> of AF</a:t>
                      </a:r>
                    </a:p>
                    <a:p>
                      <a:r>
                        <a:rPr lang="en-GB" sz="1200" kern="1200" dirty="0">
                          <a:solidFill>
                            <a:schemeClr val="dk1"/>
                          </a:solidFill>
                          <a:effectLst/>
                          <a:latin typeface="+mn-lt"/>
                          <a:ea typeface="+mn-ea"/>
                          <a:cs typeface="+mn-cs"/>
                        </a:rPr>
                        <a:t>1.Range of skills</a:t>
                      </a:r>
                    </a:p>
                    <a:p>
                      <a:r>
                        <a:rPr lang="en-GB" sz="1200" kern="1200" dirty="0">
                          <a:solidFill>
                            <a:schemeClr val="dk1"/>
                          </a:solidFill>
                          <a:effectLst/>
                          <a:latin typeface="+mn-lt"/>
                          <a:ea typeface="+mn-ea"/>
                          <a:cs typeface="+mn-cs"/>
                        </a:rPr>
                        <a:t>2. Quality of skills</a:t>
                      </a:r>
                    </a:p>
                    <a:p>
                      <a:r>
                        <a:rPr lang="en-GB" sz="1200" kern="1200" dirty="0">
                          <a:solidFill>
                            <a:schemeClr val="dk1"/>
                          </a:solidFill>
                          <a:effectLst/>
                          <a:latin typeface="+mn-lt"/>
                          <a:ea typeface="+mn-ea"/>
                          <a:cs typeface="+mn-cs"/>
                        </a:rPr>
                        <a:t>3. Physical attributes</a:t>
                      </a:r>
                    </a:p>
                    <a:p>
                      <a:r>
                        <a:rPr lang="en-GB" sz="1200" kern="1200" dirty="0">
                          <a:solidFill>
                            <a:schemeClr val="dk1"/>
                          </a:solidFill>
                          <a:effectLst/>
                          <a:latin typeface="+mn-lt"/>
                          <a:ea typeface="+mn-ea"/>
                          <a:cs typeface="+mn-cs"/>
                        </a:rPr>
                        <a:t>4. 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5. Rules and Regulations</a:t>
                      </a: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u="none" dirty="0">
                          <a:solidFill>
                            <a:schemeClr val="tx1"/>
                          </a:solidFill>
                        </a:rPr>
                        <a:t>Formal Assessment</a:t>
                      </a:r>
                      <a:r>
                        <a:rPr lang="en-US" sz="1200" b="0" u="none" baseline="0" dirty="0">
                          <a:solidFill>
                            <a:schemeClr val="tx1"/>
                          </a:solidFill>
                        </a:rPr>
                        <a:t> of AF</a:t>
                      </a:r>
                    </a:p>
                    <a:p>
                      <a:r>
                        <a:rPr lang="en-GB" sz="1200" kern="1200" dirty="0">
                          <a:solidFill>
                            <a:schemeClr val="dk1"/>
                          </a:solidFill>
                          <a:effectLst/>
                          <a:latin typeface="+mn-lt"/>
                          <a:ea typeface="+mn-ea"/>
                          <a:cs typeface="+mn-cs"/>
                        </a:rPr>
                        <a:t>1.Range of skills</a:t>
                      </a:r>
                    </a:p>
                    <a:p>
                      <a:r>
                        <a:rPr lang="en-GB" sz="1200" kern="1200" dirty="0">
                          <a:solidFill>
                            <a:schemeClr val="dk1"/>
                          </a:solidFill>
                          <a:effectLst/>
                          <a:latin typeface="+mn-lt"/>
                          <a:ea typeface="+mn-ea"/>
                          <a:cs typeface="+mn-cs"/>
                        </a:rPr>
                        <a:t>2. Quality of skills</a:t>
                      </a:r>
                    </a:p>
                    <a:p>
                      <a:r>
                        <a:rPr lang="en-GB" sz="1200" kern="1200" dirty="0">
                          <a:solidFill>
                            <a:schemeClr val="dk1"/>
                          </a:solidFill>
                          <a:effectLst/>
                          <a:latin typeface="+mn-lt"/>
                          <a:ea typeface="+mn-ea"/>
                          <a:cs typeface="+mn-cs"/>
                        </a:rPr>
                        <a:t>3. Physical attributes</a:t>
                      </a:r>
                    </a:p>
                    <a:p>
                      <a:r>
                        <a:rPr lang="en-GB" sz="1200" kern="1200" dirty="0">
                          <a:solidFill>
                            <a:schemeClr val="dk1"/>
                          </a:solidFill>
                          <a:effectLst/>
                          <a:latin typeface="+mn-lt"/>
                          <a:ea typeface="+mn-ea"/>
                          <a:cs typeface="+mn-cs"/>
                        </a:rPr>
                        <a:t>4. 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5. </a:t>
                      </a:r>
                      <a:r>
                        <a:rPr lang="en-GB" sz="1200" b="1" u="none" kern="1200" dirty="0">
                          <a:solidFill>
                            <a:schemeClr val="dk1"/>
                          </a:solidFill>
                          <a:effectLst/>
                          <a:latin typeface="+mn-lt"/>
                          <a:ea typeface="+mn-ea"/>
                          <a:cs typeface="+mn-cs"/>
                        </a:rPr>
                        <a:t>Strategies</a:t>
                      </a:r>
                      <a:r>
                        <a:rPr lang="en-GB" sz="1200" b="1" u="none" kern="1200" baseline="0" dirty="0">
                          <a:solidFill>
                            <a:schemeClr val="dk1"/>
                          </a:solidFill>
                          <a:effectLst/>
                          <a:latin typeface="+mn-lt"/>
                          <a:ea typeface="+mn-ea"/>
                          <a:cs typeface="+mn-cs"/>
                        </a:rPr>
                        <a:t>/Tactics</a:t>
                      </a:r>
                      <a:endParaRPr lang="en-US" sz="12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US" sz="1200" b="0" u="none" dirty="0">
                          <a:solidFill>
                            <a:schemeClr val="tx1"/>
                          </a:solidFill>
                        </a:rPr>
                        <a:t>Formal Assessment</a:t>
                      </a:r>
                      <a:r>
                        <a:rPr lang="en-US" sz="1200" b="0" u="none" baseline="0" dirty="0">
                          <a:solidFill>
                            <a:schemeClr val="tx1"/>
                          </a:solidFill>
                        </a:rPr>
                        <a:t> of AF</a:t>
                      </a:r>
                    </a:p>
                    <a:p>
                      <a:r>
                        <a:rPr lang="en-GB" sz="1200" kern="1200" dirty="0">
                          <a:solidFill>
                            <a:schemeClr val="dk1"/>
                          </a:solidFill>
                          <a:effectLst/>
                          <a:latin typeface="+mn-lt"/>
                          <a:ea typeface="+mn-ea"/>
                          <a:cs typeface="+mn-cs"/>
                        </a:rPr>
                        <a:t>1.Range of skills</a:t>
                      </a:r>
                    </a:p>
                    <a:p>
                      <a:r>
                        <a:rPr lang="en-GB" sz="1200" kern="1200" dirty="0">
                          <a:solidFill>
                            <a:schemeClr val="dk1"/>
                          </a:solidFill>
                          <a:effectLst/>
                          <a:latin typeface="+mn-lt"/>
                          <a:ea typeface="+mn-ea"/>
                          <a:cs typeface="+mn-cs"/>
                        </a:rPr>
                        <a:t>2. Quality of skills</a:t>
                      </a:r>
                    </a:p>
                    <a:p>
                      <a:r>
                        <a:rPr lang="en-GB" sz="1200" kern="1200" dirty="0">
                          <a:solidFill>
                            <a:schemeClr val="dk1"/>
                          </a:solidFill>
                          <a:effectLst/>
                          <a:latin typeface="+mn-lt"/>
                          <a:ea typeface="+mn-ea"/>
                          <a:cs typeface="+mn-cs"/>
                        </a:rPr>
                        <a:t>3. Physical attributes</a:t>
                      </a:r>
                    </a:p>
                    <a:p>
                      <a:r>
                        <a:rPr lang="en-GB" sz="1200" kern="1200" dirty="0">
                          <a:solidFill>
                            <a:schemeClr val="dk1"/>
                          </a:solidFill>
                          <a:effectLst/>
                          <a:latin typeface="+mn-lt"/>
                          <a:ea typeface="+mn-ea"/>
                          <a:cs typeface="+mn-cs"/>
                        </a:rPr>
                        <a:t>4. 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5. Safety procedures</a:t>
                      </a: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u="none" dirty="0">
                          <a:solidFill>
                            <a:schemeClr val="tx1"/>
                          </a:solidFill>
                        </a:rPr>
                        <a:t>Formal Assessment</a:t>
                      </a:r>
                      <a:r>
                        <a:rPr lang="en-US" sz="1200" b="0" u="none" baseline="0" dirty="0">
                          <a:solidFill>
                            <a:schemeClr val="tx1"/>
                          </a:solidFill>
                        </a:rPr>
                        <a:t> of AF</a:t>
                      </a:r>
                    </a:p>
                    <a:p>
                      <a:r>
                        <a:rPr lang="en-GB" sz="1200" kern="1200" dirty="0">
                          <a:solidFill>
                            <a:schemeClr val="dk1"/>
                          </a:solidFill>
                          <a:effectLst/>
                          <a:latin typeface="+mn-lt"/>
                          <a:ea typeface="+mn-ea"/>
                          <a:cs typeface="+mn-cs"/>
                        </a:rPr>
                        <a:t>1.Range of skills</a:t>
                      </a:r>
                    </a:p>
                    <a:p>
                      <a:r>
                        <a:rPr lang="en-GB" sz="1200" kern="1200" dirty="0">
                          <a:solidFill>
                            <a:schemeClr val="dk1"/>
                          </a:solidFill>
                          <a:effectLst/>
                          <a:latin typeface="+mn-lt"/>
                          <a:ea typeface="+mn-ea"/>
                          <a:cs typeface="+mn-cs"/>
                        </a:rPr>
                        <a:t>2. Quality of skills</a:t>
                      </a:r>
                    </a:p>
                    <a:p>
                      <a:r>
                        <a:rPr lang="en-GB" sz="1200" kern="1200" dirty="0">
                          <a:solidFill>
                            <a:schemeClr val="dk1"/>
                          </a:solidFill>
                          <a:effectLst/>
                          <a:latin typeface="+mn-lt"/>
                          <a:ea typeface="+mn-ea"/>
                          <a:cs typeface="+mn-cs"/>
                        </a:rPr>
                        <a:t>3. Physical attributes</a:t>
                      </a:r>
                    </a:p>
                    <a:p>
                      <a:r>
                        <a:rPr lang="en-GB" sz="1200" kern="1200" dirty="0">
                          <a:solidFill>
                            <a:schemeClr val="dk1"/>
                          </a:solidFill>
                          <a:effectLst/>
                          <a:latin typeface="+mn-lt"/>
                          <a:ea typeface="+mn-ea"/>
                          <a:cs typeface="+mn-cs"/>
                        </a:rPr>
                        <a:t>4. 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5. Strengths &amp; weaknesses</a:t>
                      </a: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US" sz="1200" b="0" u="none" dirty="0">
                          <a:solidFill>
                            <a:schemeClr val="tx1"/>
                          </a:solidFill>
                        </a:rPr>
                        <a:t>Formal Assessment</a:t>
                      </a:r>
                      <a:r>
                        <a:rPr lang="en-US" sz="1200" b="0" u="none" baseline="0" dirty="0">
                          <a:solidFill>
                            <a:schemeClr val="tx1"/>
                          </a:solidFill>
                        </a:rPr>
                        <a:t> of AF</a:t>
                      </a:r>
                    </a:p>
                    <a:p>
                      <a:r>
                        <a:rPr lang="en-GB" sz="1200" kern="1200" dirty="0">
                          <a:solidFill>
                            <a:schemeClr val="dk1"/>
                          </a:solidFill>
                          <a:effectLst/>
                          <a:latin typeface="+mn-lt"/>
                          <a:ea typeface="+mn-ea"/>
                          <a:cs typeface="+mn-cs"/>
                        </a:rPr>
                        <a:t>1.Range of skills</a:t>
                      </a:r>
                    </a:p>
                    <a:p>
                      <a:r>
                        <a:rPr lang="en-GB" sz="1200" kern="1200" dirty="0">
                          <a:solidFill>
                            <a:schemeClr val="dk1"/>
                          </a:solidFill>
                          <a:effectLst/>
                          <a:latin typeface="+mn-lt"/>
                          <a:ea typeface="+mn-ea"/>
                          <a:cs typeface="+mn-cs"/>
                        </a:rPr>
                        <a:t>2. Quality of skills</a:t>
                      </a:r>
                    </a:p>
                    <a:p>
                      <a:r>
                        <a:rPr lang="en-GB" sz="1200" kern="1200" dirty="0">
                          <a:solidFill>
                            <a:schemeClr val="dk1"/>
                          </a:solidFill>
                          <a:effectLst/>
                          <a:latin typeface="+mn-lt"/>
                          <a:ea typeface="+mn-ea"/>
                          <a:cs typeface="+mn-cs"/>
                        </a:rPr>
                        <a:t>3. Physical attributes</a:t>
                      </a:r>
                    </a:p>
                    <a:p>
                      <a:r>
                        <a:rPr lang="en-GB" sz="1200" kern="1200" dirty="0">
                          <a:solidFill>
                            <a:schemeClr val="dk1"/>
                          </a:solidFill>
                          <a:effectLst/>
                          <a:latin typeface="+mn-lt"/>
                          <a:ea typeface="+mn-ea"/>
                          <a:cs typeface="+mn-cs"/>
                        </a:rPr>
                        <a:t>4. 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5. Communication</a:t>
                      </a: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1123406">
                <a:tc>
                  <a:txBody>
                    <a:bodyPr/>
                    <a:lstStyle/>
                    <a:p>
                      <a:r>
                        <a:rPr lang="en-GB" sz="1400" b="0" u="none" dirty="0">
                          <a:solidFill>
                            <a:schemeClr val="tx1"/>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gridSpan="6">
                  <a:txBody>
                    <a:bodyPr/>
                    <a:lstStyle/>
                    <a:p>
                      <a:pPr algn="l">
                        <a:spcAft>
                          <a:spcPts val="0"/>
                        </a:spcAft>
                      </a:pPr>
                      <a:r>
                        <a:rPr lang="en-GB" sz="1600" dirty="0">
                          <a:effectLst/>
                          <a:latin typeface="+mn-lt"/>
                          <a:ea typeface="Times New Roman" panose="02020603050405020304" pitchFamily="18" charset="0"/>
                        </a:rPr>
                        <a:t>Demonstration of</a:t>
                      </a:r>
                      <a:r>
                        <a:rPr lang="en-GB" sz="1600" baseline="0" dirty="0">
                          <a:effectLst/>
                          <a:latin typeface="+mn-lt"/>
                          <a:ea typeface="Times New Roman" panose="02020603050405020304" pitchFamily="18" charset="0"/>
                        </a:rPr>
                        <a:t> core and advanced skills (see specification and SOW).</a:t>
                      </a:r>
                    </a:p>
                    <a:p>
                      <a:pPr algn="l">
                        <a:spcAft>
                          <a:spcPts val="0"/>
                        </a:spcAft>
                      </a:pPr>
                      <a:r>
                        <a:rPr lang="en-GB" sz="1600" baseline="0" dirty="0">
                          <a:effectLst/>
                          <a:latin typeface="+mn-lt"/>
                          <a:ea typeface="Times New Roman" panose="02020603050405020304" pitchFamily="18" charset="0"/>
                        </a:rPr>
                        <a:t>Ability to control the quality of the skills.</a:t>
                      </a:r>
                    </a:p>
                    <a:p>
                      <a:pPr algn="l">
                        <a:spcAft>
                          <a:spcPts val="0"/>
                        </a:spcAft>
                      </a:pPr>
                      <a:r>
                        <a:rPr lang="en-GB" sz="1600" baseline="0" dirty="0">
                          <a:effectLst/>
                          <a:latin typeface="+mn-lt"/>
                          <a:ea typeface="Times New Roman" panose="02020603050405020304" pitchFamily="18" charset="0"/>
                        </a:rPr>
                        <a:t>Demonstration of appropriate levels of physical fitness and psychological control.</a:t>
                      </a:r>
                    </a:p>
                    <a:p>
                      <a:pPr algn="l">
                        <a:spcAft>
                          <a:spcPts val="0"/>
                        </a:spcAft>
                      </a:pPr>
                      <a:r>
                        <a:rPr lang="en-GB" sz="1600" baseline="0" dirty="0">
                          <a:effectLst/>
                          <a:latin typeface="+mn-lt"/>
                          <a:ea typeface="Times New Roman" panose="02020603050405020304" pitchFamily="18" charset="0"/>
                        </a:rPr>
                        <a:t>Selects and applies correct tactics/strategies.</a:t>
                      </a:r>
                      <a:endParaRPr lang="en-GB"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1062815">
                <a:tc>
                  <a:txBody>
                    <a:bodyPr/>
                    <a:lstStyle/>
                    <a:p>
                      <a:r>
                        <a:rPr lang="en-GB" sz="1400" b="0" u="none" dirty="0">
                          <a:solidFill>
                            <a:schemeClr val="tx1"/>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u="none" dirty="0">
                          <a:solidFill>
                            <a:schemeClr val="tx1"/>
                          </a:solidFill>
                        </a:rPr>
                        <a:t>Teamwork</a:t>
                      </a:r>
                    </a:p>
                    <a:p>
                      <a:r>
                        <a:rPr lang="en-US" sz="1200" b="0" u="none" dirty="0">
                          <a:solidFill>
                            <a:schemeClr val="tx1"/>
                          </a:solidFill>
                        </a:rPr>
                        <a:t>Positioning</a:t>
                      </a:r>
                      <a:r>
                        <a:rPr lang="en-US" sz="1200" b="0" u="none" baseline="0" dirty="0">
                          <a:solidFill>
                            <a:schemeClr val="tx1"/>
                          </a:solidFill>
                        </a:rPr>
                        <a:t> </a:t>
                      </a:r>
                      <a:endParaRPr lang="en-US" sz="1200" b="0" u="none" dirty="0">
                        <a:solidFill>
                          <a:schemeClr val="tx1"/>
                        </a:solidFill>
                      </a:endParaRPr>
                    </a:p>
                    <a:p>
                      <a:r>
                        <a:rPr lang="en-GB" sz="1200" b="0" u="none" dirty="0">
                          <a:solidFill>
                            <a:schemeClr val="tx1"/>
                          </a:solidFill>
                        </a:rPr>
                        <a:t>Knowledge of rules</a:t>
                      </a:r>
                    </a:p>
                    <a:p>
                      <a:r>
                        <a:rPr lang="en-GB" sz="1200" b="0" u="none" dirty="0">
                          <a:solidFill>
                            <a:schemeClr val="tx1"/>
                          </a:solidFill>
                        </a:rPr>
                        <a:t>Decision</a:t>
                      </a:r>
                      <a:r>
                        <a:rPr lang="en-GB" sz="1200" b="0" u="none" baseline="0" dirty="0">
                          <a:solidFill>
                            <a:schemeClr val="tx1"/>
                          </a:solidFill>
                        </a:rPr>
                        <a:t> making</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GB" sz="1200" b="0" u="none" dirty="0">
                          <a:solidFill>
                            <a:schemeClr val="tx1"/>
                          </a:solidFill>
                        </a:rPr>
                        <a:t>Knowledge of rules</a:t>
                      </a:r>
                    </a:p>
                    <a:p>
                      <a:r>
                        <a:rPr lang="en-GB" sz="1200" b="0" u="none" dirty="0">
                          <a:solidFill>
                            <a:schemeClr val="tx1"/>
                          </a:solidFill>
                        </a:rPr>
                        <a:t>Decision</a:t>
                      </a:r>
                      <a:r>
                        <a:rPr lang="en-GB" sz="1200" b="0" u="none" baseline="0" dirty="0">
                          <a:solidFill>
                            <a:schemeClr val="tx1"/>
                          </a:solidFill>
                        </a:rPr>
                        <a:t> making</a:t>
                      </a:r>
                      <a:endParaRPr lang="en-GB" sz="1200" b="0" u="none" dirty="0">
                        <a:solidFill>
                          <a:schemeClr val="tx1"/>
                        </a:solidFill>
                      </a:endParaRPr>
                    </a:p>
                    <a:p>
                      <a:r>
                        <a:rPr lang="en-GB" sz="1200" b="0" u="none" dirty="0">
                          <a:solidFill>
                            <a:schemeClr val="tx1"/>
                          </a:solidFill>
                        </a:rPr>
                        <a:t>Shot selection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u="none" dirty="0">
                          <a:solidFill>
                            <a:schemeClr val="tx1"/>
                          </a:solidFill>
                        </a:rPr>
                        <a:t>Teamwork,</a:t>
                      </a:r>
                    </a:p>
                    <a:p>
                      <a:r>
                        <a:rPr lang="en-US" sz="1200" b="0" u="none" dirty="0">
                          <a:solidFill>
                            <a:schemeClr val="tx1"/>
                          </a:solidFill>
                        </a:rPr>
                        <a:t>Positioning</a:t>
                      </a:r>
                      <a:r>
                        <a:rPr lang="en-US" sz="1200" b="0" u="none" baseline="0" dirty="0">
                          <a:solidFill>
                            <a:schemeClr val="tx1"/>
                          </a:solidFill>
                        </a:rPr>
                        <a:t> </a:t>
                      </a:r>
                      <a:endParaRPr lang="en-US" sz="1200" b="0" u="none" dirty="0">
                        <a:solidFill>
                          <a:schemeClr val="tx1"/>
                        </a:solidFill>
                      </a:endParaRPr>
                    </a:p>
                    <a:p>
                      <a:r>
                        <a:rPr lang="en-GB" sz="1200" b="0" u="none" dirty="0">
                          <a:solidFill>
                            <a:schemeClr val="tx1"/>
                          </a:solidFill>
                        </a:rPr>
                        <a:t>Knowledge of rules</a:t>
                      </a:r>
                    </a:p>
                    <a:p>
                      <a:r>
                        <a:rPr lang="en-GB" sz="1200" b="0" u="none" dirty="0">
                          <a:solidFill>
                            <a:schemeClr val="tx1"/>
                          </a:solidFill>
                        </a:rPr>
                        <a:t>Decision</a:t>
                      </a:r>
                      <a:r>
                        <a:rPr lang="en-GB" sz="1200" b="0" u="none" baseline="0" dirty="0">
                          <a:solidFill>
                            <a:schemeClr val="tx1"/>
                          </a:solidFill>
                        </a:rPr>
                        <a:t> making</a:t>
                      </a:r>
                      <a:endParaRPr lang="en-GB" sz="1200" b="0" u="none" dirty="0">
                        <a:solidFill>
                          <a:schemeClr val="tx1"/>
                        </a:solidFill>
                      </a:endParaRPr>
                    </a:p>
                    <a:p>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GB" sz="1200" b="0" u="none" dirty="0">
                          <a:solidFill>
                            <a:schemeClr val="tx1"/>
                          </a:solidFill>
                        </a:rPr>
                        <a:t>Health and safety</a:t>
                      </a:r>
                    </a:p>
                    <a:p>
                      <a:r>
                        <a:rPr lang="en-GB" sz="1200" b="0" u="none" dirty="0">
                          <a:solidFill>
                            <a:schemeClr val="tx1"/>
                          </a:solidFill>
                        </a:rPr>
                        <a:t>Technique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u="none" dirty="0">
                          <a:solidFill>
                            <a:schemeClr val="tx1"/>
                          </a:solidFill>
                        </a:rPr>
                        <a:t>Knowledge of rules</a:t>
                      </a:r>
                    </a:p>
                    <a:p>
                      <a:r>
                        <a:rPr lang="en-GB" sz="1200" b="0" u="none" dirty="0">
                          <a:solidFill>
                            <a:schemeClr val="tx1"/>
                          </a:solidFill>
                        </a:rPr>
                        <a:t>Decision</a:t>
                      </a:r>
                      <a:r>
                        <a:rPr lang="en-GB" sz="1200" b="0" u="none" baseline="0" dirty="0">
                          <a:solidFill>
                            <a:schemeClr val="tx1"/>
                          </a:solidFill>
                        </a:rPr>
                        <a:t> making</a:t>
                      </a:r>
                      <a:endParaRPr lang="en-GB" sz="1200" b="0" u="none" dirty="0">
                        <a:solidFill>
                          <a:schemeClr val="tx1"/>
                        </a:solidFill>
                      </a:endParaRPr>
                    </a:p>
                    <a:p>
                      <a:r>
                        <a:rPr lang="en-GB" sz="1200" b="0" u="none" dirty="0">
                          <a:solidFill>
                            <a:schemeClr val="tx1"/>
                          </a:solidFill>
                        </a:rPr>
                        <a:t>Technique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GB" sz="1200" b="0" u="none" dirty="0">
                          <a:solidFill>
                            <a:schemeClr val="tx1"/>
                          </a:solidFill>
                        </a:rPr>
                        <a:t>Teamwork</a:t>
                      </a:r>
                    </a:p>
                    <a:p>
                      <a:r>
                        <a:rPr lang="en-GB" sz="1200" b="0" u="none" dirty="0">
                          <a:solidFill>
                            <a:schemeClr val="tx1"/>
                          </a:solidFill>
                        </a:rPr>
                        <a:t>Communication</a:t>
                      </a:r>
                    </a:p>
                    <a:p>
                      <a:r>
                        <a:rPr lang="en-GB" sz="1200" b="0" u="none" dirty="0">
                          <a:solidFill>
                            <a:schemeClr val="tx1"/>
                          </a:solidFill>
                        </a:rPr>
                        <a:t>Knowledge of rules</a:t>
                      </a:r>
                    </a:p>
                    <a:p>
                      <a:r>
                        <a:rPr lang="en-GB" sz="1200" b="0" u="none" dirty="0">
                          <a:solidFill>
                            <a:schemeClr val="tx1"/>
                          </a:solidFill>
                        </a:rPr>
                        <a:t>Decision</a:t>
                      </a:r>
                      <a:r>
                        <a:rPr lang="en-GB" sz="1200" b="0" u="none" baseline="0" dirty="0">
                          <a:solidFill>
                            <a:schemeClr val="tx1"/>
                          </a:solidFill>
                        </a:rPr>
                        <a:t> making</a:t>
                      </a:r>
                      <a:endParaRPr lang="en-GB" sz="1200" b="0" u="none" dirty="0">
                        <a:solidFill>
                          <a:schemeClr val="tx1"/>
                        </a:solidFill>
                      </a:endParaRPr>
                    </a:p>
                    <a:p>
                      <a:r>
                        <a:rPr lang="en-GB" sz="1200" b="0" u="none" dirty="0">
                          <a:solidFill>
                            <a:schemeClr val="tx1"/>
                          </a:solidFill>
                        </a:rPr>
                        <a:t>Technique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13092069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9E1F7-B61F-4848-A4A5-D21F50CAF875}"/>
              </a:ext>
            </a:extLst>
          </p:cNvPr>
          <p:cNvSpPr>
            <a:spLocks noGrp="1"/>
          </p:cNvSpPr>
          <p:nvPr>
            <p:ph type="title"/>
          </p:nvPr>
        </p:nvSpPr>
        <p:spPr>
          <a:xfrm>
            <a:off x="427652" y="1120905"/>
            <a:ext cx="10515600" cy="4869347"/>
          </a:xfrm>
        </p:spPr>
        <p:txBody>
          <a:bodyPr>
            <a:normAutofit fontScale="90000"/>
          </a:bodyPr>
          <a:lstStyle/>
          <a:p>
            <a:r>
              <a:rPr lang="en-GB" sz="3200" b="1" u="sng" dirty="0">
                <a:latin typeface="+mn-lt"/>
              </a:rPr>
              <a:t>Changes for September 2021</a:t>
            </a:r>
            <a:br>
              <a:rPr lang="en-GB" sz="3200" b="1" u="sng" dirty="0">
                <a:latin typeface="+mn-lt"/>
              </a:rPr>
            </a:br>
            <a:r>
              <a:rPr lang="en-GB" sz="3200" b="1" u="sng" dirty="0">
                <a:latin typeface="+mn-lt"/>
              </a:rPr>
              <a:t/>
            </a:r>
            <a:br>
              <a:rPr lang="en-GB" sz="3200" b="1" u="sng" dirty="0">
                <a:latin typeface="+mn-lt"/>
              </a:rPr>
            </a:br>
            <a:r>
              <a:rPr lang="en-GB" sz="2200" b="1" u="sng" dirty="0">
                <a:latin typeface="+mn-lt"/>
              </a:rPr>
              <a:t>Year 11</a:t>
            </a:r>
            <a:br>
              <a:rPr lang="en-GB" sz="2200" b="1" u="sng" dirty="0">
                <a:latin typeface="+mn-lt"/>
              </a:rPr>
            </a:br>
            <a:r>
              <a:rPr lang="en-GB" sz="2200" b="1" u="sng" dirty="0">
                <a:latin typeface="+mn-lt"/>
              </a:rPr>
              <a:t/>
            </a:r>
            <a:br>
              <a:rPr lang="en-GB" sz="2200" b="1" u="sng" dirty="0">
                <a:latin typeface="+mn-lt"/>
              </a:rPr>
            </a:br>
            <a:r>
              <a:rPr lang="en-GB" sz="2200" dirty="0">
                <a:latin typeface="+mn-lt"/>
              </a:rPr>
              <a:t>Students will complete any outstanding work and their OAA practical for R056 between Sept – Oct half-term. They will then complete the written element of R052 between Oct half-term and Christmas.</a:t>
            </a:r>
            <a:br>
              <a:rPr lang="en-GB" sz="2200" dirty="0">
                <a:latin typeface="+mn-lt"/>
              </a:rPr>
            </a:br>
            <a:r>
              <a:rPr lang="en-GB" sz="2200" dirty="0">
                <a:latin typeface="+mn-lt"/>
              </a:rPr>
              <a:t>After Christmas, they will study R051 (exam element) through to the exam in May.</a:t>
            </a:r>
            <a:br>
              <a:rPr lang="en-GB" sz="2200" dirty="0">
                <a:latin typeface="+mn-lt"/>
              </a:rPr>
            </a:br>
            <a:r>
              <a:rPr lang="en-GB" sz="2200" dirty="0">
                <a:latin typeface="+mn-lt"/>
              </a:rPr>
              <a:t>Please note: Due to the time lost in year 10, OCR will decide how many units need submitting. Should they require all four, R053 Sports Leadership will be taught alongside R051 (two theory lessons per week, 1 practical)</a:t>
            </a:r>
            <a:br>
              <a:rPr lang="en-GB" sz="2200" dirty="0">
                <a:latin typeface="+mn-lt"/>
              </a:rPr>
            </a:br>
            <a:r>
              <a:rPr lang="en-GB" sz="2200" dirty="0">
                <a:latin typeface="+mn-lt"/>
              </a:rPr>
              <a:t>During practical lessons, team and individual activities will be taught to improve marks gained in year 10. </a:t>
            </a:r>
            <a:br>
              <a:rPr lang="en-GB" sz="2200" dirty="0">
                <a:latin typeface="+mn-lt"/>
              </a:rPr>
            </a:br>
            <a:r>
              <a:rPr lang="en-GB" sz="2200" dirty="0">
                <a:latin typeface="+mn-lt"/>
              </a:rPr>
              <a:t/>
            </a:r>
            <a:br>
              <a:rPr lang="en-GB" sz="2200" dirty="0">
                <a:latin typeface="+mn-lt"/>
              </a:rPr>
            </a:br>
            <a:r>
              <a:rPr lang="en-GB" sz="2200" b="1" u="sng" dirty="0">
                <a:latin typeface="+mn-lt"/>
              </a:rPr>
              <a:t>Year 10</a:t>
            </a:r>
            <a:br>
              <a:rPr lang="en-GB" sz="2200" b="1" u="sng" dirty="0">
                <a:latin typeface="+mn-lt"/>
              </a:rPr>
            </a:br>
            <a:r>
              <a:rPr lang="en-GB" sz="2200" b="1" u="sng" dirty="0">
                <a:latin typeface="+mn-lt"/>
              </a:rPr>
              <a:t/>
            </a:r>
            <a:br>
              <a:rPr lang="en-GB" sz="2200" b="1" u="sng" dirty="0">
                <a:latin typeface="+mn-lt"/>
              </a:rPr>
            </a:br>
            <a:r>
              <a:rPr lang="en-GB" sz="2200" dirty="0">
                <a:latin typeface="+mn-lt"/>
              </a:rPr>
              <a:t>Students will follow the course as outlined in the curriculum overview for year 10</a:t>
            </a:r>
            <a:r>
              <a:rPr lang="en-GB" dirty="0"/>
              <a:t/>
            </a:r>
            <a:br>
              <a:rPr lang="en-GB" dirty="0"/>
            </a:br>
            <a:r>
              <a:rPr lang="en-GB" dirty="0"/>
              <a:t/>
            </a:r>
            <a:br>
              <a:rPr lang="en-GB" dirty="0"/>
            </a:br>
            <a:endParaRPr lang="en-GB" dirty="0"/>
          </a:p>
        </p:txBody>
      </p:sp>
    </p:spTree>
    <p:extLst>
      <p:ext uri="{BB962C8B-B14F-4D97-AF65-F5344CB8AC3E}">
        <p14:creationId xmlns:p14="http://schemas.microsoft.com/office/powerpoint/2010/main" val="725207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335864" y="-297712"/>
            <a:ext cx="11200975" cy="1325563"/>
          </a:xfrm>
        </p:spPr>
        <p:txBody>
          <a:bodyPr>
            <a:normAutofit/>
          </a:bodyPr>
          <a:lstStyle/>
          <a:p>
            <a:pPr algn="ctr"/>
            <a:r>
              <a:rPr lang="en-GB" sz="3600" b="1" u="sng" dirty="0">
                <a:solidFill>
                  <a:srgbClr val="FF0000"/>
                </a:solidFill>
              </a:rPr>
              <a:t>PE/Dance </a:t>
            </a:r>
            <a:r>
              <a:rPr lang="en-GB" sz="3600" b="1" u="sng" dirty="0"/>
              <a:t>Curriculum Overview – Year 7 &amp; 8 Girls (KS3)</a:t>
            </a: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ext uri="{D42A27DB-BD31-4B8C-83A1-F6EECF244321}">
                <p14:modId xmlns:p14="http://schemas.microsoft.com/office/powerpoint/2010/main" val="1392923450"/>
              </p:ext>
            </p:extLst>
          </p:nvPr>
        </p:nvGraphicFramePr>
        <p:xfrm>
          <a:off x="182879" y="976826"/>
          <a:ext cx="11821886" cy="5585104"/>
        </p:xfrm>
        <a:graphic>
          <a:graphicData uri="http://schemas.openxmlformats.org/drawingml/2006/table">
            <a:tbl>
              <a:tblPr firstRow="1" bandRow="1">
                <a:tableStyleId>{5C22544A-7EE6-4342-B048-85BDC9FD1C3A}</a:tableStyleId>
              </a:tblPr>
              <a:tblGrid>
                <a:gridCol w="1564587">
                  <a:extLst>
                    <a:ext uri="{9D8B030D-6E8A-4147-A177-3AD203B41FA5}">
                      <a16:colId xmlns:a16="http://schemas.microsoft.com/office/drawing/2014/main" val="3717695141"/>
                    </a:ext>
                  </a:extLst>
                </a:gridCol>
                <a:gridCol w="1805631">
                  <a:extLst>
                    <a:ext uri="{9D8B030D-6E8A-4147-A177-3AD203B41FA5}">
                      <a16:colId xmlns:a16="http://schemas.microsoft.com/office/drawing/2014/main" val="1058426284"/>
                    </a:ext>
                  </a:extLst>
                </a:gridCol>
                <a:gridCol w="1696304">
                  <a:extLst>
                    <a:ext uri="{9D8B030D-6E8A-4147-A177-3AD203B41FA5}">
                      <a16:colId xmlns:a16="http://schemas.microsoft.com/office/drawing/2014/main" val="3960397057"/>
                    </a:ext>
                  </a:extLst>
                </a:gridCol>
                <a:gridCol w="1688841">
                  <a:extLst>
                    <a:ext uri="{9D8B030D-6E8A-4147-A177-3AD203B41FA5}">
                      <a16:colId xmlns:a16="http://schemas.microsoft.com/office/drawing/2014/main" val="3706240846"/>
                    </a:ext>
                  </a:extLst>
                </a:gridCol>
                <a:gridCol w="1688841">
                  <a:extLst>
                    <a:ext uri="{9D8B030D-6E8A-4147-A177-3AD203B41FA5}">
                      <a16:colId xmlns:a16="http://schemas.microsoft.com/office/drawing/2014/main" val="4178250955"/>
                    </a:ext>
                  </a:extLst>
                </a:gridCol>
                <a:gridCol w="1688841">
                  <a:extLst>
                    <a:ext uri="{9D8B030D-6E8A-4147-A177-3AD203B41FA5}">
                      <a16:colId xmlns:a16="http://schemas.microsoft.com/office/drawing/2014/main" val="4072156639"/>
                    </a:ext>
                  </a:extLst>
                </a:gridCol>
                <a:gridCol w="1688841">
                  <a:extLst>
                    <a:ext uri="{9D8B030D-6E8A-4147-A177-3AD203B41FA5}">
                      <a16:colId xmlns:a16="http://schemas.microsoft.com/office/drawing/2014/main" val="2435721000"/>
                    </a:ext>
                  </a:extLst>
                </a:gridCol>
              </a:tblGrid>
              <a:tr h="538117">
                <a:tc>
                  <a:txBody>
                    <a:bodyPr/>
                    <a:lstStyle/>
                    <a:p>
                      <a:r>
                        <a:rPr lang="en-GB" sz="1400" b="0" u="none" dirty="0">
                          <a:solidFill>
                            <a:schemeClr val="tx1"/>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u="none" dirty="0">
                          <a:solidFill>
                            <a:schemeClr val="tx1"/>
                          </a:solidFill>
                        </a:rPr>
                        <a:t>Netball</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rPr>
                        <a:t>Dance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u="none" dirty="0">
                          <a:solidFill>
                            <a:schemeClr val="tx1"/>
                          </a:solidFill>
                        </a:rPr>
                        <a:t>Fitness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GB" sz="1400" b="0" u="none" dirty="0">
                          <a:solidFill>
                            <a:schemeClr val="tx1"/>
                          </a:solidFill>
                        </a:rPr>
                        <a:t>Badminton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u="none" dirty="0">
                          <a:solidFill>
                            <a:schemeClr val="tx1"/>
                          </a:solidFill>
                        </a:rPr>
                        <a:t>Invasion/</a:t>
                      </a:r>
                    </a:p>
                    <a:p>
                      <a:r>
                        <a:rPr lang="en-GB" sz="1400" b="0" u="none" dirty="0">
                          <a:solidFill>
                            <a:schemeClr val="tx1"/>
                          </a:solidFill>
                        </a:rPr>
                        <a:t>Athletics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GB" sz="1400" b="0" u="none" dirty="0">
                          <a:solidFill>
                            <a:schemeClr val="tx1"/>
                          </a:solidFill>
                        </a:rPr>
                        <a:t>Rounders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535577">
                <a:tc>
                  <a:txBody>
                    <a:bodyPr/>
                    <a:lstStyle/>
                    <a:p>
                      <a:r>
                        <a:rPr lang="en-GB" sz="1400" b="0" u="none" dirty="0">
                          <a:solidFill>
                            <a:schemeClr val="tx1"/>
                          </a:solidFill>
                        </a:rPr>
                        <a:t>Length of topic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u="none"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u="none" dirty="0">
                          <a:solidFill>
                            <a:schemeClr val="tx1"/>
                          </a:solidFill>
                        </a:rPr>
                        <a:t>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rPr>
                        <a:t>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rPr>
                        <a:t>3</a:t>
                      </a:r>
                      <a:r>
                        <a:rPr lang="en-GB" sz="1400" b="0" u="none" baseline="0" dirty="0">
                          <a:solidFill>
                            <a:schemeClr val="tx1"/>
                          </a:solidFill>
                        </a:rPr>
                        <a:t> of each</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rPr>
                        <a:t>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770709">
                <a:tc>
                  <a:txBody>
                    <a:bodyPr/>
                    <a:lstStyle/>
                    <a:p>
                      <a:r>
                        <a:rPr lang="en-US" sz="1400" b="0" u="none" dirty="0">
                          <a:solidFill>
                            <a:schemeClr val="tx1"/>
                          </a:solidFill>
                        </a:rPr>
                        <a:t>Links to</a:t>
                      </a:r>
                      <a:r>
                        <a:rPr lang="en-US" sz="1400" b="0" u="none" baseline="0" dirty="0">
                          <a:solidFill>
                            <a:schemeClr val="tx1"/>
                          </a:solidFill>
                        </a:rPr>
                        <a:t> specification</a:t>
                      </a:r>
                    </a:p>
                    <a:p>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gridSpan="6">
                  <a:txBody>
                    <a:bodyPr/>
                    <a:lstStyle/>
                    <a:p>
                      <a:pPr marL="0" indent="0">
                        <a:buFont typeface="Arial" panose="020B0604020202020204" pitchFamily="34" charset="0"/>
                        <a:buNone/>
                      </a:pPr>
                      <a:r>
                        <a:rPr lang="en-US" sz="1600" b="0" u="none" dirty="0">
                          <a:solidFill>
                            <a:schemeClr val="tx1"/>
                          </a:solidFill>
                        </a:rPr>
                        <a:t>AO4 - </a:t>
                      </a:r>
                      <a:r>
                        <a:rPr lang="en-GB" sz="1600" kern="1200" dirty="0">
                          <a:solidFill>
                            <a:schemeClr val="dk1"/>
                          </a:solidFill>
                          <a:effectLst/>
                          <a:latin typeface="+mn-lt"/>
                          <a:ea typeface="+mn-ea"/>
                          <a:cs typeface="+mn-cs"/>
                        </a:rPr>
                        <a:t>Demonstrate and apply relevant skills and techniques in physical activity and sport</a:t>
                      </a:r>
                    </a:p>
                    <a:p>
                      <a:pPr marL="0" indent="0">
                        <a:buFont typeface="Arial" panose="020B0604020202020204" pitchFamily="34" charset="0"/>
                        <a:buNone/>
                      </a:pPr>
                      <a:r>
                        <a:rPr lang="en-GB" sz="1600" kern="1200" dirty="0">
                          <a:solidFill>
                            <a:schemeClr val="dk1"/>
                          </a:solidFill>
                          <a:effectLst/>
                          <a:latin typeface="+mn-lt"/>
                          <a:ea typeface="+mn-ea"/>
                          <a:cs typeface="+mn-cs"/>
                        </a:rPr>
                        <a:t>Analyse and evaluate performance</a:t>
                      </a:r>
                      <a:endParaRPr lang="en-GB" sz="1600" b="0" u="none" dirty="0">
                        <a:solidFill>
                          <a:schemeClr val="tx1"/>
                        </a:solidFill>
                      </a:endParaRPr>
                    </a:p>
                    <a:p>
                      <a:pPr marL="0" indent="0">
                        <a:buFont typeface="Arial" panose="020B0604020202020204" pitchFamily="34" charset="0"/>
                        <a:buNone/>
                      </a:pP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1227909">
                <a:tc>
                  <a:txBody>
                    <a:bodyPr/>
                    <a:lstStyle/>
                    <a:p>
                      <a:r>
                        <a:rPr lang="en-GB" sz="1400" b="0" u="none" dirty="0">
                          <a:solidFill>
                            <a:schemeClr val="tx1"/>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u="none" dirty="0">
                          <a:solidFill>
                            <a:schemeClr val="tx1"/>
                          </a:solidFill>
                        </a:rPr>
                        <a:t>Formal Assessment</a:t>
                      </a:r>
                      <a:r>
                        <a:rPr lang="en-US" sz="1200" b="0" u="none" baseline="0" dirty="0">
                          <a:solidFill>
                            <a:schemeClr val="tx1"/>
                          </a:solidFill>
                        </a:rPr>
                        <a:t> of AF</a:t>
                      </a:r>
                    </a:p>
                    <a:p>
                      <a:r>
                        <a:rPr lang="en-GB" sz="1200" kern="1200" dirty="0">
                          <a:solidFill>
                            <a:schemeClr val="dk1"/>
                          </a:solidFill>
                          <a:effectLst/>
                          <a:latin typeface="+mn-lt"/>
                          <a:ea typeface="+mn-ea"/>
                          <a:cs typeface="+mn-cs"/>
                        </a:rPr>
                        <a:t>1.Range of skills</a:t>
                      </a:r>
                    </a:p>
                    <a:p>
                      <a:r>
                        <a:rPr lang="en-GB" sz="1200" kern="1200" dirty="0">
                          <a:solidFill>
                            <a:schemeClr val="dk1"/>
                          </a:solidFill>
                          <a:effectLst/>
                          <a:latin typeface="+mn-lt"/>
                          <a:ea typeface="+mn-ea"/>
                          <a:cs typeface="+mn-cs"/>
                        </a:rPr>
                        <a:t>2. Quality of skills</a:t>
                      </a:r>
                    </a:p>
                    <a:p>
                      <a:r>
                        <a:rPr lang="en-GB" sz="1200" kern="1200" dirty="0">
                          <a:solidFill>
                            <a:schemeClr val="dk1"/>
                          </a:solidFill>
                          <a:effectLst/>
                          <a:latin typeface="+mn-lt"/>
                          <a:ea typeface="+mn-ea"/>
                          <a:cs typeface="+mn-cs"/>
                        </a:rPr>
                        <a:t>3. Physical attributes</a:t>
                      </a:r>
                    </a:p>
                    <a:p>
                      <a:r>
                        <a:rPr lang="en-GB" sz="1200" kern="1200" dirty="0">
                          <a:solidFill>
                            <a:schemeClr val="dk1"/>
                          </a:solidFill>
                          <a:effectLst/>
                          <a:latin typeface="+mn-lt"/>
                          <a:ea typeface="+mn-ea"/>
                          <a:cs typeface="+mn-cs"/>
                        </a:rPr>
                        <a:t>4. Decision making</a:t>
                      </a:r>
                    </a:p>
                    <a:p>
                      <a:r>
                        <a:rPr lang="en-GB" sz="1200" b="1" u="none" kern="1200" dirty="0">
                          <a:solidFill>
                            <a:schemeClr val="dk1"/>
                          </a:solidFill>
                          <a:effectLst/>
                          <a:latin typeface="+mn-lt"/>
                          <a:ea typeface="+mn-ea"/>
                          <a:cs typeface="+mn-cs"/>
                        </a:rPr>
                        <a:t>5. Strategies</a:t>
                      </a:r>
                      <a:r>
                        <a:rPr lang="en-GB" sz="1200" b="1" u="none" kern="1200" baseline="0" dirty="0">
                          <a:solidFill>
                            <a:schemeClr val="dk1"/>
                          </a:solidFill>
                          <a:effectLst/>
                          <a:latin typeface="+mn-lt"/>
                          <a:ea typeface="+mn-ea"/>
                          <a:cs typeface="+mn-cs"/>
                        </a:rPr>
                        <a:t>/Tactics</a:t>
                      </a:r>
                      <a:endParaRPr lang="en-US" sz="12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US" sz="1200" b="0" u="none" dirty="0">
                          <a:solidFill>
                            <a:schemeClr val="tx1"/>
                          </a:solidFill>
                        </a:rPr>
                        <a:t>Formal Assessment</a:t>
                      </a:r>
                      <a:r>
                        <a:rPr lang="en-US" sz="1200" b="0" u="none" baseline="0" dirty="0">
                          <a:solidFill>
                            <a:schemeClr val="tx1"/>
                          </a:solidFill>
                        </a:rPr>
                        <a:t> of AF</a:t>
                      </a:r>
                    </a:p>
                    <a:p>
                      <a:r>
                        <a:rPr lang="en-GB" sz="1200" kern="1200" dirty="0">
                          <a:solidFill>
                            <a:schemeClr val="dk1"/>
                          </a:solidFill>
                          <a:effectLst/>
                          <a:latin typeface="+mn-lt"/>
                          <a:ea typeface="+mn-ea"/>
                          <a:cs typeface="+mn-cs"/>
                        </a:rPr>
                        <a:t>1.Range of skills</a:t>
                      </a:r>
                    </a:p>
                    <a:p>
                      <a:r>
                        <a:rPr lang="en-GB" sz="1200" kern="1200" dirty="0">
                          <a:solidFill>
                            <a:schemeClr val="dk1"/>
                          </a:solidFill>
                          <a:effectLst/>
                          <a:latin typeface="+mn-lt"/>
                          <a:ea typeface="+mn-ea"/>
                          <a:cs typeface="+mn-cs"/>
                        </a:rPr>
                        <a:t>2. Quality of skills</a:t>
                      </a:r>
                    </a:p>
                    <a:p>
                      <a:r>
                        <a:rPr lang="en-GB" sz="1200" kern="1200" dirty="0">
                          <a:solidFill>
                            <a:schemeClr val="dk1"/>
                          </a:solidFill>
                          <a:effectLst/>
                          <a:latin typeface="+mn-lt"/>
                          <a:ea typeface="+mn-ea"/>
                          <a:cs typeface="+mn-cs"/>
                        </a:rPr>
                        <a:t>3. Physical attributes</a:t>
                      </a:r>
                    </a:p>
                    <a:p>
                      <a:r>
                        <a:rPr lang="en-GB" sz="1200" kern="1200" dirty="0">
                          <a:solidFill>
                            <a:schemeClr val="dk1"/>
                          </a:solidFill>
                          <a:effectLst/>
                          <a:latin typeface="+mn-lt"/>
                          <a:ea typeface="+mn-ea"/>
                          <a:cs typeface="+mn-cs"/>
                        </a:rPr>
                        <a:t>4. 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5. Strengths &amp; weaknesses</a:t>
                      </a: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u="none" dirty="0">
                          <a:solidFill>
                            <a:schemeClr val="tx1"/>
                          </a:solidFill>
                        </a:rPr>
                        <a:t>Formal Assessment</a:t>
                      </a:r>
                      <a:r>
                        <a:rPr lang="en-US" sz="1200" b="0" u="none" baseline="0" dirty="0">
                          <a:solidFill>
                            <a:schemeClr val="tx1"/>
                          </a:solidFill>
                        </a:rPr>
                        <a:t> of AF</a:t>
                      </a:r>
                    </a:p>
                    <a:p>
                      <a:r>
                        <a:rPr lang="en-GB" sz="1200" kern="1200" dirty="0">
                          <a:solidFill>
                            <a:schemeClr val="dk1"/>
                          </a:solidFill>
                          <a:effectLst/>
                          <a:latin typeface="+mn-lt"/>
                          <a:ea typeface="+mn-ea"/>
                          <a:cs typeface="+mn-cs"/>
                        </a:rPr>
                        <a:t>1.Range of skills</a:t>
                      </a:r>
                    </a:p>
                    <a:p>
                      <a:r>
                        <a:rPr lang="en-GB" sz="1200" kern="1200" dirty="0">
                          <a:solidFill>
                            <a:schemeClr val="dk1"/>
                          </a:solidFill>
                          <a:effectLst/>
                          <a:latin typeface="+mn-lt"/>
                          <a:ea typeface="+mn-ea"/>
                          <a:cs typeface="+mn-cs"/>
                        </a:rPr>
                        <a:t>2. Quality of skills</a:t>
                      </a:r>
                    </a:p>
                    <a:p>
                      <a:r>
                        <a:rPr lang="en-GB" sz="1200" kern="1200" dirty="0">
                          <a:solidFill>
                            <a:schemeClr val="dk1"/>
                          </a:solidFill>
                          <a:effectLst/>
                          <a:latin typeface="+mn-lt"/>
                          <a:ea typeface="+mn-ea"/>
                          <a:cs typeface="+mn-cs"/>
                        </a:rPr>
                        <a:t>3. Physical attributes</a:t>
                      </a:r>
                    </a:p>
                    <a:p>
                      <a:r>
                        <a:rPr lang="en-GB" sz="1200" kern="1200" dirty="0">
                          <a:solidFill>
                            <a:schemeClr val="dk1"/>
                          </a:solidFill>
                          <a:effectLst/>
                          <a:latin typeface="+mn-lt"/>
                          <a:ea typeface="+mn-ea"/>
                          <a:cs typeface="+mn-cs"/>
                        </a:rPr>
                        <a:t>4. 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5. Safety procedures</a:t>
                      </a:r>
                      <a:endParaRPr lang="en-US" sz="12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US" sz="1200" b="0" u="none" dirty="0">
                          <a:solidFill>
                            <a:schemeClr val="tx1"/>
                          </a:solidFill>
                        </a:rPr>
                        <a:t>Formal Assessment</a:t>
                      </a:r>
                      <a:r>
                        <a:rPr lang="en-US" sz="1200" b="0" u="none" baseline="0" dirty="0">
                          <a:solidFill>
                            <a:schemeClr val="tx1"/>
                          </a:solidFill>
                        </a:rPr>
                        <a:t> of AF</a:t>
                      </a:r>
                    </a:p>
                    <a:p>
                      <a:r>
                        <a:rPr lang="en-GB" sz="1200" kern="1200" dirty="0">
                          <a:solidFill>
                            <a:schemeClr val="dk1"/>
                          </a:solidFill>
                          <a:effectLst/>
                          <a:latin typeface="+mn-lt"/>
                          <a:ea typeface="+mn-ea"/>
                          <a:cs typeface="+mn-cs"/>
                        </a:rPr>
                        <a:t>1.Range of skills</a:t>
                      </a:r>
                    </a:p>
                    <a:p>
                      <a:r>
                        <a:rPr lang="en-GB" sz="1200" kern="1200" dirty="0">
                          <a:solidFill>
                            <a:schemeClr val="dk1"/>
                          </a:solidFill>
                          <a:effectLst/>
                          <a:latin typeface="+mn-lt"/>
                          <a:ea typeface="+mn-ea"/>
                          <a:cs typeface="+mn-cs"/>
                        </a:rPr>
                        <a:t>2. Quality of skills</a:t>
                      </a:r>
                    </a:p>
                    <a:p>
                      <a:r>
                        <a:rPr lang="en-GB" sz="1200" kern="1200" dirty="0">
                          <a:solidFill>
                            <a:schemeClr val="dk1"/>
                          </a:solidFill>
                          <a:effectLst/>
                          <a:latin typeface="+mn-lt"/>
                          <a:ea typeface="+mn-ea"/>
                          <a:cs typeface="+mn-cs"/>
                        </a:rPr>
                        <a:t>3. Physical attributes</a:t>
                      </a:r>
                    </a:p>
                    <a:p>
                      <a:r>
                        <a:rPr lang="en-GB" sz="1200" kern="1200" dirty="0">
                          <a:solidFill>
                            <a:schemeClr val="dk1"/>
                          </a:solidFill>
                          <a:effectLst/>
                          <a:latin typeface="+mn-lt"/>
                          <a:ea typeface="+mn-ea"/>
                          <a:cs typeface="+mn-cs"/>
                        </a:rPr>
                        <a:t>4. 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5</a:t>
                      </a:r>
                      <a:r>
                        <a:rPr kumimoji="0" lang="en-GB" sz="1200" b="1" i="0" u="none" strike="noStrike" kern="1200" cap="none" spc="0" normalizeH="0" baseline="0" noProof="0" dirty="0">
                          <a:ln>
                            <a:noFill/>
                          </a:ln>
                          <a:solidFill>
                            <a:prstClr val="black"/>
                          </a:solidFill>
                          <a:effectLst/>
                          <a:uLnTx/>
                          <a:uFillTx/>
                          <a:latin typeface="+mn-lt"/>
                          <a:ea typeface="+mn-ea"/>
                          <a:cs typeface="+mn-cs"/>
                        </a:rPr>
                        <a:t>. Rules and Regulations</a:t>
                      </a: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u="none" dirty="0">
                          <a:solidFill>
                            <a:schemeClr val="tx1"/>
                          </a:solidFill>
                        </a:rPr>
                        <a:t>Formal Assessment</a:t>
                      </a:r>
                      <a:r>
                        <a:rPr lang="en-US" sz="1200" b="0" u="none" baseline="0" dirty="0">
                          <a:solidFill>
                            <a:schemeClr val="tx1"/>
                          </a:solidFill>
                        </a:rPr>
                        <a:t> of AF</a:t>
                      </a:r>
                    </a:p>
                    <a:p>
                      <a:r>
                        <a:rPr lang="en-GB" sz="1200" kern="1200" dirty="0">
                          <a:solidFill>
                            <a:schemeClr val="dk1"/>
                          </a:solidFill>
                          <a:effectLst/>
                          <a:latin typeface="+mn-lt"/>
                          <a:ea typeface="+mn-ea"/>
                          <a:cs typeface="+mn-cs"/>
                        </a:rPr>
                        <a:t>1.Range of skills</a:t>
                      </a:r>
                    </a:p>
                    <a:p>
                      <a:r>
                        <a:rPr lang="en-GB" sz="1200" kern="1200" dirty="0">
                          <a:solidFill>
                            <a:schemeClr val="dk1"/>
                          </a:solidFill>
                          <a:effectLst/>
                          <a:latin typeface="+mn-lt"/>
                          <a:ea typeface="+mn-ea"/>
                          <a:cs typeface="+mn-cs"/>
                        </a:rPr>
                        <a:t>2. Quality of skills</a:t>
                      </a:r>
                    </a:p>
                    <a:p>
                      <a:r>
                        <a:rPr lang="en-GB" sz="1200" kern="1200" dirty="0">
                          <a:solidFill>
                            <a:schemeClr val="dk1"/>
                          </a:solidFill>
                          <a:effectLst/>
                          <a:latin typeface="+mn-lt"/>
                          <a:ea typeface="+mn-ea"/>
                          <a:cs typeface="+mn-cs"/>
                        </a:rPr>
                        <a:t>3. Physical attributes</a:t>
                      </a:r>
                    </a:p>
                    <a:p>
                      <a:r>
                        <a:rPr lang="en-GB" sz="1200" kern="1200" dirty="0">
                          <a:solidFill>
                            <a:schemeClr val="dk1"/>
                          </a:solidFill>
                          <a:effectLst/>
                          <a:latin typeface="+mn-lt"/>
                          <a:ea typeface="+mn-ea"/>
                          <a:cs typeface="+mn-cs"/>
                        </a:rPr>
                        <a:t>4. 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5. Strengths &amp; weaknesses</a:t>
                      </a: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US" sz="1200" b="0" u="none" dirty="0">
                          <a:solidFill>
                            <a:schemeClr val="tx1"/>
                          </a:solidFill>
                        </a:rPr>
                        <a:t>Formal Assessment</a:t>
                      </a:r>
                      <a:r>
                        <a:rPr lang="en-US" sz="1200" b="0" u="none" baseline="0" dirty="0">
                          <a:solidFill>
                            <a:schemeClr val="tx1"/>
                          </a:solidFill>
                        </a:rPr>
                        <a:t> of AF</a:t>
                      </a:r>
                    </a:p>
                    <a:p>
                      <a:r>
                        <a:rPr lang="en-GB" sz="1200" kern="1200" dirty="0">
                          <a:solidFill>
                            <a:schemeClr val="dk1"/>
                          </a:solidFill>
                          <a:effectLst/>
                          <a:latin typeface="+mn-lt"/>
                          <a:ea typeface="+mn-ea"/>
                          <a:cs typeface="+mn-cs"/>
                        </a:rPr>
                        <a:t>1.Range of skills</a:t>
                      </a:r>
                    </a:p>
                    <a:p>
                      <a:r>
                        <a:rPr lang="en-GB" sz="1200" kern="1200" dirty="0">
                          <a:solidFill>
                            <a:schemeClr val="dk1"/>
                          </a:solidFill>
                          <a:effectLst/>
                          <a:latin typeface="+mn-lt"/>
                          <a:ea typeface="+mn-ea"/>
                          <a:cs typeface="+mn-cs"/>
                        </a:rPr>
                        <a:t>2. Quality of skills</a:t>
                      </a:r>
                    </a:p>
                    <a:p>
                      <a:r>
                        <a:rPr lang="en-GB" sz="1200" kern="1200" dirty="0">
                          <a:solidFill>
                            <a:schemeClr val="dk1"/>
                          </a:solidFill>
                          <a:effectLst/>
                          <a:latin typeface="+mn-lt"/>
                          <a:ea typeface="+mn-ea"/>
                          <a:cs typeface="+mn-cs"/>
                        </a:rPr>
                        <a:t>3. Physical attributes</a:t>
                      </a:r>
                    </a:p>
                    <a:p>
                      <a:r>
                        <a:rPr lang="en-GB" sz="1200" kern="1200" dirty="0">
                          <a:solidFill>
                            <a:schemeClr val="dk1"/>
                          </a:solidFill>
                          <a:effectLst/>
                          <a:latin typeface="+mn-lt"/>
                          <a:ea typeface="+mn-ea"/>
                          <a:cs typeface="+mn-cs"/>
                        </a:rPr>
                        <a:t>4. 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5. Communication</a:t>
                      </a: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1123406">
                <a:tc>
                  <a:txBody>
                    <a:bodyPr/>
                    <a:lstStyle/>
                    <a:p>
                      <a:r>
                        <a:rPr lang="en-GB" sz="1400" b="0" u="none" dirty="0">
                          <a:solidFill>
                            <a:schemeClr val="tx1"/>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gridSpan="6">
                  <a:txBody>
                    <a:bodyPr/>
                    <a:lstStyle/>
                    <a:p>
                      <a:pPr algn="l">
                        <a:spcAft>
                          <a:spcPts val="0"/>
                        </a:spcAft>
                      </a:pPr>
                      <a:r>
                        <a:rPr lang="en-GB" sz="1600" dirty="0">
                          <a:effectLst/>
                          <a:latin typeface="+mn-lt"/>
                          <a:ea typeface="Times New Roman" panose="02020603050405020304" pitchFamily="18" charset="0"/>
                        </a:rPr>
                        <a:t>Demonstration of</a:t>
                      </a:r>
                      <a:r>
                        <a:rPr lang="en-GB" sz="1600" baseline="0" dirty="0">
                          <a:effectLst/>
                          <a:latin typeface="+mn-lt"/>
                          <a:ea typeface="Times New Roman" panose="02020603050405020304" pitchFamily="18" charset="0"/>
                        </a:rPr>
                        <a:t> core and advanced skills (see specification and SOW).</a:t>
                      </a:r>
                    </a:p>
                    <a:p>
                      <a:pPr algn="l">
                        <a:spcAft>
                          <a:spcPts val="0"/>
                        </a:spcAft>
                      </a:pPr>
                      <a:r>
                        <a:rPr lang="en-GB" sz="1600" baseline="0" dirty="0">
                          <a:effectLst/>
                          <a:latin typeface="+mn-lt"/>
                          <a:ea typeface="Times New Roman" panose="02020603050405020304" pitchFamily="18" charset="0"/>
                        </a:rPr>
                        <a:t>Ability to control the quality of the skills.</a:t>
                      </a:r>
                    </a:p>
                    <a:p>
                      <a:pPr algn="l">
                        <a:spcAft>
                          <a:spcPts val="0"/>
                        </a:spcAft>
                      </a:pPr>
                      <a:r>
                        <a:rPr lang="en-GB" sz="1600" baseline="0" dirty="0">
                          <a:effectLst/>
                          <a:latin typeface="+mn-lt"/>
                          <a:ea typeface="Times New Roman" panose="02020603050405020304" pitchFamily="18" charset="0"/>
                        </a:rPr>
                        <a:t>Demonstration of appropriate levels of physical fitness and psychological control.</a:t>
                      </a:r>
                    </a:p>
                    <a:p>
                      <a:pPr algn="l">
                        <a:spcAft>
                          <a:spcPts val="0"/>
                        </a:spcAft>
                      </a:pPr>
                      <a:r>
                        <a:rPr lang="en-GB" sz="1600" baseline="0" dirty="0">
                          <a:effectLst/>
                          <a:latin typeface="+mn-lt"/>
                          <a:ea typeface="Times New Roman" panose="02020603050405020304" pitchFamily="18" charset="0"/>
                        </a:rPr>
                        <a:t>Selection and application of correct tactics/strategies.</a:t>
                      </a:r>
                      <a:endParaRPr lang="en-GB"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1062815">
                <a:tc>
                  <a:txBody>
                    <a:bodyPr/>
                    <a:lstStyle/>
                    <a:p>
                      <a:r>
                        <a:rPr lang="en-GB" sz="1400" b="0" u="none" dirty="0">
                          <a:solidFill>
                            <a:schemeClr val="tx1"/>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u="none" dirty="0">
                          <a:solidFill>
                            <a:schemeClr val="tx1"/>
                          </a:solidFill>
                        </a:rPr>
                        <a:t>Teamwork</a:t>
                      </a:r>
                    </a:p>
                    <a:p>
                      <a:r>
                        <a:rPr lang="en-US" sz="1200" b="0" u="none" dirty="0">
                          <a:solidFill>
                            <a:schemeClr val="tx1"/>
                          </a:solidFill>
                        </a:rPr>
                        <a:t>Positioning</a:t>
                      </a:r>
                      <a:r>
                        <a:rPr lang="en-US" sz="1200" b="0" u="none" baseline="0" dirty="0">
                          <a:solidFill>
                            <a:schemeClr val="tx1"/>
                          </a:solidFill>
                        </a:rPr>
                        <a:t> </a:t>
                      </a:r>
                      <a:endParaRPr lang="en-US" sz="1200" b="0" u="none" dirty="0">
                        <a:solidFill>
                          <a:schemeClr val="tx1"/>
                        </a:solidFill>
                      </a:endParaRPr>
                    </a:p>
                    <a:p>
                      <a:r>
                        <a:rPr lang="en-GB" sz="1200" b="0" u="none" dirty="0">
                          <a:solidFill>
                            <a:schemeClr val="tx1"/>
                          </a:solidFill>
                        </a:rPr>
                        <a:t>Knowledge of rules</a:t>
                      </a:r>
                    </a:p>
                    <a:p>
                      <a:r>
                        <a:rPr lang="en-GB" sz="1200" b="0" u="none" dirty="0">
                          <a:solidFill>
                            <a:schemeClr val="tx1"/>
                          </a:solidFill>
                        </a:rPr>
                        <a:t>Decision</a:t>
                      </a:r>
                      <a:r>
                        <a:rPr lang="en-GB" sz="1200" b="0" u="none" baseline="0" dirty="0">
                          <a:solidFill>
                            <a:schemeClr val="tx1"/>
                          </a:solidFill>
                        </a:rPr>
                        <a:t> making</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US" sz="1200" kern="1200" dirty="0">
                          <a:solidFill>
                            <a:schemeClr val="dk1"/>
                          </a:solidFill>
                          <a:effectLst/>
                          <a:latin typeface="+mn-lt"/>
                          <a:ea typeface="+mn-ea"/>
                          <a:cs typeface="+mn-cs"/>
                        </a:rPr>
                        <a:t>Creativity</a:t>
                      </a:r>
                    </a:p>
                    <a:p>
                      <a:r>
                        <a:rPr lang="en-US" sz="1200" kern="1200" dirty="0">
                          <a:solidFill>
                            <a:schemeClr val="dk1"/>
                          </a:solidFill>
                          <a:effectLst/>
                          <a:latin typeface="+mn-lt"/>
                          <a:ea typeface="+mn-ea"/>
                          <a:cs typeface="+mn-cs"/>
                        </a:rPr>
                        <a:t>Control</a:t>
                      </a:r>
                    </a:p>
                    <a:p>
                      <a:r>
                        <a:rPr lang="en-US" sz="1200" kern="1200" dirty="0">
                          <a:solidFill>
                            <a:schemeClr val="dk1"/>
                          </a:solidFill>
                          <a:effectLst/>
                          <a:latin typeface="+mn-lt"/>
                          <a:ea typeface="+mn-ea"/>
                          <a:cs typeface="+mn-cs"/>
                        </a:rPr>
                        <a:t>Rhythm </a:t>
                      </a:r>
                    </a:p>
                    <a:p>
                      <a:r>
                        <a:rPr lang="en-US" sz="1200" kern="1200" dirty="0">
                          <a:solidFill>
                            <a:schemeClr val="dk1"/>
                          </a:solidFill>
                          <a:effectLst/>
                          <a:latin typeface="+mn-lt"/>
                          <a:ea typeface="+mn-ea"/>
                          <a:cs typeface="+mn-cs"/>
                        </a:rPr>
                        <a:t>Timing</a:t>
                      </a:r>
                    </a:p>
                    <a:p>
                      <a:r>
                        <a:rPr lang="en-US" sz="1200" kern="1200" dirty="0">
                          <a:solidFill>
                            <a:schemeClr val="dk1"/>
                          </a:solidFill>
                          <a:effectLst/>
                          <a:latin typeface="+mn-lt"/>
                          <a:ea typeface="+mn-ea"/>
                          <a:cs typeface="+mn-cs"/>
                        </a:rPr>
                        <a:t>Aesthetics</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u="none" dirty="0">
                          <a:solidFill>
                            <a:schemeClr val="tx1"/>
                          </a:solidFill>
                        </a:rPr>
                        <a:t>Health and safety</a:t>
                      </a:r>
                    </a:p>
                    <a:p>
                      <a:r>
                        <a:rPr lang="en-GB" sz="1200" b="0" u="none" dirty="0">
                          <a:solidFill>
                            <a:schemeClr val="tx1"/>
                          </a:solidFill>
                        </a:rPr>
                        <a:t>Technique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GB" sz="1200" b="0" u="none" dirty="0">
                          <a:solidFill>
                            <a:schemeClr val="tx1"/>
                          </a:solidFill>
                        </a:rPr>
                        <a:t>Knowledge of rules</a:t>
                      </a:r>
                    </a:p>
                    <a:p>
                      <a:r>
                        <a:rPr lang="en-GB" sz="1200" b="0" u="none" dirty="0">
                          <a:solidFill>
                            <a:schemeClr val="tx1"/>
                          </a:solidFill>
                        </a:rPr>
                        <a:t>Decision</a:t>
                      </a:r>
                      <a:r>
                        <a:rPr lang="en-GB" sz="1200" b="0" u="none" baseline="0" dirty="0">
                          <a:solidFill>
                            <a:schemeClr val="tx1"/>
                          </a:solidFill>
                        </a:rPr>
                        <a:t> making</a:t>
                      </a:r>
                      <a:endParaRPr lang="en-GB" sz="1200" b="0" u="none" dirty="0">
                        <a:solidFill>
                          <a:schemeClr val="tx1"/>
                        </a:solidFill>
                      </a:endParaRPr>
                    </a:p>
                    <a:p>
                      <a:r>
                        <a:rPr lang="en-GB" sz="1200" b="0" u="none" dirty="0">
                          <a:solidFill>
                            <a:schemeClr val="tx1"/>
                          </a:solidFill>
                        </a:rPr>
                        <a:t>Shot selection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u="none" dirty="0">
                          <a:solidFill>
                            <a:schemeClr val="tx1"/>
                          </a:solidFill>
                        </a:rPr>
                        <a:t>Knowledge of rules</a:t>
                      </a:r>
                    </a:p>
                    <a:p>
                      <a:r>
                        <a:rPr lang="en-GB" sz="1200" b="0" u="none" dirty="0">
                          <a:solidFill>
                            <a:schemeClr val="tx1"/>
                          </a:solidFill>
                        </a:rPr>
                        <a:t>Decision</a:t>
                      </a:r>
                      <a:r>
                        <a:rPr lang="en-GB" sz="1200" b="0" u="none" baseline="0" dirty="0">
                          <a:solidFill>
                            <a:schemeClr val="tx1"/>
                          </a:solidFill>
                        </a:rPr>
                        <a:t> making</a:t>
                      </a:r>
                      <a:endParaRPr lang="en-GB" sz="1200" b="0" u="none" dirty="0">
                        <a:solidFill>
                          <a:schemeClr val="tx1"/>
                        </a:solidFill>
                      </a:endParaRPr>
                    </a:p>
                    <a:p>
                      <a:r>
                        <a:rPr lang="en-GB" sz="1200" b="0" u="none" dirty="0">
                          <a:solidFill>
                            <a:schemeClr val="tx1"/>
                          </a:solidFill>
                        </a:rPr>
                        <a:t>Technique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GB" sz="1200" b="0" u="none" dirty="0">
                          <a:solidFill>
                            <a:schemeClr val="tx1"/>
                          </a:solidFill>
                        </a:rPr>
                        <a:t>Teamwork</a:t>
                      </a:r>
                    </a:p>
                    <a:p>
                      <a:r>
                        <a:rPr lang="en-GB" sz="1200" b="0" u="none" dirty="0">
                          <a:solidFill>
                            <a:schemeClr val="tx1"/>
                          </a:solidFill>
                        </a:rPr>
                        <a:t>Communication</a:t>
                      </a:r>
                    </a:p>
                    <a:p>
                      <a:r>
                        <a:rPr lang="en-GB" sz="1200" b="0" u="none" dirty="0">
                          <a:solidFill>
                            <a:schemeClr val="tx1"/>
                          </a:solidFill>
                        </a:rPr>
                        <a:t>Knowledge of rules</a:t>
                      </a:r>
                    </a:p>
                    <a:p>
                      <a:r>
                        <a:rPr lang="en-GB" sz="1200" b="0" u="none" dirty="0">
                          <a:solidFill>
                            <a:schemeClr val="tx1"/>
                          </a:solidFill>
                        </a:rPr>
                        <a:t>Decision</a:t>
                      </a:r>
                      <a:r>
                        <a:rPr lang="en-GB" sz="1200" b="0" u="none" baseline="0" dirty="0">
                          <a:solidFill>
                            <a:schemeClr val="tx1"/>
                          </a:solidFill>
                        </a:rPr>
                        <a:t> making</a:t>
                      </a:r>
                      <a:endParaRPr lang="en-GB" sz="1200" b="0" u="none" dirty="0">
                        <a:solidFill>
                          <a:schemeClr val="tx1"/>
                        </a:solidFill>
                      </a:endParaRPr>
                    </a:p>
                    <a:p>
                      <a:r>
                        <a:rPr lang="en-GB" sz="1200" b="0" u="none" dirty="0">
                          <a:solidFill>
                            <a:schemeClr val="tx1"/>
                          </a:solidFill>
                        </a:rPr>
                        <a:t>Technique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42" y="68460"/>
            <a:ext cx="465044" cy="697566"/>
          </a:xfrm>
          <a:prstGeom prst="rect">
            <a:avLst/>
          </a:prstGeom>
        </p:spPr>
      </p:pic>
      <p:pic>
        <p:nvPicPr>
          <p:cNvPr id="3" name="Picture 2"/>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060200" y="144963"/>
            <a:ext cx="953277" cy="470468"/>
          </a:xfrm>
          <a:prstGeom prst="rect">
            <a:avLst/>
          </a:prstGeom>
        </p:spPr>
      </p:pic>
    </p:spTree>
    <p:extLst>
      <p:ext uri="{BB962C8B-B14F-4D97-AF65-F5344CB8AC3E}">
        <p14:creationId xmlns:p14="http://schemas.microsoft.com/office/powerpoint/2010/main" val="2632936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335864" y="-297712"/>
            <a:ext cx="11200975" cy="1325563"/>
          </a:xfrm>
        </p:spPr>
        <p:txBody>
          <a:bodyPr>
            <a:normAutofit/>
          </a:bodyPr>
          <a:lstStyle/>
          <a:p>
            <a:pPr algn="ctr"/>
            <a:r>
              <a:rPr lang="en-GB" sz="3600" b="1" u="sng" dirty="0">
                <a:solidFill>
                  <a:srgbClr val="FF0000"/>
                </a:solidFill>
              </a:rPr>
              <a:t>PE/Dance </a:t>
            </a:r>
            <a:r>
              <a:rPr lang="en-GB" sz="3600" b="1" u="sng" dirty="0"/>
              <a:t>Curriculum Overview – Year 9 Girls (KS3)</a:t>
            </a: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ext uri="{D42A27DB-BD31-4B8C-83A1-F6EECF244321}">
                <p14:modId xmlns:p14="http://schemas.microsoft.com/office/powerpoint/2010/main" val="149092818"/>
              </p:ext>
            </p:extLst>
          </p:nvPr>
        </p:nvGraphicFramePr>
        <p:xfrm>
          <a:off x="182879" y="976826"/>
          <a:ext cx="11821886" cy="5585104"/>
        </p:xfrm>
        <a:graphic>
          <a:graphicData uri="http://schemas.openxmlformats.org/drawingml/2006/table">
            <a:tbl>
              <a:tblPr firstRow="1" bandRow="1">
                <a:tableStyleId>{5C22544A-7EE6-4342-B048-85BDC9FD1C3A}</a:tableStyleId>
              </a:tblPr>
              <a:tblGrid>
                <a:gridCol w="1564587">
                  <a:extLst>
                    <a:ext uri="{9D8B030D-6E8A-4147-A177-3AD203B41FA5}">
                      <a16:colId xmlns:a16="http://schemas.microsoft.com/office/drawing/2014/main" val="3717695141"/>
                    </a:ext>
                  </a:extLst>
                </a:gridCol>
                <a:gridCol w="1805631">
                  <a:extLst>
                    <a:ext uri="{9D8B030D-6E8A-4147-A177-3AD203B41FA5}">
                      <a16:colId xmlns:a16="http://schemas.microsoft.com/office/drawing/2014/main" val="1058426284"/>
                    </a:ext>
                  </a:extLst>
                </a:gridCol>
                <a:gridCol w="1696304">
                  <a:extLst>
                    <a:ext uri="{9D8B030D-6E8A-4147-A177-3AD203B41FA5}">
                      <a16:colId xmlns:a16="http://schemas.microsoft.com/office/drawing/2014/main" val="3960397057"/>
                    </a:ext>
                  </a:extLst>
                </a:gridCol>
                <a:gridCol w="1688841">
                  <a:extLst>
                    <a:ext uri="{9D8B030D-6E8A-4147-A177-3AD203B41FA5}">
                      <a16:colId xmlns:a16="http://schemas.microsoft.com/office/drawing/2014/main" val="3706240846"/>
                    </a:ext>
                  </a:extLst>
                </a:gridCol>
                <a:gridCol w="1688841">
                  <a:extLst>
                    <a:ext uri="{9D8B030D-6E8A-4147-A177-3AD203B41FA5}">
                      <a16:colId xmlns:a16="http://schemas.microsoft.com/office/drawing/2014/main" val="4178250955"/>
                    </a:ext>
                  </a:extLst>
                </a:gridCol>
                <a:gridCol w="1688841">
                  <a:extLst>
                    <a:ext uri="{9D8B030D-6E8A-4147-A177-3AD203B41FA5}">
                      <a16:colId xmlns:a16="http://schemas.microsoft.com/office/drawing/2014/main" val="4072156639"/>
                    </a:ext>
                  </a:extLst>
                </a:gridCol>
                <a:gridCol w="1688841">
                  <a:extLst>
                    <a:ext uri="{9D8B030D-6E8A-4147-A177-3AD203B41FA5}">
                      <a16:colId xmlns:a16="http://schemas.microsoft.com/office/drawing/2014/main" val="2435721000"/>
                    </a:ext>
                  </a:extLst>
                </a:gridCol>
              </a:tblGrid>
              <a:tr h="538117">
                <a:tc>
                  <a:txBody>
                    <a:bodyPr/>
                    <a:lstStyle/>
                    <a:p>
                      <a:r>
                        <a:rPr lang="en-GB" sz="1400" b="0" u="none" dirty="0">
                          <a:solidFill>
                            <a:schemeClr val="tx1"/>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u="none" dirty="0">
                          <a:solidFill>
                            <a:schemeClr val="tx1"/>
                          </a:solidFill>
                        </a:rPr>
                        <a:t>Netball</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rPr>
                        <a:t>Badminton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u="none" dirty="0">
                          <a:solidFill>
                            <a:schemeClr val="tx1"/>
                          </a:solidFill>
                        </a:rPr>
                        <a:t>Fitness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GB" sz="1400" b="0" u="none" dirty="0" smtClean="0">
                          <a:solidFill>
                            <a:schemeClr val="tx1"/>
                          </a:solidFill>
                        </a:rPr>
                        <a:t>Performance</a:t>
                      </a:r>
                      <a:r>
                        <a:rPr lang="en-GB" sz="1400" b="0" u="none" baseline="0" dirty="0" smtClean="0">
                          <a:solidFill>
                            <a:schemeClr val="tx1"/>
                          </a:solidFill>
                        </a:rPr>
                        <a:t> – Gymnastics</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u="none" dirty="0">
                          <a:solidFill>
                            <a:schemeClr val="tx1"/>
                          </a:solidFill>
                        </a:rPr>
                        <a:t>Invasion/</a:t>
                      </a:r>
                    </a:p>
                    <a:p>
                      <a:r>
                        <a:rPr lang="en-GB" sz="1400" b="0" u="none" dirty="0">
                          <a:solidFill>
                            <a:schemeClr val="tx1"/>
                          </a:solidFill>
                        </a:rPr>
                        <a:t>Athletics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GB" sz="1400" b="0" u="none" dirty="0">
                          <a:solidFill>
                            <a:schemeClr val="tx1"/>
                          </a:solidFill>
                        </a:rPr>
                        <a:t>Rounders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535577">
                <a:tc>
                  <a:txBody>
                    <a:bodyPr/>
                    <a:lstStyle/>
                    <a:p>
                      <a:r>
                        <a:rPr lang="en-GB" sz="1400" b="0" u="none" dirty="0">
                          <a:solidFill>
                            <a:schemeClr val="tx1"/>
                          </a:solidFill>
                        </a:rPr>
                        <a:t>Length of topic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u="none"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u="none" dirty="0">
                          <a:solidFill>
                            <a:schemeClr val="tx1"/>
                          </a:solidFill>
                        </a:rPr>
                        <a:t>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rPr>
                        <a:t>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rPr>
                        <a:t>3</a:t>
                      </a:r>
                      <a:r>
                        <a:rPr lang="en-GB" sz="1400" b="0" u="none" baseline="0" dirty="0">
                          <a:solidFill>
                            <a:schemeClr val="tx1"/>
                          </a:solidFill>
                        </a:rPr>
                        <a:t> of each</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rPr>
                        <a:t>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770709">
                <a:tc>
                  <a:txBody>
                    <a:bodyPr/>
                    <a:lstStyle/>
                    <a:p>
                      <a:r>
                        <a:rPr lang="en-US" sz="1400" b="0" u="none" dirty="0">
                          <a:solidFill>
                            <a:schemeClr val="tx1"/>
                          </a:solidFill>
                        </a:rPr>
                        <a:t>Links to</a:t>
                      </a:r>
                      <a:r>
                        <a:rPr lang="en-US" sz="1400" b="0" u="none" baseline="0" dirty="0">
                          <a:solidFill>
                            <a:schemeClr val="tx1"/>
                          </a:solidFill>
                        </a:rPr>
                        <a:t> specification</a:t>
                      </a:r>
                    </a:p>
                    <a:p>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gridSpan="6">
                  <a:txBody>
                    <a:bodyPr/>
                    <a:lstStyle/>
                    <a:p>
                      <a:pPr marL="0" indent="0">
                        <a:buFont typeface="Arial" panose="020B0604020202020204" pitchFamily="34" charset="0"/>
                        <a:buNone/>
                      </a:pPr>
                      <a:r>
                        <a:rPr lang="en-US" sz="1600" b="0" u="none" dirty="0">
                          <a:solidFill>
                            <a:schemeClr val="tx1"/>
                          </a:solidFill>
                        </a:rPr>
                        <a:t>AO4 - </a:t>
                      </a:r>
                      <a:r>
                        <a:rPr lang="en-GB" sz="1600" kern="1200" dirty="0">
                          <a:solidFill>
                            <a:schemeClr val="dk1"/>
                          </a:solidFill>
                          <a:effectLst/>
                          <a:latin typeface="+mn-lt"/>
                          <a:ea typeface="+mn-ea"/>
                          <a:cs typeface="+mn-cs"/>
                        </a:rPr>
                        <a:t>Demonstrate and apply relevant skills and techniques in physical activity and sport</a:t>
                      </a:r>
                    </a:p>
                    <a:p>
                      <a:pPr marL="0" indent="0">
                        <a:buFont typeface="Arial" panose="020B0604020202020204" pitchFamily="34" charset="0"/>
                        <a:buNone/>
                      </a:pPr>
                      <a:r>
                        <a:rPr lang="en-GB" sz="1600" kern="1200" dirty="0">
                          <a:solidFill>
                            <a:schemeClr val="dk1"/>
                          </a:solidFill>
                          <a:effectLst/>
                          <a:latin typeface="+mn-lt"/>
                          <a:ea typeface="+mn-ea"/>
                          <a:cs typeface="+mn-cs"/>
                        </a:rPr>
                        <a:t>Analyse and evaluate performance</a:t>
                      </a:r>
                      <a:endParaRPr lang="en-GB" sz="1600" b="0" u="none" dirty="0">
                        <a:solidFill>
                          <a:schemeClr val="tx1"/>
                        </a:solidFill>
                      </a:endParaRPr>
                    </a:p>
                    <a:p>
                      <a:pPr marL="0" indent="0">
                        <a:buFont typeface="Arial" panose="020B0604020202020204" pitchFamily="34" charset="0"/>
                        <a:buNone/>
                      </a:pP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1227909">
                <a:tc>
                  <a:txBody>
                    <a:bodyPr/>
                    <a:lstStyle/>
                    <a:p>
                      <a:r>
                        <a:rPr lang="en-GB" sz="1400" b="0" u="none" dirty="0">
                          <a:solidFill>
                            <a:schemeClr val="tx1"/>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u="none" dirty="0">
                          <a:solidFill>
                            <a:schemeClr val="tx1"/>
                          </a:solidFill>
                        </a:rPr>
                        <a:t>Formal Assessment</a:t>
                      </a:r>
                      <a:r>
                        <a:rPr lang="en-US" sz="1200" b="0" u="none" baseline="0" dirty="0">
                          <a:solidFill>
                            <a:schemeClr val="tx1"/>
                          </a:solidFill>
                        </a:rPr>
                        <a:t> of AF</a:t>
                      </a:r>
                    </a:p>
                    <a:p>
                      <a:r>
                        <a:rPr lang="en-GB" sz="1200" kern="1200" dirty="0">
                          <a:solidFill>
                            <a:schemeClr val="dk1"/>
                          </a:solidFill>
                          <a:effectLst/>
                          <a:latin typeface="+mn-lt"/>
                          <a:ea typeface="+mn-ea"/>
                          <a:cs typeface="+mn-cs"/>
                        </a:rPr>
                        <a:t>1.Range of skills</a:t>
                      </a:r>
                    </a:p>
                    <a:p>
                      <a:r>
                        <a:rPr lang="en-GB" sz="1200" kern="1200" dirty="0">
                          <a:solidFill>
                            <a:schemeClr val="dk1"/>
                          </a:solidFill>
                          <a:effectLst/>
                          <a:latin typeface="+mn-lt"/>
                          <a:ea typeface="+mn-ea"/>
                          <a:cs typeface="+mn-cs"/>
                        </a:rPr>
                        <a:t>2. Quality of skills</a:t>
                      </a:r>
                    </a:p>
                    <a:p>
                      <a:r>
                        <a:rPr lang="en-GB" sz="1200" kern="1200" dirty="0">
                          <a:solidFill>
                            <a:schemeClr val="dk1"/>
                          </a:solidFill>
                          <a:effectLst/>
                          <a:latin typeface="+mn-lt"/>
                          <a:ea typeface="+mn-ea"/>
                          <a:cs typeface="+mn-cs"/>
                        </a:rPr>
                        <a:t>3. Physical attributes</a:t>
                      </a:r>
                    </a:p>
                    <a:p>
                      <a:r>
                        <a:rPr lang="en-GB" sz="1200" kern="1200" dirty="0">
                          <a:solidFill>
                            <a:schemeClr val="dk1"/>
                          </a:solidFill>
                          <a:effectLst/>
                          <a:latin typeface="+mn-lt"/>
                          <a:ea typeface="+mn-ea"/>
                          <a:cs typeface="+mn-cs"/>
                        </a:rPr>
                        <a:t>4. Decision making</a:t>
                      </a:r>
                    </a:p>
                    <a:p>
                      <a:r>
                        <a:rPr lang="en-GB" sz="1200" b="1" u="none" kern="1200" dirty="0">
                          <a:solidFill>
                            <a:schemeClr val="dk1"/>
                          </a:solidFill>
                          <a:effectLst/>
                          <a:latin typeface="+mn-lt"/>
                          <a:ea typeface="+mn-ea"/>
                          <a:cs typeface="+mn-cs"/>
                        </a:rPr>
                        <a:t>5. Strategies</a:t>
                      </a:r>
                      <a:r>
                        <a:rPr lang="en-GB" sz="1200" b="1" u="none" kern="1200" baseline="0" dirty="0">
                          <a:solidFill>
                            <a:schemeClr val="dk1"/>
                          </a:solidFill>
                          <a:effectLst/>
                          <a:latin typeface="+mn-lt"/>
                          <a:ea typeface="+mn-ea"/>
                          <a:cs typeface="+mn-cs"/>
                        </a:rPr>
                        <a:t>/Tactics</a:t>
                      </a:r>
                      <a:endParaRPr lang="en-US" sz="12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US" sz="1200" b="0" u="none" dirty="0">
                          <a:solidFill>
                            <a:schemeClr val="tx1"/>
                          </a:solidFill>
                        </a:rPr>
                        <a:t>Formal Assessment</a:t>
                      </a:r>
                      <a:r>
                        <a:rPr lang="en-US" sz="1200" b="0" u="none" baseline="0" dirty="0">
                          <a:solidFill>
                            <a:schemeClr val="tx1"/>
                          </a:solidFill>
                        </a:rPr>
                        <a:t> of AF</a:t>
                      </a:r>
                    </a:p>
                    <a:p>
                      <a:r>
                        <a:rPr lang="en-GB" sz="1200" kern="1200" dirty="0">
                          <a:solidFill>
                            <a:schemeClr val="dk1"/>
                          </a:solidFill>
                          <a:effectLst/>
                          <a:latin typeface="+mn-lt"/>
                          <a:ea typeface="+mn-ea"/>
                          <a:cs typeface="+mn-cs"/>
                        </a:rPr>
                        <a:t>1.Range of skills</a:t>
                      </a:r>
                    </a:p>
                    <a:p>
                      <a:r>
                        <a:rPr lang="en-GB" sz="1200" kern="1200" dirty="0">
                          <a:solidFill>
                            <a:schemeClr val="dk1"/>
                          </a:solidFill>
                          <a:effectLst/>
                          <a:latin typeface="+mn-lt"/>
                          <a:ea typeface="+mn-ea"/>
                          <a:cs typeface="+mn-cs"/>
                        </a:rPr>
                        <a:t>2. Quality of skills</a:t>
                      </a:r>
                    </a:p>
                    <a:p>
                      <a:r>
                        <a:rPr lang="en-GB" sz="1200" kern="1200" dirty="0">
                          <a:solidFill>
                            <a:schemeClr val="dk1"/>
                          </a:solidFill>
                          <a:effectLst/>
                          <a:latin typeface="+mn-lt"/>
                          <a:ea typeface="+mn-ea"/>
                          <a:cs typeface="+mn-cs"/>
                        </a:rPr>
                        <a:t>3. Physical attributes</a:t>
                      </a:r>
                    </a:p>
                    <a:p>
                      <a:r>
                        <a:rPr lang="en-GB" sz="1200" kern="1200" dirty="0">
                          <a:solidFill>
                            <a:schemeClr val="dk1"/>
                          </a:solidFill>
                          <a:effectLst/>
                          <a:latin typeface="+mn-lt"/>
                          <a:ea typeface="+mn-ea"/>
                          <a:cs typeface="+mn-cs"/>
                        </a:rPr>
                        <a:t>4. 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5. Rules and Regulations</a:t>
                      </a: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u="none" dirty="0">
                          <a:solidFill>
                            <a:schemeClr val="tx1"/>
                          </a:solidFill>
                        </a:rPr>
                        <a:t>Formal Assessment</a:t>
                      </a:r>
                      <a:r>
                        <a:rPr lang="en-US" sz="1200" b="0" u="none" baseline="0" dirty="0">
                          <a:solidFill>
                            <a:schemeClr val="tx1"/>
                          </a:solidFill>
                        </a:rPr>
                        <a:t> of AF</a:t>
                      </a:r>
                    </a:p>
                    <a:p>
                      <a:r>
                        <a:rPr lang="en-GB" sz="1200" kern="1200" dirty="0">
                          <a:solidFill>
                            <a:schemeClr val="dk1"/>
                          </a:solidFill>
                          <a:effectLst/>
                          <a:latin typeface="+mn-lt"/>
                          <a:ea typeface="+mn-ea"/>
                          <a:cs typeface="+mn-cs"/>
                        </a:rPr>
                        <a:t>1.Range of skills</a:t>
                      </a:r>
                    </a:p>
                    <a:p>
                      <a:r>
                        <a:rPr lang="en-GB" sz="1200" kern="1200" dirty="0">
                          <a:solidFill>
                            <a:schemeClr val="dk1"/>
                          </a:solidFill>
                          <a:effectLst/>
                          <a:latin typeface="+mn-lt"/>
                          <a:ea typeface="+mn-ea"/>
                          <a:cs typeface="+mn-cs"/>
                        </a:rPr>
                        <a:t>2. Quality of skills</a:t>
                      </a:r>
                    </a:p>
                    <a:p>
                      <a:r>
                        <a:rPr lang="en-GB" sz="1200" kern="1200" dirty="0">
                          <a:solidFill>
                            <a:schemeClr val="dk1"/>
                          </a:solidFill>
                          <a:effectLst/>
                          <a:latin typeface="+mn-lt"/>
                          <a:ea typeface="+mn-ea"/>
                          <a:cs typeface="+mn-cs"/>
                        </a:rPr>
                        <a:t>3. Physical attributes</a:t>
                      </a:r>
                    </a:p>
                    <a:p>
                      <a:r>
                        <a:rPr lang="en-GB" sz="1200" kern="1200" dirty="0">
                          <a:solidFill>
                            <a:schemeClr val="dk1"/>
                          </a:solidFill>
                          <a:effectLst/>
                          <a:latin typeface="+mn-lt"/>
                          <a:ea typeface="+mn-ea"/>
                          <a:cs typeface="+mn-cs"/>
                        </a:rPr>
                        <a:t>4. 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5. Safety procedures</a:t>
                      </a:r>
                      <a:endParaRPr lang="en-US" sz="12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US" sz="1200" b="0" u="none" dirty="0">
                          <a:solidFill>
                            <a:schemeClr val="tx1"/>
                          </a:solidFill>
                        </a:rPr>
                        <a:t>Formal Assessment</a:t>
                      </a:r>
                      <a:r>
                        <a:rPr lang="en-US" sz="1200" b="0" u="none" baseline="0" dirty="0">
                          <a:solidFill>
                            <a:schemeClr val="tx1"/>
                          </a:solidFill>
                        </a:rPr>
                        <a:t> of AF</a:t>
                      </a:r>
                    </a:p>
                    <a:p>
                      <a:r>
                        <a:rPr lang="en-GB" sz="1200" kern="1200" dirty="0">
                          <a:solidFill>
                            <a:schemeClr val="dk1"/>
                          </a:solidFill>
                          <a:effectLst/>
                          <a:latin typeface="+mn-lt"/>
                          <a:ea typeface="+mn-ea"/>
                          <a:cs typeface="+mn-cs"/>
                        </a:rPr>
                        <a:t>1.Range of skills</a:t>
                      </a:r>
                    </a:p>
                    <a:p>
                      <a:r>
                        <a:rPr lang="en-GB" sz="1200" kern="1200" dirty="0">
                          <a:solidFill>
                            <a:schemeClr val="dk1"/>
                          </a:solidFill>
                          <a:effectLst/>
                          <a:latin typeface="+mn-lt"/>
                          <a:ea typeface="+mn-ea"/>
                          <a:cs typeface="+mn-cs"/>
                        </a:rPr>
                        <a:t>2. Quality of skills</a:t>
                      </a:r>
                    </a:p>
                    <a:p>
                      <a:r>
                        <a:rPr lang="en-GB" sz="1200" kern="1200" dirty="0">
                          <a:solidFill>
                            <a:schemeClr val="dk1"/>
                          </a:solidFill>
                          <a:effectLst/>
                          <a:latin typeface="+mn-lt"/>
                          <a:ea typeface="+mn-ea"/>
                          <a:cs typeface="+mn-cs"/>
                        </a:rPr>
                        <a:t>3. Physical attributes</a:t>
                      </a:r>
                    </a:p>
                    <a:p>
                      <a:r>
                        <a:rPr lang="en-GB" sz="1200" kern="1200" dirty="0">
                          <a:solidFill>
                            <a:schemeClr val="dk1"/>
                          </a:solidFill>
                          <a:effectLst/>
                          <a:latin typeface="+mn-lt"/>
                          <a:ea typeface="+mn-ea"/>
                          <a:cs typeface="+mn-cs"/>
                        </a:rPr>
                        <a:t>4. 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5</a:t>
                      </a:r>
                      <a:r>
                        <a:rPr kumimoji="0" lang="en-GB" sz="1200" b="1" i="0" u="none" strike="noStrike" kern="1200" cap="none" spc="0" normalizeH="0" baseline="0" noProof="0" dirty="0">
                          <a:ln>
                            <a:noFill/>
                          </a:ln>
                          <a:solidFill>
                            <a:prstClr val="black"/>
                          </a:solidFill>
                          <a:effectLst/>
                          <a:uLnTx/>
                          <a:uFillTx/>
                          <a:latin typeface="+mn-lt"/>
                          <a:ea typeface="+mn-ea"/>
                          <a:cs typeface="+mn-cs"/>
                        </a:rPr>
                        <a:t>. Rules and Regulations</a:t>
                      </a: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u="none" dirty="0">
                          <a:solidFill>
                            <a:schemeClr val="tx1"/>
                          </a:solidFill>
                        </a:rPr>
                        <a:t>Formal Assessment</a:t>
                      </a:r>
                      <a:r>
                        <a:rPr lang="en-US" sz="1200" b="0" u="none" baseline="0" dirty="0">
                          <a:solidFill>
                            <a:schemeClr val="tx1"/>
                          </a:solidFill>
                        </a:rPr>
                        <a:t> of AF</a:t>
                      </a:r>
                    </a:p>
                    <a:p>
                      <a:r>
                        <a:rPr lang="en-GB" sz="1200" kern="1200" dirty="0">
                          <a:solidFill>
                            <a:schemeClr val="dk1"/>
                          </a:solidFill>
                          <a:effectLst/>
                          <a:latin typeface="+mn-lt"/>
                          <a:ea typeface="+mn-ea"/>
                          <a:cs typeface="+mn-cs"/>
                        </a:rPr>
                        <a:t>1.Range of skills</a:t>
                      </a:r>
                    </a:p>
                    <a:p>
                      <a:r>
                        <a:rPr lang="en-GB" sz="1200" kern="1200" dirty="0">
                          <a:solidFill>
                            <a:schemeClr val="dk1"/>
                          </a:solidFill>
                          <a:effectLst/>
                          <a:latin typeface="+mn-lt"/>
                          <a:ea typeface="+mn-ea"/>
                          <a:cs typeface="+mn-cs"/>
                        </a:rPr>
                        <a:t>2. Quality of skills</a:t>
                      </a:r>
                    </a:p>
                    <a:p>
                      <a:r>
                        <a:rPr lang="en-GB" sz="1200" kern="1200" dirty="0">
                          <a:solidFill>
                            <a:schemeClr val="dk1"/>
                          </a:solidFill>
                          <a:effectLst/>
                          <a:latin typeface="+mn-lt"/>
                          <a:ea typeface="+mn-ea"/>
                          <a:cs typeface="+mn-cs"/>
                        </a:rPr>
                        <a:t>3. Physical attributes</a:t>
                      </a:r>
                    </a:p>
                    <a:p>
                      <a:r>
                        <a:rPr lang="en-GB" sz="1200" kern="1200" dirty="0">
                          <a:solidFill>
                            <a:schemeClr val="dk1"/>
                          </a:solidFill>
                          <a:effectLst/>
                          <a:latin typeface="+mn-lt"/>
                          <a:ea typeface="+mn-ea"/>
                          <a:cs typeface="+mn-cs"/>
                        </a:rPr>
                        <a:t>4. 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5. Strengths &amp; weaknesses</a:t>
                      </a: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US" sz="1200" b="0" u="none" dirty="0">
                          <a:solidFill>
                            <a:schemeClr val="tx1"/>
                          </a:solidFill>
                        </a:rPr>
                        <a:t>Formal Assessment</a:t>
                      </a:r>
                      <a:r>
                        <a:rPr lang="en-US" sz="1200" b="0" u="none" baseline="0" dirty="0">
                          <a:solidFill>
                            <a:schemeClr val="tx1"/>
                          </a:solidFill>
                        </a:rPr>
                        <a:t> of AF</a:t>
                      </a:r>
                    </a:p>
                    <a:p>
                      <a:r>
                        <a:rPr lang="en-GB" sz="1200" kern="1200" dirty="0">
                          <a:solidFill>
                            <a:schemeClr val="dk1"/>
                          </a:solidFill>
                          <a:effectLst/>
                          <a:latin typeface="+mn-lt"/>
                          <a:ea typeface="+mn-ea"/>
                          <a:cs typeface="+mn-cs"/>
                        </a:rPr>
                        <a:t>1.Range of skills</a:t>
                      </a:r>
                    </a:p>
                    <a:p>
                      <a:r>
                        <a:rPr lang="en-GB" sz="1200" kern="1200" dirty="0">
                          <a:solidFill>
                            <a:schemeClr val="dk1"/>
                          </a:solidFill>
                          <a:effectLst/>
                          <a:latin typeface="+mn-lt"/>
                          <a:ea typeface="+mn-ea"/>
                          <a:cs typeface="+mn-cs"/>
                        </a:rPr>
                        <a:t>2. Quality of skills</a:t>
                      </a:r>
                    </a:p>
                    <a:p>
                      <a:r>
                        <a:rPr lang="en-GB" sz="1200" kern="1200" dirty="0">
                          <a:solidFill>
                            <a:schemeClr val="dk1"/>
                          </a:solidFill>
                          <a:effectLst/>
                          <a:latin typeface="+mn-lt"/>
                          <a:ea typeface="+mn-ea"/>
                          <a:cs typeface="+mn-cs"/>
                        </a:rPr>
                        <a:t>3. Physical attributes</a:t>
                      </a:r>
                    </a:p>
                    <a:p>
                      <a:r>
                        <a:rPr lang="en-GB" sz="1200" kern="1200" dirty="0">
                          <a:solidFill>
                            <a:schemeClr val="dk1"/>
                          </a:solidFill>
                          <a:effectLst/>
                          <a:latin typeface="+mn-lt"/>
                          <a:ea typeface="+mn-ea"/>
                          <a:cs typeface="+mn-cs"/>
                        </a:rPr>
                        <a:t>4. 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5. Communication</a:t>
                      </a: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1123406">
                <a:tc>
                  <a:txBody>
                    <a:bodyPr/>
                    <a:lstStyle/>
                    <a:p>
                      <a:r>
                        <a:rPr lang="en-GB" sz="1400" b="0" u="none" dirty="0">
                          <a:solidFill>
                            <a:schemeClr val="tx1"/>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gridSpan="6">
                  <a:txBody>
                    <a:bodyPr/>
                    <a:lstStyle/>
                    <a:p>
                      <a:pPr algn="l">
                        <a:spcAft>
                          <a:spcPts val="0"/>
                        </a:spcAft>
                      </a:pPr>
                      <a:r>
                        <a:rPr lang="en-GB" sz="1600" dirty="0">
                          <a:effectLst/>
                          <a:latin typeface="+mn-lt"/>
                          <a:ea typeface="Times New Roman" panose="02020603050405020304" pitchFamily="18" charset="0"/>
                        </a:rPr>
                        <a:t>Demonstration of</a:t>
                      </a:r>
                      <a:r>
                        <a:rPr lang="en-GB" sz="1600" baseline="0" dirty="0">
                          <a:effectLst/>
                          <a:latin typeface="+mn-lt"/>
                          <a:ea typeface="Times New Roman" panose="02020603050405020304" pitchFamily="18" charset="0"/>
                        </a:rPr>
                        <a:t> core and advanced skills (see specification and SOW).</a:t>
                      </a:r>
                    </a:p>
                    <a:p>
                      <a:pPr algn="l">
                        <a:spcAft>
                          <a:spcPts val="0"/>
                        </a:spcAft>
                      </a:pPr>
                      <a:r>
                        <a:rPr lang="en-GB" sz="1600" baseline="0" dirty="0">
                          <a:effectLst/>
                          <a:latin typeface="+mn-lt"/>
                          <a:ea typeface="Times New Roman" panose="02020603050405020304" pitchFamily="18" charset="0"/>
                        </a:rPr>
                        <a:t>Ability to control the quality of the skills.</a:t>
                      </a:r>
                    </a:p>
                    <a:p>
                      <a:pPr algn="l">
                        <a:spcAft>
                          <a:spcPts val="0"/>
                        </a:spcAft>
                      </a:pPr>
                      <a:r>
                        <a:rPr lang="en-GB" sz="1600" baseline="0" dirty="0">
                          <a:effectLst/>
                          <a:latin typeface="+mn-lt"/>
                          <a:ea typeface="Times New Roman" panose="02020603050405020304" pitchFamily="18" charset="0"/>
                        </a:rPr>
                        <a:t>Demonstration of appropriate levels of physical fitness and psychological control.</a:t>
                      </a:r>
                    </a:p>
                    <a:p>
                      <a:pPr algn="l">
                        <a:spcAft>
                          <a:spcPts val="0"/>
                        </a:spcAft>
                      </a:pPr>
                      <a:r>
                        <a:rPr lang="en-GB" sz="1600" baseline="0" dirty="0">
                          <a:effectLst/>
                          <a:latin typeface="+mn-lt"/>
                          <a:ea typeface="Times New Roman" panose="02020603050405020304" pitchFamily="18" charset="0"/>
                        </a:rPr>
                        <a:t>Selection and application of correct tactics/strategies.</a:t>
                      </a:r>
                      <a:endParaRPr lang="en-GB"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1062815">
                <a:tc>
                  <a:txBody>
                    <a:bodyPr/>
                    <a:lstStyle/>
                    <a:p>
                      <a:r>
                        <a:rPr lang="en-GB" sz="1400" b="0" u="none" dirty="0">
                          <a:solidFill>
                            <a:schemeClr val="tx1"/>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u="none" dirty="0">
                          <a:solidFill>
                            <a:schemeClr val="tx1"/>
                          </a:solidFill>
                        </a:rPr>
                        <a:t>Teamwork</a:t>
                      </a:r>
                    </a:p>
                    <a:p>
                      <a:r>
                        <a:rPr lang="en-US" sz="1200" b="0" u="none" dirty="0">
                          <a:solidFill>
                            <a:schemeClr val="tx1"/>
                          </a:solidFill>
                        </a:rPr>
                        <a:t>Positioning</a:t>
                      </a:r>
                      <a:r>
                        <a:rPr lang="en-US" sz="1200" b="0" u="none" baseline="0" dirty="0">
                          <a:solidFill>
                            <a:schemeClr val="tx1"/>
                          </a:solidFill>
                        </a:rPr>
                        <a:t> </a:t>
                      </a:r>
                      <a:endParaRPr lang="en-US" sz="1200" b="0" u="none" dirty="0">
                        <a:solidFill>
                          <a:schemeClr val="tx1"/>
                        </a:solidFill>
                      </a:endParaRPr>
                    </a:p>
                    <a:p>
                      <a:r>
                        <a:rPr lang="en-GB" sz="1200" b="0" u="none" dirty="0">
                          <a:solidFill>
                            <a:schemeClr val="tx1"/>
                          </a:solidFill>
                        </a:rPr>
                        <a:t>Knowledge of rules</a:t>
                      </a:r>
                    </a:p>
                    <a:p>
                      <a:r>
                        <a:rPr lang="en-GB" sz="1200" b="0" u="none" dirty="0">
                          <a:solidFill>
                            <a:schemeClr val="tx1"/>
                          </a:solidFill>
                        </a:rPr>
                        <a:t>Decision</a:t>
                      </a:r>
                      <a:r>
                        <a:rPr lang="en-GB" sz="1200" b="0" u="none" baseline="0" dirty="0">
                          <a:solidFill>
                            <a:schemeClr val="tx1"/>
                          </a:solidFill>
                        </a:rPr>
                        <a:t> making</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Knowledge of rules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Shot selection</a:t>
                      </a:r>
                    </a:p>
                    <a:p>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u="none" dirty="0">
                          <a:solidFill>
                            <a:schemeClr val="tx1"/>
                          </a:solidFill>
                        </a:rPr>
                        <a:t>Health and safety</a:t>
                      </a:r>
                    </a:p>
                    <a:p>
                      <a:r>
                        <a:rPr lang="en-GB" sz="1200" b="0" u="none" dirty="0">
                          <a:solidFill>
                            <a:schemeClr val="tx1"/>
                          </a:solidFill>
                        </a:rPr>
                        <a:t>Technique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GB" sz="1200" b="0" u="none" dirty="0" smtClean="0">
                          <a:solidFill>
                            <a:schemeClr val="tx1"/>
                          </a:solidFill>
                        </a:rPr>
                        <a:t>Health</a:t>
                      </a:r>
                      <a:r>
                        <a:rPr lang="en-GB" sz="1200" b="0" u="none" baseline="0" dirty="0" smtClean="0">
                          <a:solidFill>
                            <a:schemeClr val="tx1"/>
                          </a:solidFill>
                        </a:rPr>
                        <a:t> and Safety</a:t>
                      </a:r>
                    </a:p>
                    <a:p>
                      <a:r>
                        <a:rPr lang="en-GB" sz="1200" b="0" u="none" baseline="0" dirty="0" smtClean="0">
                          <a:solidFill>
                            <a:schemeClr val="tx1"/>
                          </a:solidFill>
                        </a:rPr>
                        <a:t>Technique.</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u="none" dirty="0">
                          <a:solidFill>
                            <a:schemeClr val="tx1"/>
                          </a:solidFill>
                        </a:rPr>
                        <a:t>Knowledge of rules</a:t>
                      </a:r>
                    </a:p>
                    <a:p>
                      <a:r>
                        <a:rPr lang="en-GB" sz="1200" b="0" u="none" dirty="0">
                          <a:solidFill>
                            <a:schemeClr val="tx1"/>
                          </a:solidFill>
                        </a:rPr>
                        <a:t>Decision</a:t>
                      </a:r>
                      <a:r>
                        <a:rPr lang="en-GB" sz="1200" b="0" u="none" baseline="0" dirty="0">
                          <a:solidFill>
                            <a:schemeClr val="tx1"/>
                          </a:solidFill>
                        </a:rPr>
                        <a:t> making</a:t>
                      </a:r>
                      <a:endParaRPr lang="en-GB" sz="1200" b="0" u="none" dirty="0">
                        <a:solidFill>
                          <a:schemeClr val="tx1"/>
                        </a:solidFill>
                      </a:endParaRPr>
                    </a:p>
                    <a:p>
                      <a:r>
                        <a:rPr lang="en-GB" sz="1200" b="0" u="none" dirty="0">
                          <a:solidFill>
                            <a:schemeClr val="tx1"/>
                          </a:solidFill>
                        </a:rPr>
                        <a:t>Technique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GB" sz="1200" b="0" u="none" dirty="0">
                          <a:solidFill>
                            <a:schemeClr val="tx1"/>
                          </a:solidFill>
                        </a:rPr>
                        <a:t>Teamwork</a:t>
                      </a:r>
                    </a:p>
                    <a:p>
                      <a:r>
                        <a:rPr lang="en-GB" sz="1200" b="0" u="none" dirty="0">
                          <a:solidFill>
                            <a:schemeClr val="tx1"/>
                          </a:solidFill>
                        </a:rPr>
                        <a:t>Communication</a:t>
                      </a:r>
                    </a:p>
                    <a:p>
                      <a:r>
                        <a:rPr lang="en-GB" sz="1200" b="0" u="none" dirty="0">
                          <a:solidFill>
                            <a:schemeClr val="tx1"/>
                          </a:solidFill>
                        </a:rPr>
                        <a:t>Knowledge of rules</a:t>
                      </a:r>
                    </a:p>
                    <a:p>
                      <a:r>
                        <a:rPr lang="en-GB" sz="1200" b="0" u="none" dirty="0">
                          <a:solidFill>
                            <a:schemeClr val="tx1"/>
                          </a:solidFill>
                        </a:rPr>
                        <a:t>Decision</a:t>
                      </a:r>
                      <a:r>
                        <a:rPr lang="en-GB" sz="1200" b="0" u="none" baseline="0" dirty="0">
                          <a:solidFill>
                            <a:schemeClr val="tx1"/>
                          </a:solidFill>
                        </a:rPr>
                        <a:t> making</a:t>
                      </a:r>
                      <a:endParaRPr lang="en-GB" sz="1200" b="0" u="none" dirty="0">
                        <a:solidFill>
                          <a:schemeClr val="tx1"/>
                        </a:solidFill>
                      </a:endParaRPr>
                    </a:p>
                    <a:p>
                      <a:r>
                        <a:rPr lang="en-GB" sz="1200" b="0" u="none" dirty="0">
                          <a:solidFill>
                            <a:schemeClr val="tx1"/>
                          </a:solidFill>
                        </a:rPr>
                        <a:t>Technique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42" y="68460"/>
            <a:ext cx="465044" cy="697566"/>
          </a:xfrm>
          <a:prstGeom prst="rect">
            <a:avLst/>
          </a:prstGeom>
        </p:spPr>
      </p:pic>
      <p:pic>
        <p:nvPicPr>
          <p:cNvPr id="3" name="Picture 2"/>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060200" y="144963"/>
            <a:ext cx="953277" cy="470468"/>
          </a:xfrm>
          <a:prstGeom prst="rect">
            <a:avLst/>
          </a:prstGeom>
        </p:spPr>
      </p:pic>
    </p:spTree>
    <p:extLst>
      <p:ext uri="{BB962C8B-B14F-4D97-AF65-F5344CB8AC3E}">
        <p14:creationId xmlns:p14="http://schemas.microsoft.com/office/powerpoint/2010/main" val="3279270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0" y="-297712"/>
            <a:ext cx="12192000" cy="1325563"/>
          </a:xfrm>
        </p:spPr>
        <p:txBody>
          <a:bodyPr>
            <a:normAutofit/>
          </a:bodyPr>
          <a:lstStyle/>
          <a:p>
            <a:pPr algn="ctr"/>
            <a:r>
              <a:rPr lang="en-GB" sz="2400" b="1" u="sng" dirty="0"/>
              <a:t>PE/Dance curriculum overview – Year 9 (KS3)</a:t>
            </a:r>
            <a:r>
              <a:rPr lang="en-GB" sz="2400" b="1" dirty="0"/>
              <a:t>   </a:t>
            </a:r>
            <a:endParaRPr lang="en-GB" sz="2400" b="1" u="sng" dirty="0">
              <a:solidFill>
                <a:srgbClr val="FF0000"/>
              </a:solidFill>
            </a:endParaRP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ext uri="{D42A27DB-BD31-4B8C-83A1-F6EECF244321}">
                <p14:modId xmlns:p14="http://schemas.microsoft.com/office/powerpoint/2010/main" val="1751700061"/>
              </p:ext>
            </p:extLst>
          </p:nvPr>
        </p:nvGraphicFramePr>
        <p:xfrm>
          <a:off x="192218" y="511749"/>
          <a:ext cx="11503168" cy="6380776"/>
        </p:xfrm>
        <a:graphic>
          <a:graphicData uri="http://schemas.openxmlformats.org/drawingml/2006/table">
            <a:tbl>
              <a:tblPr firstRow="1" bandRow="1">
                <a:tableStyleId>{5C22544A-7EE6-4342-B048-85BDC9FD1C3A}</a:tableStyleId>
              </a:tblPr>
              <a:tblGrid>
                <a:gridCol w="1020064">
                  <a:extLst>
                    <a:ext uri="{9D8B030D-6E8A-4147-A177-3AD203B41FA5}">
                      <a16:colId xmlns:a16="http://schemas.microsoft.com/office/drawing/2014/main" val="3717695141"/>
                    </a:ext>
                  </a:extLst>
                </a:gridCol>
                <a:gridCol w="1747184">
                  <a:extLst>
                    <a:ext uri="{9D8B030D-6E8A-4147-A177-3AD203B41FA5}">
                      <a16:colId xmlns:a16="http://schemas.microsoft.com/office/drawing/2014/main" val="1058426284"/>
                    </a:ext>
                  </a:extLst>
                </a:gridCol>
                <a:gridCol w="1783065">
                  <a:extLst>
                    <a:ext uri="{9D8B030D-6E8A-4147-A177-3AD203B41FA5}">
                      <a16:colId xmlns:a16="http://schemas.microsoft.com/office/drawing/2014/main" val="384739484"/>
                    </a:ext>
                  </a:extLst>
                </a:gridCol>
                <a:gridCol w="1711303">
                  <a:extLst>
                    <a:ext uri="{9D8B030D-6E8A-4147-A177-3AD203B41FA5}">
                      <a16:colId xmlns:a16="http://schemas.microsoft.com/office/drawing/2014/main" val="3960397057"/>
                    </a:ext>
                  </a:extLst>
                </a:gridCol>
                <a:gridCol w="1747184">
                  <a:extLst>
                    <a:ext uri="{9D8B030D-6E8A-4147-A177-3AD203B41FA5}">
                      <a16:colId xmlns:a16="http://schemas.microsoft.com/office/drawing/2014/main" val="3706240846"/>
                    </a:ext>
                  </a:extLst>
                </a:gridCol>
                <a:gridCol w="1747184">
                  <a:extLst>
                    <a:ext uri="{9D8B030D-6E8A-4147-A177-3AD203B41FA5}">
                      <a16:colId xmlns:a16="http://schemas.microsoft.com/office/drawing/2014/main" val="4178250955"/>
                    </a:ext>
                  </a:extLst>
                </a:gridCol>
                <a:gridCol w="1747184">
                  <a:extLst>
                    <a:ext uri="{9D8B030D-6E8A-4147-A177-3AD203B41FA5}">
                      <a16:colId xmlns:a16="http://schemas.microsoft.com/office/drawing/2014/main" val="4072156639"/>
                    </a:ext>
                  </a:extLst>
                </a:gridCol>
              </a:tblGrid>
              <a:tr h="526939">
                <a:tc>
                  <a:txBody>
                    <a:bodyPr/>
                    <a:lstStyle/>
                    <a:p>
                      <a:r>
                        <a:rPr lang="en-GB" sz="1000" b="0" u="none" dirty="0">
                          <a:solidFill>
                            <a:schemeClr val="tx1"/>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1" u="none" dirty="0">
                          <a:solidFill>
                            <a:schemeClr val="tx1"/>
                          </a:solidFill>
                        </a:rPr>
                        <a:t>Year 9</a:t>
                      </a:r>
                    </a:p>
                    <a:p>
                      <a:r>
                        <a:rPr lang="en-US" sz="1000" b="1" u="none" dirty="0">
                          <a:solidFill>
                            <a:schemeClr val="tx1"/>
                          </a:solidFill>
                        </a:rPr>
                        <a:t>Choreography</a:t>
                      </a:r>
                    </a:p>
                    <a:p>
                      <a:r>
                        <a:rPr lang="en-GB" sz="1000" b="1" u="none" dirty="0">
                          <a:solidFill>
                            <a:schemeClr val="tx1"/>
                          </a:solidFill>
                        </a:rPr>
                        <a:t>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1000" b="1" u="none" dirty="0">
                          <a:solidFill>
                            <a:schemeClr val="tx1"/>
                          </a:solidFill>
                        </a:rPr>
                        <a:t>Year 9</a:t>
                      </a:r>
                    </a:p>
                    <a:p>
                      <a:r>
                        <a:rPr lang="en-US" sz="1000" b="1" u="none" dirty="0">
                          <a:solidFill>
                            <a:schemeClr val="tx1"/>
                          </a:solidFill>
                        </a:rPr>
                        <a:t>Choreography</a:t>
                      </a:r>
                    </a:p>
                    <a:p>
                      <a:r>
                        <a:rPr lang="en-US" sz="1000" b="1" u="none" dirty="0">
                          <a:solidFill>
                            <a:schemeClr val="tx1"/>
                          </a:solidFill>
                        </a:rPr>
                        <a:t>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1" u="none" dirty="0">
                          <a:solidFill>
                            <a:schemeClr val="tx1"/>
                          </a:solidFill>
                        </a:rPr>
                        <a:t>Year 9</a:t>
                      </a:r>
                    </a:p>
                    <a:p>
                      <a:r>
                        <a:rPr lang="en-GB" sz="1000" b="1" u="none" dirty="0">
                          <a:solidFill>
                            <a:schemeClr val="tx1"/>
                          </a:solidFill>
                        </a:rPr>
                        <a:t>PE Performance - Fitness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1" u="none" dirty="0">
                          <a:solidFill>
                            <a:schemeClr val="tx1"/>
                          </a:solidFill>
                        </a:rPr>
                        <a:t>Year 9</a:t>
                      </a:r>
                    </a:p>
                    <a:p>
                      <a:r>
                        <a:rPr lang="en-GB" sz="1000" b="1" u="none" dirty="0">
                          <a:solidFill>
                            <a:schemeClr val="tx1"/>
                          </a:solidFill>
                        </a:rPr>
                        <a:t>Dance</a:t>
                      </a:r>
                      <a:r>
                        <a:rPr lang="en-GB" sz="1000" b="1" u="none" baseline="0" dirty="0">
                          <a:solidFill>
                            <a:schemeClr val="tx1"/>
                          </a:solidFill>
                        </a:rPr>
                        <a:t> Leaders</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1000" b="1" u="none" dirty="0">
                          <a:solidFill>
                            <a:schemeClr val="tx1"/>
                          </a:solidFill>
                        </a:rPr>
                        <a:t>Year 9</a:t>
                      </a:r>
                    </a:p>
                    <a:p>
                      <a:r>
                        <a:rPr lang="en-US" sz="1000" b="1" u="none" dirty="0">
                          <a:solidFill>
                            <a:schemeClr val="tx1"/>
                          </a:solidFill>
                        </a:rPr>
                        <a:t>PE Performance – Gymnastics/Badminton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sz="1000" b="1" u="none" dirty="0">
                          <a:solidFill>
                            <a:schemeClr val="tx1"/>
                          </a:solidFill>
                        </a:rPr>
                        <a:t>Year 9</a:t>
                      </a:r>
                    </a:p>
                    <a:p>
                      <a:r>
                        <a:rPr lang="en-US" sz="1000" b="1" u="none" dirty="0">
                          <a:solidFill>
                            <a:schemeClr val="tx1"/>
                          </a:solidFill>
                        </a:rPr>
                        <a:t>PE Performance - </a:t>
                      </a:r>
                      <a:r>
                        <a:rPr lang="en-US" sz="1000" b="1" u="none" dirty="0" err="1">
                          <a:solidFill>
                            <a:schemeClr val="tx1"/>
                          </a:solidFill>
                        </a:rPr>
                        <a:t>Rounders</a:t>
                      </a:r>
                      <a:endParaRPr lang="en-US"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95773868"/>
                  </a:ext>
                </a:extLst>
              </a:tr>
              <a:tr h="483028">
                <a:tc>
                  <a:txBody>
                    <a:bodyPr/>
                    <a:lstStyle/>
                    <a:p>
                      <a:r>
                        <a:rPr lang="en-GB" sz="1000" b="0" u="none" dirty="0">
                          <a:solidFill>
                            <a:schemeClr val="tx1"/>
                          </a:solidFill>
                        </a:rPr>
                        <a:t>Length of topic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900" b="0" u="none" dirty="0">
                          <a:solidFill>
                            <a:schemeClr val="tx1"/>
                          </a:solidFill>
                        </a:rPr>
                        <a:t>HT1 – BLM/Solo Set Phrase</a:t>
                      </a:r>
                    </a:p>
                    <a:p>
                      <a:r>
                        <a:rPr lang="en-US" sz="900" b="0" u="none" dirty="0">
                          <a:solidFill>
                            <a:schemeClr val="tx1"/>
                          </a:solidFill>
                        </a:rPr>
                        <a:t>7 weeks</a:t>
                      </a:r>
                    </a:p>
                    <a:p>
                      <a:endParaRPr lang="en-GB" sz="9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900" b="0" u="none" dirty="0">
                          <a:solidFill>
                            <a:schemeClr val="tx1"/>
                          </a:solidFill>
                        </a:rPr>
                        <a:t>HT2 – Musical Theatre/Cyberbullying</a:t>
                      </a:r>
                    </a:p>
                    <a:p>
                      <a:r>
                        <a:rPr lang="en-US" sz="900" b="0" u="none" dirty="0">
                          <a:solidFill>
                            <a:schemeClr val="tx1"/>
                          </a:solidFill>
                        </a:rPr>
                        <a:t>7 weeks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900" b="0" u="none" dirty="0">
                          <a:solidFill>
                            <a:schemeClr val="tx1"/>
                          </a:solidFill>
                        </a:rPr>
                        <a:t>HT3 - Fitness</a:t>
                      </a:r>
                    </a:p>
                    <a:p>
                      <a:r>
                        <a:rPr lang="en-GB" sz="900" b="0" u="none" dirty="0">
                          <a:solidFill>
                            <a:schemeClr val="tx1"/>
                          </a:solidFill>
                        </a:rPr>
                        <a:t>6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900" b="0" u="none" dirty="0">
                          <a:solidFill>
                            <a:schemeClr val="tx1"/>
                          </a:solidFill>
                        </a:rPr>
                        <a:t>HT4 x 2lessons</a:t>
                      </a:r>
                    </a:p>
                    <a:p>
                      <a:r>
                        <a:rPr lang="en-GB" sz="900" b="0" u="none" dirty="0">
                          <a:solidFill>
                            <a:schemeClr val="tx1"/>
                          </a:solidFill>
                        </a:rPr>
                        <a:t>6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900" b="0" u="none" dirty="0">
                          <a:solidFill>
                            <a:schemeClr val="tx1"/>
                          </a:solidFill>
                        </a:rPr>
                        <a:t>HT5 – Gymnastic/Badminton performance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sz="900" b="0" u="none" dirty="0">
                          <a:solidFill>
                            <a:schemeClr val="tx1"/>
                          </a:solidFill>
                        </a:rPr>
                        <a:t>HT6 – </a:t>
                      </a:r>
                      <a:r>
                        <a:rPr lang="en-US" sz="900" b="0" u="none" dirty="0" err="1">
                          <a:solidFill>
                            <a:schemeClr val="tx1"/>
                          </a:solidFill>
                        </a:rPr>
                        <a:t>Rounders</a:t>
                      </a:r>
                      <a:endParaRPr lang="en-US" sz="9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64519711"/>
                  </a:ext>
                </a:extLst>
              </a:tr>
              <a:tr h="1258800">
                <a:tc>
                  <a:txBody>
                    <a:bodyPr/>
                    <a:lstStyle/>
                    <a:p>
                      <a:r>
                        <a:rPr lang="en-US" sz="1000" b="0" u="none" dirty="0">
                          <a:solidFill>
                            <a:schemeClr val="tx1"/>
                          </a:solidFill>
                        </a:rPr>
                        <a:t>Links to</a:t>
                      </a:r>
                      <a:r>
                        <a:rPr lang="en-US" sz="1000" b="0" u="none" baseline="0" dirty="0">
                          <a:solidFill>
                            <a:schemeClr val="tx1"/>
                          </a:solidFill>
                        </a:rPr>
                        <a:t> specification</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800" b="1" u="none" kern="1200" dirty="0">
                          <a:solidFill>
                            <a:schemeClr val="dk1"/>
                          </a:solidFill>
                          <a:effectLst/>
                          <a:latin typeface="+mn-lt"/>
                          <a:ea typeface="+mn-ea"/>
                          <a:cs typeface="+mn-cs"/>
                        </a:rPr>
                        <a:t>AO2/3 – Create dance, including movement material and aural setting, to communicate choreographic intention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u="none" dirty="0">
                          <a:solidFill>
                            <a:schemeClr val="tx1"/>
                          </a:solidFill>
                        </a:rPr>
                        <a:t>AO1/3</a:t>
                      </a:r>
                      <a:r>
                        <a:rPr lang="en-GB" sz="800" b="1" u="none" baseline="0" dirty="0">
                          <a:solidFill>
                            <a:schemeClr val="tx1"/>
                          </a:solidFill>
                        </a:rPr>
                        <a:t> – Perform dance, reflecting choreographic intention through physical, technical and expressive skills</a:t>
                      </a:r>
                      <a:endParaRPr lang="en-GB" sz="800" b="1" u="none" dirty="0">
                        <a:solidFill>
                          <a:schemeClr val="tx1"/>
                        </a:solidFill>
                      </a:endParaRPr>
                    </a:p>
                    <a:p>
                      <a:endParaRPr lang="en-GB" sz="8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800" b="1" u="none" kern="1200" dirty="0">
                          <a:solidFill>
                            <a:schemeClr val="dk1"/>
                          </a:solidFill>
                          <a:effectLst/>
                          <a:latin typeface="+mn-lt"/>
                          <a:ea typeface="+mn-ea"/>
                          <a:cs typeface="+mn-cs"/>
                        </a:rPr>
                        <a:t>AO2/3 – Create dance, including movement material and aural setting, to communicate choreographic intention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prstClr val="black"/>
                          </a:solidFill>
                          <a:effectLst/>
                          <a:uLnTx/>
                          <a:uFillTx/>
                          <a:latin typeface="+mn-lt"/>
                          <a:ea typeface="+mn-ea"/>
                          <a:cs typeface="+mn-cs"/>
                        </a:rPr>
                        <a:t>AO1/3 – Perform dance, reflecting choreographic intention through physical, technical and expressive skills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black"/>
                        </a:solidFill>
                        <a:effectLst/>
                        <a:uLnTx/>
                        <a:uFillTx/>
                        <a:latin typeface="+mn-lt"/>
                        <a:ea typeface="+mn-ea"/>
                        <a:cs typeface="+mn-cs"/>
                      </a:endParaRPr>
                    </a:p>
                    <a:p>
                      <a:endParaRPr lang="en-GB" sz="8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prstClr val="black"/>
                          </a:solidFill>
                          <a:effectLst/>
                          <a:uLnTx/>
                          <a:uFillTx/>
                          <a:latin typeface="+mn-lt"/>
                          <a:ea typeface="+mn-ea"/>
                          <a:cs typeface="+mn-cs"/>
                        </a:rPr>
                        <a:t>AO4 - </a:t>
                      </a:r>
                      <a:r>
                        <a:rPr kumimoji="0" lang="en-GB" sz="800" b="0" i="0" u="none" strike="noStrike" kern="1200" cap="none" spc="0" normalizeH="0" baseline="0" noProof="0" dirty="0">
                          <a:ln>
                            <a:noFill/>
                          </a:ln>
                          <a:solidFill>
                            <a:prstClr val="black"/>
                          </a:solidFill>
                          <a:effectLst/>
                          <a:uLnTx/>
                          <a:uFillTx/>
                          <a:latin typeface="+mn-lt"/>
                          <a:ea typeface="+mn-ea"/>
                          <a:cs typeface="+mn-cs"/>
                        </a:rPr>
                        <a:t>Demonstrate and apply relevant skills and techniques in physical activity and sport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Analyse and evaluate 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u="none" dirty="0">
                          <a:solidFill>
                            <a:schemeClr val="tx1"/>
                          </a:solidFill>
                        </a:rPr>
                        <a:t>Dance</a:t>
                      </a:r>
                      <a:r>
                        <a:rPr lang="en-GB" sz="800" b="1" u="none" baseline="0" dirty="0">
                          <a:solidFill>
                            <a:schemeClr val="tx1"/>
                          </a:solidFill>
                        </a:rPr>
                        <a:t> leaders unit (sports leaders UK)</a:t>
                      </a:r>
                      <a:endParaRPr lang="en-GB" sz="8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prstClr val="black"/>
                          </a:solidFill>
                          <a:effectLst/>
                          <a:uLnTx/>
                          <a:uFillTx/>
                          <a:latin typeface="+mn-lt"/>
                          <a:ea typeface="+mn-ea"/>
                          <a:cs typeface="+mn-cs"/>
                        </a:rPr>
                        <a:t>AO4 - </a:t>
                      </a:r>
                      <a:r>
                        <a:rPr kumimoji="0" lang="en-GB" sz="800" b="0" i="0" u="none" strike="noStrike" kern="1200" cap="none" spc="0" normalizeH="0" baseline="0" noProof="0" dirty="0">
                          <a:ln>
                            <a:noFill/>
                          </a:ln>
                          <a:solidFill>
                            <a:prstClr val="black"/>
                          </a:solidFill>
                          <a:effectLst/>
                          <a:uLnTx/>
                          <a:uFillTx/>
                          <a:latin typeface="+mn-lt"/>
                          <a:ea typeface="+mn-ea"/>
                          <a:cs typeface="+mn-cs"/>
                        </a:rPr>
                        <a:t>Demonstrate and apply relevant skills and techniques in physical activity and sport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Analyse and evaluate 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prstClr val="black"/>
                          </a:solidFill>
                          <a:effectLst/>
                          <a:uLnTx/>
                          <a:uFillTx/>
                          <a:latin typeface="+mn-lt"/>
                          <a:ea typeface="+mn-ea"/>
                          <a:cs typeface="+mn-cs"/>
                        </a:rPr>
                        <a:t>AO4 - </a:t>
                      </a:r>
                      <a:r>
                        <a:rPr kumimoji="0" lang="en-GB" sz="800" b="0" i="0" u="none" strike="noStrike" kern="1200" cap="none" spc="0" normalizeH="0" baseline="0" noProof="0" dirty="0">
                          <a:ln>
                            <a:noFill/>
                          </a:ln>
                          <a:solidFill>
                            <a:prstClr val="black"/>
                          </a:solidFill>
                          <a:effectLst/>
                          <a:uLnTx/>
                          <a:uFillTx/>
                          <a:latin typeface="+mn-lt"/>
                          <a:ea typeface="+mn-ea"/>
                          <a:cs typeface="+mn-cs"/>
                        </a:rPr>
                        <a:t>Demonstrate and apply relevant skills and techniques in physical activity and sport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Analyse and evaluate performance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800" b="0" i="0" u="none" strike="noStrike" kern="1200" cap="none" spc="0" normalizeH="0" baseline="0" noProof="0" dirty="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818478522"/>
                  </a:ext>
                </a:extLst>
              </a:tr>
              <a:tr h="1405172">
                <a:tc>
                  <a:txBody>
                    <a:bodyPr/>
                    <a:lstStyle/>
                    <a:p>
                      <a:r>
                        <a:rPr lang="en-GB" sz="1000" b="0" u="none" dirty="0">
                          <a:solidFill>
                            <a:schemeClr val="tx1"/>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900" b="0" u="none" dirty="0">
                          <a:solidFill>
                            <a:schemeClr val="tx1"/>
                          </a:solidFill>
                        </a:rPr>
                        <a:t>1.Creative choreography – actions/dynamics/</a:t>
                      </a:r>
                    </a:p>
                    <a:p>
                      <a:r>
                        <a:rPr lang="en-US" sz="900" b="0" u="none" dirty="0">
                          <a:solidFill>
                            <a:schemeClr val="tx1"/>
                          </a:solidFill>
                        </a:rPr>
                        <a:t>Stage</a:t>
                      </a:r>
                      <a:r>
                        <a:rPr lang="en-US" sz="900" b="0" u="none" baseline="0" dirty="0">
                          <a:solidFill>
                            <a:schemeClr val="tx1"/>
                          </a:solidFill>
                        </a:rPr>
                        <a:t> criteria</a:t>
                      </a:r>
                    </a:p>
                    <a:p>
                      <a:r>
                        <a:rPr lang="en-US" sz="900" b="0" u="none" baseline="0" dirty="0">
                          <a:solidFill>
                            <a:schemeClr val="tx1"/>
                          </a:solidFill>
                        </a:rPr>
                        <a:t>Weekly teacher assessment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2.Introduction to Breathe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End of unit performance task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Stage criteria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Video use to link to GCSE confidence</a:t>
                      </a:r>
                    </a:p>
                    <a:p>
                      <a:endParaRPr lang="en-US" sz="9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900" b="0" u="none" dirty="0">
                          <a:solidFill>
                            <a:schemeClr val="tx1"/>
                          </a:solidFill>
                        </a:rPr>
                        <a:t>1.Creative choreography – space and relationships. </a:t>
                      </a:r>
                    </a:p>
                    <a:p>
                      <a:r>
                        <a:rPr lang="en-US" sz="900" b="0" u="none" dirty="0">
                          <a:solidFill>
                            <a:schemeClr val="tx1"/>
                          </a:solidFill>
                        </a:rPr>
                        <a:t>Stage</a:t>
                      </a:r>
                      <a:r>
                        <a:rPr lang="en-US" sz="900" b="0" u="none" baseline="0" dirty="0">
                          <a:solidFill>
                            <a:schemeClr val="tx1"/>
                          </a:solidFill>
                        </a:rPr>
                        <a:t> criteria</a:t>
                      </a:r>
                    </a:p>
                    <a:p>
                      <a:r>
                        <a:rPr lang="en-US" sz="900" b="0" u="none" baseline="0" dirty="0">
                          <a:solidFill>
                            <a:schemeClr val="tx1"/>
                          </a:solidFill>
                        </a:rPr>
                        <a:t>Weekly teacher assessment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2.End of unit performance task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Stage criteria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Video use to link to GCSE confidence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Weekly teacher assessment</a:t>
                      </a:r>
                    </a:p>
                    <a:p>
                      <a:endParaRPr lang="en-US" sz="9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mn-lt"/>
                          <a:ea typeface="+mn-ea"/>
                          <a:cs typeface="+mn-cs"/>
                        </a:rPr>
                        <a:t>Formal Assessment of AF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1.Range of skills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2. Quality of skills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3. Physical attributes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4. 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prstClr val="black"/>
                          </a:solidFill>
                          <a:effectLst/>
                          <a:uLnTx/>
                          <a:uFillTx/>
                          <a:latin typeface="+mn-lt"/>
                          <a:ea typeface="+mn-ea"/>
                          <a:cs typeface="+mn-cs"/>
                        </a:rPr>
                        <a:t>5. Communication</a:t>
                      </a:r>
                      <a:endParaRPr kumimoji="0" lang="en-US" sz="900" b="1" i="0" u="none" strike="noStrike" kern="1200" cap="none" spc="0" normalizeH="0" baseline="0" noProof="0" dirty="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u="none" dirty="0">
                          <a:solidFill>
                            <a:schemeClr val="tx1"/>
                          </a:solidFill>
                        </a:rPr>
                        <a:t>Deliver</a:t>
                      </a:r>
                      <a:r>
                        <a:rPr lang="en-GB" sz="900" b="0" u="none" baseline="0" dirty="0">
                          <a:solidFill>
                            <a:schemeClr val="tx1"/>
                          </a:solidFill>
                        </a:rPr>
                        <a:t> warm up and short choreography phrase to Year 7/primary</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0" u="none" baseline="0" dirty="0">
                          <a:solidFill>
                            <a:schemeClr val="tx1"/>
                          </a:solidFill>
                        </a:rPr>
                        <a:t>Weekly teacher assessment</a:t>
                      </a:r>
                      <a:endParaRPr lang="en-GB" sz="900" b="0" u="none" dirty="0">
                        <a:solidFill>
                          <a:schemeClr val="tx1"/>
                        </a:solidFill>
                      </a:endParaRPr>
                    </a:p>
                    <a:p>
                      <a:endParaRPr lang="en-GB" sz="9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mn-lt"/>
                          <a:ea typeface="+mn-ea"/>
                          <a:cs typeface="+mn-cs"/>
                        </a:rPr>
                        <a:t>Formal Assessment of AF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1.Range of skills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2. Quality of skills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3. Physical attributes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4. 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prstClr val="black"/>
                          </a:solidFill>
                          <a:effectLst/>
                          <a:uLnTx/>
                          <a:uFillTx/>
                          <a:latin typeface="+mn-lt"/>
                          <a:ea typeface="+mn-ea"/>
                          <a:cs typeface="+mn-cs"/>
                        </a:rPr>
                        <a:t>5. Communication</a:t>
                      </a:r>
                      <a:endParaRPr kumimoji="0" lang="en-US" sz="900" b="1" i="0" u="none" strike="noStrike" kern="1200" cap="none" spc="0" normalizeH="0" baseline="0" noProof="0" dirty="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mn-lt"/>
                          <a:ea typeface="+mn-ea"/>
                          <a:cs typeface="+mn-cs"/>
                        </a:rPr>
                        <a:t>Formal Assessment of AF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1.Range of skills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2. Quality of skills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3. Physical attributes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4. 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prstClr val="black"/>
                          </a:solidFill>
                          <a:effectLst/>
                          <a:uLnTx/>
                          <a:uFillTx/>
                          <a:latin typeface="+mn-lt"/>
                          <a:ea typeface="+mn-ea"/>
                          <a:cs typeface="+mn-cs"/>
                        </a:rPr>
                        <a:t>5. Communication</a:t>
                      </a:r>
                      <a:endParaRPr kumimoji="0" lang="en-US" sz="900" b="1" i="0" u="none" strike="noStrike" kern="1200" cap="none" spc="0" normalizeH="0" baseline="0" noProof="0" dirty="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6407812"/>
                  </a:ext>
                </a:extLst>
              </a:tr>
              <a:tr h="1273437">
                <a:tc>
                  <a:txBody>
                    <a:bodyPr/>
                    <a:lstStyle/>
                    <a:p>
                      <a:r>
                        <a:rPr lang="en-GB" sz="1000" b="0" u="none" dirty="0">
                          <a:solidFill>
                            <a:schemeClr val="tx1"/>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900" kern="1200" dirty="0">
                          <a:solidFill>
                            <a:schemeClr val="dk1"/>
                          </a:solidFill>
                          <a:effectLst/>
                          <a:latin typeface="+mn-lt"/>
                          <a:ea typeface="+mn-ea"/>
                          <a:cs typeface="+mn-cs"/>
                        </a:rPr>
                        <a:t>1.Action, Dynamics, Space, Relationships.</a:t>
                      </a:r>
                    </a:p>
                    <a:p>
                      <a:r>
                        <a:rPr lang="en-GB" sz="900" kern="1200" dirty="0">
                          <a:solidFill>
                            <a:schemeClr val="dk1"/>
                          </a:solidFill>
                          <a:effectLst/>
                          <a:latin typeface="+mn-lt"/>
                          <a:ea typeface="+mn-ea"/>
                          <a:cs typeface="+mn-cs"/>
                        </a:rPr>
                        <a:t>Processes-researching, generating, selecting, developing, refining and synthesising.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2.Physical skills and attributes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Technical skills and attributes</a:t>
                      </a:r>
                    </a:p>
                    <a:p>
                      <a:endParaRPr lang="en-GB" sz="9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900" kern="1200" dirty="0">
                          <a:solidFill>
                            <a:schemeClr val="dk1"/>
                          </a:solidFill>
                          <a:effectLst/>
                          <a:latin typeface="+mn-lt"/>
                          <a:ea typeface="+mn-ea"/>
                          <a:cs typeface="+mn-cs"/>
                        </a:rPr>
                        <a:t>1.Action, Dynamics, Space, Relationships.</a:t>
                      </a:r>
                    </a:p>
                    <a:p>
                      <a:r>
                        <a:rPr lang="en-GB" sz="900" kern="1200" dirty="0">
                          <a:solidFill>
                            <a:schemeClr val="dk1"/>
                          </a:solidFill>
                          <a:effectLst/>
                          <a:latin typeface="+mn-lt"/>
                          <a:ea typeface="+mn-ea"/>
                          <a:cs typeface="+mn-cs"/>
                        </a:rPr>
                        <a:t>Processes-researching, generating, selecting, developing, refining and synthesising.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2.Physical skills and attributes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Technical skills and attributes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Expressive skills and attributes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Mental skills and attributes</a:t>
                      </a:r>
                      <a:endParaRPr lang="en-GB" sz="9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Demonstration of core and advanced skills (see specification and SOW).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Ability to control the quality of the skills.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Demonstration of appropriate levels of physical fitness and psychological control.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Selection and application of correct tactics/strategies.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171450" indent="-171450">
                        <a:buFontTx/>
                        <a:buChar char="-"/>
                      </a:pPr>
                      <a:r>
                        <a:rPr lang="en-GB" sz="900" b="0" u="none" dirty="0">
                          <a:solidFill>
                            <a:schemeClr val="tx1"/>
                          </a:solidFill>
                        </a:rPr>
                        <a:t>How to warm up and cool down in dance.</a:t>
                      </a:r>
                    </a:p>
                    <a:p>
                      <a:pPr marL="171450" indent="-171450">
                        <a:buFontTx/>
                        <a:buChar char="-"/>
                      </a:pPr>
                      <a:r>
                        <a:rPr lang="en-GB" sz="900" b="0" u="none" dirty="0">
                          <a:solidFill>
                            <a:schemeClr val="tx1"/>
                          </a:solidFill>
                        </a:rPr>
                        <a:t>How to create a motif in dance</a:t>
                      </a:r>
                    </a:p>
                    <a:p>
                      <a:pPr marL="171450" indent="-171450">
                        <a:buFontTx/>
                        <a:buChar char="-"/>
                      </a:pPr>
                      <a:r>
                        <a:rPr lang="en-GB" sz="900" b="0" u="none" dirty="0">
                          <a:solidFill>
                            <a:schemeClr val="tx1"/>
                          </a:solidFill>
                        </a:rPr>
                        <a:t>-How to deliver a dance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Demonstration of core and advanced skills (see specification and SOW).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Ability to control the quality of the skills.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Demonstration of appropriate levels of physical fitness and psychological control.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Selection and application of correct tactics/strategies.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Demonstration of core and advanced skills (see specification and SOW).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Ability to control the quality of the skills.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Demonstration of appropriate levels of physical fitness and psychological control.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Selection and application of correct tactics/strategies.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68239525"/>
                  </a:ext>
                </a:extLst>
              </a:tr>
              <a:tr h="1229656">
                <a:tc>
                  <a:txBody>
                    <a:bodyPr/>
                    <a:lstStyle/>
                    <a:p>
                      <a:r>
                        <a:rPr lang="en-GB" sz="1000" b="0" u="none" dirty="0">
                          <a:solidFill>
                            <a:schemeClr val="tx1"/>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b="0" u="none" dirty="0">
                          <a:solidFill>
                            <a:schemeClr val="tx1"/>
                          </a:solidFill>
                        </a:rPr>
                        <a:t>-creative</a:t>
                      </a:r>
                      <a:r>
                        <a:rPr lang="en-US" sz="800" b="0" u="none" baseline="0" dirty="0">
                          <a:solidFill>
                            <a:schemeClr val="tx1"/>
                          </a:solidFill>
                        </a:rPr>
                        <a:t> and imaginative response to range of stimuli</a:t>
                      </a:r>
                    </a:p>
                    <a:p>
                      <a:r>
                        <a:rPr lang="en-US" sz="800" b="0" u="none" baseline="0" dirty="0">
                          <a:solidFill>
                            <a:schemeClr val="tx1"/>
                          </a:solidFill>
                        </a:rPr>
                        <a:t>-use of imagination, problem solving, creativity and synthesis of ideas</a:t>
                      </a:r>
                    </a:p>
                    <a:p>
                      <a:r>
                        <a:rPr lang="en-US" sz="800" b="0" u="none" baseline="0" dirty="0">
                          <a:solidFill>
                            <a:schemeClr val="tx1"/>
                          </a:solidFill>
                        </a:rPr>
                        <a:t>-application of knowledge, skills and understanding of choreographic forms and devices</a:t>
                      </a:r>
                    </a:p>
                    <a:p>
                      <a:r>
                        <a:rPr lang="en-US" sz="800" b="0" u="none" baseline="0" dirty="0">
                          <a:solidFill>
                            <a:schemeClr val="tx1"/>
                          </a:solidFill>
                        </a:rPr>
                        <a:t>-communication of ideas, feelings, emotions, meanings and moods</a:t>
                      </a:r>
                      <a:endParaRPr lang="en-GB" sz="8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800" b="0" u="none" dirty="0">
                          <a:solidFill>
                            <a:schemeClr val="tx1"/>
                          </a:solidFill>
                        </a:rPr>
                        <a:t>-creative</a:t>
                      </a:r>
                      <a:r>
                        <a:rPr lang="en-US" sz="800" b="0" u="none" baseline="0" dirty="0">
                          <a:solidFill>
                            <a:schemeClr val="tx1"/>
                          </a:solidFill>
                        </a:rPr>
                        <a:t> and imaginative response to range of stimuli</a:t>
                      </a:r>
                    </a:p>
                    <a:p>
                      <a:r>
                        <a:rPr lang="en-US" sz="800" b="0" u="none" baseline="0" dirty="0">
                          <a:solidFill>
                            <a:schemeClr val="tx1"/>
                          </a:solidFill>
                        </a:rPr>
                        <a:t>-use of imagination, problem solving, creativity and synthesis of ideas</a:t>
                      </a:r>
                    </a:p>
                    <a:p>
                      <a:r>
                        <a:rPr lang="en-US" sz="800" b="0" u="none" baseline="0" dirty="0">
                          <a:solidFill>
                            <a:schemeClr val="tx1"/>
                          </a:solidFill>
                        </a:rPr>
                        <a:t>-application of knowledge, skills and understanding of choreographic forms and devices</a:t>
                      </a:r>
                    </a:p>
                    <a:p>
                      <a:r>
                        <a:rPr lang="en-US" sz="800" b="0" u="none" baseline="0" dirty="0">
                          <a:solidFill>
                            <a:schemeClr val="tx1"/>
                          </a:solidFill>
                        </a:rPr>
                        <a:t>-communication of ideas, feelings, emotions, meanings and moods</a:t>
                      </a:r>
                      <a:endParaRPr lang="en-US" sz="8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Teamwork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Communication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Knowledge of rules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Technique</a:t>
                      </a:r>
                    </a:p>
                    <a:p>
                      <a:endParaRPr lang="en-GB" sz="8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800" b="0" u="none" dirty="0">
                          <a:solidFill>
                            <a:schemeClr val="tx1"/>
                          </a:solidFill>
                        </a:rPr>
                        <a:t>-application of knowledge, skills and understanding for performing</a:t>
                      </a:r>
                    </a:p>
                    <a:p>
                      <a:r>
                        <a:rPr lang="en-GB" sz="800" b="0" u="none" dirty="0">
                          <a:solidFill>
                            <a:schemeClr val="tx1"/>
                          </a:solidFill>
                        </a:rPr>
                        <a:t>-development of physical, technical, mental and expressive skills.</a:t>
                      </a:r>
                    </a:p>
                    <a:p>
                      <a:r>
                        <a:rPr lang="en-GB" sz="800" b="0" u="none" dirty="0">
                          <a:solidFill>
                            <a:schemeClr val="tx1"/>
                          </a:solidFill>
                        </a:rPr>
                        <a:t>-communication of choreographic intention and artistry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Teamwork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Communication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Knowledge of rules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Technique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Teamwork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Communication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Knowledge of rules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Technique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501469523"/>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2218" y="110154"/>
            <a:ext cx="465044" cy="69756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66589" y="110154"/>
            <a:ext cx="857594" cy="423246"/>
          </a:xfrm>
          <a:prstGeom prst="rect">
            <a:avLst/>
          </a:prstGeom>
        </p:spPr>
      </p:pic>
    </p:spTree>
    <p:extLst>
      <p:ext uri="{BB962C8B-B14F-4D97-AF65-F5344CB8AC3E}">
        <p14:creationId xmlns:p14="http://schemas.microsoft.com/office/powerpoint/2010/main" val="1873956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1863" y="2015427"/>
            <a:ext cx="5529044" cy="3244550"/>
          </a:xfrm>
        </p:spPr>
        <p:txBody>
          <a:bodyPr vert="horz" lIns="91440" tIns="45720" rIns="91440" bIns="45720" rtlCol="0" anchor="b">
            <a:normAutofit/>
          </a:bodyPr>
          <a:lstStyle/>
          <a:p>
            <a:pPr>
              <a:lnSpc>
                <a:spcPct val="90000"/>
              </a:lnSpc>
            </a:pPr>
            <a:r>
              <a:rPr lang="en-US" sz="4800" b="1" dirty="0"/>
              <a:t>Dance</a:t>
            </a:r>
            <a:r>
              <a:rPr lang="en-US" sz="4800" b="1" i="0" kern="1200" dirty="0">
                <a:latin typeface="+mj-lt"/>
                <a:ea typeface="+mj-ea"/>
                <a:cs typeface="+mj-cs"/>
              </a:rPr>
              <a:t> curriculum overview KS4</a:t>
            </a:r>
            <a:br>
              <a:rPr lang="en-US" sz="4800" b="1" i="0" kern="1200" dirty="0">
                <a:latin typeface="+mj-lt"/>
                <a:ea typeface="+mj-ea"/>
                <a:cs typeface="+mj-cs"/>
              </a:rPr>
            </a:br>
            <a:r>
              <a:rPr lang="en-US" sz="4800" b="1" i="0" kern="1200" dirty="0">
                <a:latin typeface="+mj-lt"/>
                <a:ea typeface="+mj-ea"/>
                <a:cs typeface="+mj-cs"/>
              </a:rPr>
              <a:t/>
            </a:r>
            <a:br>
              <a:rPr lang="en-US" sz="4800" b="1" i="0" kern="1200" dirty="0">
                <a:latin typeface="+mj-lt"/>
                <a:ea typeface="+mj-ea"/>
                <a:cs typeface="+mj-cs"/>
              </a:rPr>
            </a:br>
            <a:endParaRPr lang="en-US" sz="4800" b="1" i="0" kern="1200" dirty="0">
              <a:latin typeface="+mj-lt"/>
              <a:ea typeface="+mj-ea"/>
              <a:cs typeface="+mj-cs"/>
            </a:endParaRPr>
          </a:p>
        </p:txBody>
      </p:sp>
      <p:pic>
        <p:nvPicPr>
          <p:cNvPr id="3" name="Picture 2">
            <a:extLst>
              <a:ext uri="{FF2B5EF4-FFF2-40B4-BE49-F238E27FC236}">
                <a16:creationId xmlns:a16="http://schemas.microsoft.com/office/drawing/2014/main" id="{C57E9722-5AFC-4183-9554-DC6D01F1D4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4393" y="1545164"/>
            <a:ext cx="2622740" cy="3934107"/>
          </a:xfrm>
          <a:prstGeom prst="roundRect">
            <a:avLst>
              <a:gd name="adj" fmla="val 4342"/>
            </a:avLst>
          </a:prstGeom>
          <a:effectLst/>
        </p:spPr>
      </p:pic>
      <p:pic>
        <p:nvPicPr>
          <p:cNvPr id="4" name="Picture 3">
            <a:extLst>
              <a:ext uri="{FF2B5EF4-FFF2-40B4-BE49-F238E27FC236}">
                <a16:creationId xmlns:a16="http://schemas.microsoft.com/office/drawing/2014/main" id="{101AEC0B-8A03-4B7A-B95F-518D4D39EBF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616854" y="539879"/>
            <a:ext cx="2564053" cy="1262795"/>
          </a:xfrm>
          <a:prstGeom prst="roundRect">
            <a:avLst>
              <a:gd name="adj" fmla="val 1858"/>
            </a:avLst>
          </a:prstGeom>
          <a:effectLst/>
        </p:spPr>
      </p:pic>
    </p:spTree>
    <p:extLst>
      <p:ext uri="{BB962C8B-B14F-4D97-AF65-F5344CB8AC3E}">
        <p14:creationId xmlns:p14="http://schemas.microsoft.com/office/powerpoint/2010/main" val="2862220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0" y="-297712"/>
            <a:ext cx="12192000" cy="1325563"/>
          </a:xfrm>
        </p:spPr>
        <p:txBody>
          <a:bodyPr>
            <a:normAutofit/>
          </a:bodyPr>
          <a:lstStyle/>
          <a:p>
            <a:pPr algn="ctr"/>
            <a:r>
              <a:rPr lang="en-GB" sz="2400" b="1" u="sng" dirty="0"/>
              <a:t>PE/Dance curriculum overview – Year 10 (KS4)</a:t>
            </a:r>
            <a:r>
              <a:rPr lang="en-GB" sz="2400" b="1" dirty="0"/>
              <a:t>   </a:t>
            </a:r>
            <a:r>
              <a:rPr lang="en-GB" sz="2400" b="1" u="sng" dirty="0"/>
              <a:t>Exam board: AQA GCSE Dance(8236)</a:t>
            </a:r>
            <a:endParaRPr lang="en-GB" sz="2400" b="1" u="sng" dirty="0">
              <a:solidFill>
                <a:srgbClr val="FF0000"/>
              </a:solidFill>
            </a:endParaRP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nvGraphicFramePr>
        <p:xfrm>
          <a:off x="434830" y="728981"/>
          <a:ext cx="11322339" cy="6078883"/>
        </p:xfrm>
        <a:graphic>
          <a:graphicData uri="http://schemas.openxmlformats.org/drawingml/2006/table">
            <a:tbl>
              <a:tblPr firstRow="1" bandRow="1">
                <a:tableStyleId>{5C22544A-7EE6-4342-B048-85BDC9FD1C3A}</a:tableStyleId>
              </a:tblPr>
              <a:tblGrid>
                <a:gridCol w="1408609">
                  <a:extLst>
                    <a:ext uri="{9D8B030D-6E8A-4147-A177-3AD203B41FA5}">
                      <a16:colId xmlns:a16="http://schemas.microsoft.com/office/drawing/2014/main" val="3717695141"/>
                    </a:ext>
                  </a:extLst>
                </a:gridCol>
                <a:gridCol w="1982746">
                  <a:extLst>
                    <a:ext uri="{9D8B030D-6E8A-4147-A177-3AD203B41FA5}">
                      <a16:colId xmlns:a16="http://schemas.microsoft.com/office/drawing/2014/main" val="1058426284"/>
                    </a:ext>
                  </a:extLst>
                </a:gridCol>
                <a:gridCol w="1982746">
                  <a:extLst>
                    <a:ext uri="{9D8B030D-6E8A-4147-A177-3AD203B41FA5}">
                      <a16:colId xmlns:a16="http://schemas.microsoft.com/office/drawing/2014/main" val="3960397057"/>
                    </a:ext>
                  </a:extLst>
                </a:gridCol>
                <a:gridCol w="1982746">
                  <a:extLst>
                    <a:ext uri="{9D8B030D-6E8A-4147-A177-3AD203B41FA5}">
                      <a16:colId xmlns:a16="http://schemas.microsoft.com/office/drawing/2014/main" val="3706240846"/>
                    </a:ext>
                  </a:extLst>
                </a:gridCol>
                <a:gridCol w="1982746">
                  <a:extLst>
                    <a:ext uri="{9D8B030D-6E8A-4147-A177-3AD203B41FA5}">
                      <a16:colId xmlns:a16="http://schemas.microsoft.com/office/drawing/2014/main" val="4178250955"/>
                    </a:ext>
                  </a:extLst>
                </a:gridCol>
                <a:gridCol w="1982746">
                  <a:extLst>
                    <a:ext uri="{9D8B030D-6E8A-4147-A177-3AD203B41FA5}">
                      <a16:colId xmlns:a16="http://schemas.microsoft.com/office/drawing/2014/main" val="4072156639"/>
                    </a:ext>
                  </a:extLst>
                </a:gridCol>
              </a:tblGrid>
              <a:tr h="673266">
                <a:tc>
                  <a:txBody>
                    <a:bodyPr/>
                    <a:lstStyle/>
                    <a:p>
                      <a:r>
                        <a:rPr lang="en-GB" sz="1000" b="0" u="none" dirty="0">
                          <a:solidFill>
                            <a:schemeClr val="tx1"/>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1" u="none" dirty="0">
                          <a:solidFill>
                            <a:schemeClr val="tx1"/>
                          </a:solidFill>
                        </a:rPr>
                        <a:t>Year 10</a:t>
                      </a:r>
                    </a:p>
                    <a:p>
                      <a:r>
                        <a:rPr lang="en-US" sz="1000" b="1" u="none" dirty="0">
                          <a:solidFill>
                            <a:schemeClr val="tx1"/>
                          </a:solidFill>
                        </a:rPr>
                        <a:t>Choreography</a:t>
                      </a:r>
                    </a:p>
                    <a:p>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1000" b="1" u="none" dirty="0">
                          <a:solidFill>
                            <a:schemeClr val="tx1"/>
                          </a:solidFill>
                        </a:rPr>
                        <a:t>Year 10</a:t>
                      </a:r>
                    </a:p>
                    <a:p>
                      <a:r>
                        <a:rPr lang="en-US" sz="1000" b="1" u="none" dirty="0">
                          <a:solidFill>
                            <a:schemeClr val="tx1"/>
                          </a:solidFill>
                        </a:rPr>
                        <a:t>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1" u="none" dirty="0">
                          <a:solidFill>
                            <a:schemeClr val="tx1"/>
                          </a:solidFill>
                        </a:rPr>
                        <a:t>Year 10</a:t>
                      </a:r>
                    </a:p>
                    <a:p>
                      <a:r>
                        <a:rPr lang="en-GB" sz="1000" b="1" u="none" dirty="0">
                          <a:solidFill>
                            <a:schemeClr val="tx1"/>
                          </a:solidFill>
                        </a:rPr>
                        <a:t>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1" u="none" dirty="0">
                          <a:solidFill>
                            <a:schemeClr val="tx1"/>
                          </a:solidFill>
                        </a:rPr>
                        <a:t>Year 10</a:t>
                      </a:r>
                    </a:p>
                    <a:p>
                      <a:r>
                        <a:rPr lang="en-GB" sz="1000" b="1" u="none" dirty="0">
                          <a:solidFill>
                            <a:schemeClr val="tx1"/>
                          </a:solidFill>
                        </a:rPr>
                        <a:t>Critically</a:t>
                      </a:r>
                      <a:r>
                        <a:rPr lang="en-GB" sz="1000" b="1" u="none" baseline="0" dirty="0">
                          <a:solidFill>
                            <a:schemeClr val="tx1"/>
                          </a:solidFill>
                        </a:rPr>
                        <a:t> appreciate own works and professional works</a:t>
                      </a:r>
                    </a:p>
                    <a:p>
                      <a:r>
                        <a:rPr lang="en-GB" sz="1000" b="1" u="none" baseline="0" dirty="0">
                          <a:solidFill>
                            <a:schemeClr val="tx1"/>
                          </a:solidFill>
                        </a:rPr>
                        <a:t>A </a:t>
                      </a:r>
                      <a:r>
                        <a:rPr lang="en-GB" sz="1000" b="1" u="none" baseline="0" dirty="0" err="1">
                          <a:solidFill>
                            <a:schemeClr val="tx1"/>
                          </a:solidFill>
                        </a:rPr>
                        <a:t>Linha</a:t>
                      </a:r>
                      <a:r>
                        <a:rPr lang="en-GB" sz="1000" b="1" u="none" baseline="0" dirty="0">
                          <a:solidFill>
                            <a:schemeClr val="tx1"/>
                          </a:solidFill>
                        </a:rPr>
                        <a:t> </a:t>
                      </a:r>
                      <a:r>
                        <a:rPr lang="en-GB" sz="1000" b="1" u="none" baseline="0" dirty="0" err="1">
                          <a:solidFill>
                            <a:schemeClr val="tx1"/>
                          </a:solidFill>
                        </a:rPr>
                        <a:t>Curva</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1" u="none" dirty="0">
                          <a:solidFill>
                            <a:schemeClr val="tx1"/>
                          </a:solidFill>
                        </a:rPr>
                        <a:t>Year 10</a:t>
                      </a:r>
                    </a:p>
                    <a:p>
                      <a:r>
                        <a:rPr lang="en-GB" sz="1000" b="1" u="none" dirty="0">
                          <a:solidFill>
                            <a:schemeClr val="tx1"/>
                          </a:solidFill>
                        </a:rPr>
                        <a:t>Critically</a:t>
                      </a:r>
                      <a:r>
                        <a:rPr lang="en-GB" sz="1000" b="1" u="none" baseline="0" dirty="0">
                          <a:solidFill>
                            <a:schemeClr val="tx1"/>
                          </a:solidFill>
                        </a:rPr>
                        <a:t> appreciate own works and professional works </a:t>
                      </a:r>
                    </a:p>
                    <a:p>
                      <a:r>
                        <a:rPr lang="en-GB" sz="1000" b="1" u="none" baseline="0" dirty="0">
                          <a:solidFill>
                            <a:schemeClr val="tx1"/>
                          </a:solidFill>
                        </a:rPr>
                        <a:t>Shadows</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95773868"/>
                  </a:ext>
                </a:extLst>
              </a:tr>
              <a:tr h="526904">
                <a:tc>
                  <a:txBody>
                    <a:bodyPr/>
                    <a:lstStyle/>
                    <a:p>
                      <a:r>
                        <a:rPr lang="en-GB" sz="1000" b="0" u="none" dirty="0">
                          <a:solidFill>
                            <a:schemeClr val="tx1"/>
                          </a:solidFill>
                        </a:rPr>
                        <a:t>Length of topic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0" u="none" dirty="0">
                          <a:solidFill>
                            <a:schemeClr val="tx1"/>
                          </a:solidFill>
                        </a:rPr>
                        <a:t>HT1/HT2</a:t>
                      </a:r>
                    </a:p>
                    <a:p>
                      <a:r>
                        <a:rPr lang="en-US" sz="1000" b="0" u="none" dirty="0">
                          <a:solidFill>
                            <a:schemeClr val="tx1"/>
                          </a:solidFill>
                        </a:rPr>
                        <a:t>12 weeks</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1000" b="0" u="none" dirty="0">
                          <a:solidFill>
                            <a:schemeClr val="tx1"/>
                          </a:solidFill>
                        </a:rPr>
                        <a:t>HT1</a:t>
                      </a:r>
                    </a:p>
                    <a:p>
                      <a:r>
                        <a:rPr lang="en-US" sz="1000" b="0" u="none" dirty="0">
                          <a:solidFill>
                            <a:schemeClr val="tx1"/>
                          </a:solidFill>
                        </a:rPr>
                        <a:t>6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a:solidFill>
                            <a:schemeClr val="tx1"/>
                          </a:solidFill>
                        </a:rPr>
                        <a:t>HT2</a:t>
                      </a:r>
                    </a:p>
                    <a:p>
                      <a:r>
                        <a:rPr lang="en-GB" sz="1000" b="0" u="none" dirty="0">
                          <a:solidFill>
                            <a:schemeClr val="tx1"/>
                          </a:solidFill>
                        </a:rPr>
                        <a:t>6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rPr>
                        <a:t>HT1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rPr>
                        <a:t>6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rPr>
                        <a:t>HT2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rPr>
                        <a:t>6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64519711"/>
                  </a:ext>
                </a:extLst>
              </a:tr>
              <a:tr h="1049683">
                <a:tc>
                  <a:txBody>
                    <a:bodyPr/>
                    <a:lstStyle/>
                    <a:p>
                      <a:r>
                        <a:rPr lang="en-US" sz="1000" b="0" u="none" dirty="0">
                          <a:solidFill>
                            <a:schemeClr val="tx1"/>
                          </a:solidFill>
                        </a:rPr>
                        <a:t>Links to</a:t>
                      </a:r>
                      <a:r>
                        <a:rPr lang="en-US" sz="1000" b="0" u="none" baseline="0" dirty="0">
                          <a:solidFill>
                            <a:schemeClr val="tx1"/>
                          </a:solidFill>
                        </a:rPr>
                        <a:t> specification</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000" b="1" u="none" kern="1200" dirty="0">
                          <a:solidFill>
                            <a:schemeClr val="dk1"/>
                          </a:solidFill>
                          <a:effectLst/>
                          <a:latin typeface="+mn-lt"/>
                          <a:ea typeface="+mn-ea"/>
                          <a:cs typeface="+mn-cs"/>
                        </a:rPr>
                        <a:t>AO2/3 – Create dance, including movement material and aural setting, to communicate choreographic intention</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a:solidFill>
                            <a:schemeClr val="tx1"/>
                          </a:solidFill>
                        </a:rPr>
                        <a:t>AO1/3</a:t>
                      </a:r>
                      <a:r>
                        <a:rPr lang="en-GB" sz="1000" b="1" u="none" baseline="0" dirty="0">
                          <a:solidFill>
                            <a:schemeClr val="tx1"/>
                          </a:solidFill>
                        </a:rPr>
                        <a:t> – Perform dance, reflecting choreographic intention through physical, technical and expressive skills</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a:solidFill>
                            <a:schemeClr val="tx1"/>
                          </a:solidFill>
                        </a:rPr>
                        <a:t>AO1/3</a:t>
                      </a:r>
                      <a:r>
                        <a:rPr lang="en-GB" sz="1000" b="1" u="none" baseline="0" dirty="0">
                          <a:solidFill>
                            <a:schemeClr val="tx1"/>
                          </a:solidFill>
                        </a:rPr>
                        <a:t> – Perform dance, reflecting choreographic intention through physical, technical and expressive skills</a:t>
                      </a:r>
                      <a:endParaRPr lang="en-GB" sz="1000" b="1" u="none" dirty="0">
                        <a:solidFill>
                          <a:schemeClr val="tx1"/>
                        </a:solidFill>
                      </a:endParaRPr>
                    </a:p>
                    <a:p>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a:solidFill>
                            <a:schemeClr val="tx1"/>
                          </a:solidFill>
                        </a:rPr>
                        <a:t>AO4 - Critically</a:t>
                      </a:r>
                      <a:r>
                        <a:rPr lang="en-GB" sz="1000" b="1" u="none" baseline="0" dirty="0">
                          <a:solidFill>
                            <a:schemeClr val="tx1"/>
                          </a:solidFill>
                        </a:rPr>
                        <a:t> appreciate own works and professional works through analytical, interpretative and evaluative judgements.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sng" baseline="0" dirty="0">
                          <a:solidFill>
                            <a:schemeClr val="tx1"/>
                          </a:solidFill>
                        </a:rPr>
                        <a:t>A LINHA CURVA</a:t>
                      </a:r>
                      <a:endParaRPr lang="en-GB" sz="1000" b="1" u="sng"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a:solidFill>
                            <a:schemeClr val="tx1"/>
                          </a:solidFill>
                        </a:rPr>
                        <a:t>AO4 - Critically</a:t>
                      </a:r>
                      <a:r>
                        <a:rPr lang="en-GB" sz="1000" b="1" u="none" baseline="0" dirty="0">
                          <a:solidFill>
                            <a:schemeClr val="tx1"/>
                          </a:solidFill>
                        </a:rPr>
                        <a:t> appreciate own works and professional works through analytical, interpretative and evaluative judgements.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sng" baseline="0" dirty="0">
                          <a:solidFill>
                            <a:schemeClr val="tx1"/>
                          </a:solidFill>
                        </a:rPr>
                        <a:t>SHADOWS</a:t>
                      </a:r>
                      <a:endParaRPr lang="en-GB" sz="10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818478522"/>
                  </a:ext>
                </a:extLst>
              </a:tr>
              <a:tr h="673266">
                <a:tc>
                  <a:txBody>
                    <a:bodyPr/>
                    <a:lstStyle/>
                    <a:p>
                      <a:r>
                        <a:rPr lang="en-GB" sz="1000" b="0" u="none" dirty="0">
                          <a:solidFill>
                            <a:schemeClr val="tx1"/>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0" u="none" dirty="0">
                          <a:solidFill>
                            <a:schemeClr val="tx1"/>
                          </a:solidFill>
                        </a:rPr>
                        <a:t>Creative choreography – actions/dynamics/space and relationships. DUET.</a:t>
                      </a:r>
                    </a:p>
                    <a:p>
                      <a:r>
                        <a:rPr lang="en-US" sz="1000" b="0" u="none" dirty="0">
                          <a:solidFill>
                            <a:schemeClr val="tx1"/>
                          </a:solidFill>
                        </a:rPr>
                        <a:t>GCSE</a:t>
                      </a:r>
                      <a:r>
                        <a:rPr lang="en-US" sz="1000" b="0" u="none" baseline="0" dirty="0">
                          <a:solidFill>
                            <a:schemeClr val="tx1"/>
                          </a:solidFill>
                        </a:rPr>
                        <a:t> criteria /16.</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a:solidFill>
                            <a:schemeClr val="tx1"/>
                          </a:solidFill>
                        </a:rPr>
                        <a:t>Mock performance duet/trio</a:t>
                      </a:r>
                    </a:p>
                    <a:p>
                      <a:r>
                        <a:rPr lang="en-GB" sz="1000" b="0" u="none" dirty="0">
                          <a:solidFill>
                            <a:schemeClr val="tx1"/>
                          </a:solidFill>
                        </a:rPr>
                        <a:t>GCSE Criteria /24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a:solidFill>
                            <a:schemeClr val="tx1"/>
                          </a:solidFill>
                        </a:rPr>
                        <a:t>Mock performance SOLO</a:t>
                      </a:r>
                      <a:r>
                        <a:rPr lang="en-GB" sz="1000" b="0" u="none" baseline="0" dirty="0">
                          <a:solidFill>
                            <a:schemeClr val="tx1"/>
                          </a:solidFill>
                        </a:rPr>
                        <a:t>  SET PHRASE </a:t>
                      </a:r>
                      <a:r>
                        <a:rPr lang="en-GB" sz="1000" b="0" u="none" dirty="0">
                          <a:solidFill>
                            <a:schemeClr val="tx1"/>
                          </a:solidFill>
                        </a:rPr>
                        <a:t>GCSE Criteria /12</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a:solidFill>
                            <a:schemeClr val="tx1"/>
                          </a:solidFill>
                        </a:rPr>
                        <a:t>Week 5 – 6 exam</a:t>
                      </a:r>
                      <a:r>
                        <a:rPr lang="en-GB" sz="1000" b="0" u="none" baseline="0" dirty="0">
                          <a:solidFill>
                            <a:schemeClr val="tx1"/>
                          </a:solidFill>
                        </a:rPr>
                        <a:t> style question</a:t>
                      </a:r>
                    </a:p>
                    <a:p>
                      <a:r>
                        <a:rPr lang="en-GB" sz="1000" b="0" u="none" baseline="0" dirty="0">
                          <a:solidFill>
                            <a:schemeClr val="tx1"/>
                          </a:solidFill>
                        </a:rPr>
                        <a:t>Week 6 – MAD time</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0" u="none" dirty="0">
                          <a:solidFill>
                            <a:schemeClr val="tx1"/>
                          </a:solidFill>
                        </a:rPr>
                        <a:t>Week 5 – 6 exam</a:t>
                      </a:r>
                      <a:r>
                        <a:rPr lang="en-GB" sz="1000" b="0" u="none" baseline="0" dirty="0">
                          <a:solidFill>
                            <a:schemeClr val="tx1"/>
                          </a:solidFill>
                        </a:rPr>
                        <a:t> style question</a:t>
                      </a:r>
                    </a:p>
                    <a:p>
                      <a:r>
                        <a:rPr lang="en-GB" sz="1000" b="0" u="none" baseline="0" dirty="0">
                          <a:solidFill>
                            <a:schemeClr val="tx1"/>
                          </a:solidFill>
                        </a:rPr>
                        <a:t>Week 6 – MAD time</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6407812"/>
                  </a:ext>
                </a:extLst>
              </a:tr>
              <a:tr h="819629">
                <a:tc>
                  <a:txBody>
                    <a:bodyPr/>
                    <a:lstStyle/>
                    <a:p>
                      <a:r>
                        <a:rPr lang="en-GB" sz="1000" b="0" u="none" dirty="0">
                          <a:solidFill>
                            <a:schemeClr val="tx1"/>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000" kern="1200" dirty="0">
                          <a:solidFill>
                            <a:schemeClr val="dk1"/>
                          </a:solidFill>
                          <a:effectLst/>
                          <a:latin typeface="+mn-lt"/>
                          <a:ea typeface="+mn-ea"/>
                          <a:cs typeface="+mn-cs"/>
                        </a:rPr>
                        <a:t>Action, Dynamics, Space, Relationships.</a:t>
                      </a:r>
                    </a:p>
                    <a:p>
                      <a:r>
                        <a:rPr lang="en-GB" sz="1000" kern="1200" dirty="0">
                          <a:solidFill>
                            <a:schemeClr val="dk1"/>
                          </a:solidFill>
                          <a:effectLst/>
                          <a:latin typeface="+mn-lt"/>
                          <a:ea typeface="+mn-ea"/>
                          <a:cs typeface="+mn-cs"/>
                        </a:rPr>
                        <a:t>Processes-researching, generating, selecting, developing, refining and synthesising.</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a:solidFill>
                            <a:schemeClr val="tx1"/>
                          </a:solidFill>
                        </a:rPr>
                        <a:t>Physical skills and attributes</a:t>
                      </a:r>
                    </a:p>
                    <a:p>
                      <a:r>
                        <a:rPr lang="en-GB" sz="1000" b="0" u="none" dirty="0">
                          <a:solidFill>
                            <a:schemeClr val="tx1"/>
                          </a:solidFill>
                        </a:rPr>
                        <a:t>Technical skills and attributes</a:t>
                      </a:r>
                    </a:p>
                    <a:p>
                      <a:r>
                        <a:rPr lang="en-GB" sz="1000" b="0" u="none" dirty="0">
                          <a:solidFill>
                            <a:schemeClr val="tx1"/>
                          </a:solidFill>
                        </a:rPr>
                        <a:t>Expressive skills and attributes</a:t>
                      </a:r>
                    </a:p>
                    <a:p>
                      <a:r>
                        <a:rPr lang="en-GB" sz="1000" b="0" u="none" dirty="0">
                          <a:solidFill>
                            <a:schemeClr val="tx1"/>
                          </a:solidFill>
                        </a:rPr>
                        <a:t>Mental</a:t>
                      </a:r>
                      <a:r>
                        <a:rPr lang="en-GB" sz="1000" b="0" u="none" baseline="0" dirty="0">
                          <a:solidFill>
                            <a:schemeClr val="tx1"/>
                          </a:solidFill>
                        </a:rPr>
                        <a:t> skills and attributes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a:solidFill>
                            <a:schemeClr val="tx1"/>
                          </a:solidFill>
                        </a:rPr>
                        <a:t>Physical skills and attributes</a:t>
                      </a:r>
                    </a:p>
                    <a:p>
                      <a:r>
                        <a:rPr lang="en-GB" sz="1000" b="0" u="none" dirty="0">
                          <a:solidFill>
                            <a:schemeClr val="tx1"/>
                          </a:solidFill>
                        </a:rPr>
                        <a:t>Technical skills and attributes</a:t>
                      </a:r>
                    </a:p>
                    <a:p>
                      <a:r>
                        <a:rPr lang="en-GB" sz="1000" b="0" u="none" dirty="0">
                          <a:solidFill>
                            <a:schemeClr val="tx1"/>
                          </a:solidFill>
                        </a:rPr>
                        <a:t>Expressive skills and attributes</a:t>
                      </a:r>
                    </a:p>
                    <a:p>
                      <a:r>
                        <a:rPr lang="en-GB" sz="1000" b="0" u="none" dirty="0">
                          <a:solidFill>
                            <a:schemeClr val="tx1"/>
                          </a:solidFill>
                        </a:rPr>
                        <a:t>Mental</a:t>
                      </a:r>
                      <a:r>
                        <a:rPr lang="en-GB" sz="1000" b="0" u="none" baseline="0" dirty="0">
                          <a:solidFill>
                            <a:schemeClr val="tx1"/>
                          </a:solidFill>
                        </a:rPr>
                        <a:t> skills and attributes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a:solidFill>
                            <a:schemeClr val="tx1"/>
                          </a:solidFill>
                        </a:rPr>
                        <a:t>‘A </a:t>
                      </a:r>
                      <a:r>
                        <a:rPr lang="en-GB" sz="1000" b="0" u="none" dirty="0" err="1">
                          <a:solidFill>
                            <a:schemeClr val="tx1"/>
                          </a:solidFill>
                        </a:rPr>
                        <a:t>Linha</a:t>
                      </a:r>
                      <a:r>
                        <a:rPr lang="en-GB" sz="1000" b="0" u="none" dirty="0">
                          <a:solidFill>
                            <a:schemeClr val="tx1"/>
                          </a:solidFill>
                        </a:rPr>
                        <a:t> </a:t>
                      </a:r>
                      <a:r>
                        <a:rPr lang="en-GB" sz="1000" b="0" u="none" dirty="0" err="1">
                          <a:solidFill>
                            <a:schemeClr val="tx1"/>
                          </a:solidFill>
                        </a:rPr>
                        <a:t>Curva</a:t>
                      </a:r>
                      <a:r>
                        <a:rPr lang="en-GB" sz="1000" b="0" u="none" dirty="0">
                          <a:solidFill>
                            <a:schemeClr val="tx1"/>
                          </a:solidFill>
                        </a:rPr>
                        <a:t>’</a:t>
                      </a:r>
                    </a:p>
                    <a:p>
                      <a:r>
                        <a:rPr lang="en-GB" sz="1000" b="0" u="none" dirty="0">
                          <a:solidFill>
                            <a:schemeClr val="tx1"/>
                          </a:solidFill>
                        </a:rPr>
                        <a:t>Critically</a:t>
                      </a:r>
                      <a:r>
                        <a:rPr lang="en-GB" sz="1000" b="0" u="none" baseline="0" dirty="0">
                          <a:solidFill>
                            <a:schemeClr val="tx1"/>
                          </a:solidFill>
                        </a:rPr>
                        <a:t> appreciate</a:t>
                      </a:r>
                      <a:r>
                        <a:rPr lang="en-GB" sz="1000" b="0" u="none" dirty="0">
                          <a:solidFill>
                            <a:schemeClr val="tx1"/>
                          </a:solidFill>
                        </a:rPr>
                        <a:t> all aspects of ‘A </a:t>
                      </a:r>
                      <a:r>
                        <a:rPr lang="en-GB" sz="1000" b="0" u="none" dirty="0" err="1">
                          <a:solidFill>
                            <a:schemeClr val="tx1"/>
                          </a:solidFill>
                        </a:rPr>
                        <a:t>Linha</a:t>
                      </a:r>
                      <a:r>
                        <a:rPr lang="en-GB" sz="1000" b="0" u="none" dirty="0">
                          <a:solidFill>
                            <a:schemeClr val="tx1"/>
                          </a:solidFill>
                        </a:rPr>
                        <a:t> </a:t>
                      </a:r>
                      <a:r>
                        <a:rPr lang="en-GB" sz="1000" b="0" u="none" dirty="0" err="1">
                          <a:solidFill>
                            <a:schemeClr val="tx1"/>
                          </a:solidFill>
                        </a:rPr>
                        <a:t>Curva</a:t>
                      </a:r>
                      <a:r>
                        <a:rPr lang="en-GB" sz="1000" b="0" u="none" dirty="0">
                          <a:solidFill>
                            <a:schemeClr val="tx1"/>
                          </a:solidFill>
                        </a:rPr>
                        <a:t>’ as professional</a:t>
                      </a:r>
                      <a:r>
                        <a:rPr lang="en-GB" sz="1000" b="0" u="none" baseline="0" dirty="0">
                          <a:solidFill>
                            <a:schemeClr val="tx1"/>
                          </a:solidFill>
                        </a:rPr>
                        <a:t> works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0" u="none" dirty="0">
                          <a:solidFill>
                            <a:schemeClr val="tx1"/>
                          </a:solidFill>
                        </a:rPr>
                        <a:t>‘Shadows’</a:t>
                      </a:r>
                    </a:p>
                    <a:p>
                      <a:r>
                        <a:rPr lang="en-GB" sz="1000" b="0" u="none" dirty="0">
                          <a:solidFill>
                            <a:schemeClr val="tx1"/>
                          </a:solidFill>
                        </a:rPr>
                        <a:t>Critically</a:t>
                      </a:r>
                      <a:r>
                        <a:rPr lang="en-GB" sz="1000" b="0" u="none" baseline="0" dirty="0">
                          <a:solidFill>
                            <a:schemeClr val="tx1"/>
                          </a:solidFill>
                        </a:rPr>
                        <a:t> appreciate</a:t>
                      </a:r>
                      <a:r>
                        <a:rPr lang="en-GB" sz="1000" b="0" u="none" dirty="0">
                          <a:solidFill>
                            <a:schemeClr val="tx1"/>
                          </a:solidFill>
                        </a:rPr>
                        <a:t> all aspects of ‘Shadows’ as professional</a:t>
                      </a:r>
                      <a:r>
                        <a:rPr lang="en-GB" sz="1000" b="0" u="none" baseline="0" dirty="0">
                          <a:solidFill>
                            <a:schemeClr val="tx1"/>
                          </a:solidFill>
                        </a:rPr>
                        <a:t> works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68239525"/>
                  </a:ext>
                </a:extLst>
              </a:tr>
              <a:tr h="2136889">
                <a:tc>
                  <a:txBody>
                    <a:bodyPr/>
                    <a:lstStyle/>
                    <a:p>
                      <a:r>
                        <a:rPr lang="en-GB" sz="1000" b="0" u="none" dirty="0">
                          <a:solidFill>
                            <a:schemeClr val="tx1"/>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0" u="none" dirty="0">
                          <a:solidFill>
                            <a:schemeClr val="tx1"/>
                          </a:solidFill>
                        </a:rPr>
                        <a:t>-creative</a:t>
                      </a:r>
                      <a:r>
                        <a:rPr lang="en-US" sz="1000" b="0" u="none" baseline="0" dirty="0">
                          <a:solidFill>
                            <a:schemeClr val="tx1"/>
                          </a:solidFill>
                        </a:rPr>
                        <a:t> and imaginative response to range of stimuli</a:t>
                      </a:r>
                    </a:p>
                    <a:p>
                      <a:r>
                        <a:rPr lang="en-US" sz="1000" b="0" u="none" baseline="0" dirty="0">
                          <a:solidFill>
                            <a:schemeClr val="tx1"/>
                          </a:solidFill>
                        </a:rPr>
                        <a:t>-use of imagination, problem solving, creativity and synthesis of ideas</a:t>
                      </a:r>
                    </a:p>
                    <a:p>
                      <a:r>
                        <a:rPr lang="en-US" sz="1000" b="0" u="none" baseline="0" dirty="0">
                          <a:solidFill>
                            <a:schemeClr val="tx1"/>
                          </a:solidFill>
                        </a:rPr>
                        <a:t>-application of knowledge, skills and understanding of choreographic forms and devices</a:t>
                      </a:r>
                    </a:p>
                    <a:p>
                      <a:r>
                        <a:rPr lang="en-US" sz="1000" b="0" u="none" baseline="0" dirty="0">
                          <a:solidFill>
                            <a:schemeClr val="tx1"/>
                          </a:solidFill>
                        </a:rPr>
                        <a:t>-communication of ideas, feelings, emotions, meanings and moods</a:t>
                      </a:r>
                      <a:endParaRPr lang="en-US" sz="1000" b="0" u="none" dirty="0">
                        <a:solidFill>
                          <a:schemeClr val="tx1"/>
                        </a:solidFill>
                      </a:endParaRPr>
                    </a:p>
                    <a:p>
                      <a:endParaRPr lang="en-US" sz="1000" b="0" u="none" dirty="0">
                        <a:solidFill>
                          <a:schemeClr val="tx1"/>
                        </a:solidFill>
                      </a:endParaRPr>
                    </a:p>
                    <a:p>
                      <a:endParaRPr lang="en-US" sz="1000" b="0" u="none" dirty="0">
                        <a:solidFill>
                          <a:schemeClr val="tx1"/>
                        </a:solidFill>
                      </a:endParaRPr>
                    </a:p>
                    <a:p>
                      <a:endParaRPr lang="en-US" sz="1000" b="0" u="none" dirty="0">
                        <a:solidFill>
                          <a:schemeClr val="tx1"/>
                        </a:solidFill>
                      </a:endParaRP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a:solidFill>
                            <a:schemeClr val="tx1"/>
                          </a:solidFill>
                        </a:rPr>
                        <a:t>-application of knowledge, skills and understanding for performing</a:t>
                      </a:r>
                    </a:p>
                    <a:p>
                      <a:r>
                        <a:rPr lang="en-GB" sz="1000" b="0" u="none" dirty="0">
                          <a:solidFill>
                            <a:schemeClr val="tx1"/>
                          </a:solidFill>
                        </a:rPr>
                        <a:t>-development of physical, technical, mental and expressive skills.</a:t>
                      </a:r>
                    </a:p>
                    <a:p>
                      <a:r>
                        <a:rPr lang="en-GB" sz="1000" b="0" u="none" dirty="0">
                          <a:solidFill>
                            <a:schemeClr val="tx1"/>
                          </a:solidFill>
                        </a:rPr>
                        <a:t>-communication of choreographic intention and artistry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a:solidFill>
                            <a:schemeClr val="tx1"/>
                          </a:solidFill>
                        </a:rPr>
                        <a:t>-application of knowledge, skills and understanding for performing</a:t>
                      </a:r>
                    </a:p>
                    <a:p>
                      <a:r>
                        <a:rPr lang="en-GB" sz="1000" b="0" u="none" dirty="0">
                          <a:solidFill>
                            <a:schemeClr val="tx1"/>
                          </a:solidFill>
                        </a:rPr>
                        <a:t>-development of physical, technical, mental and expressive skills.</a:t>
                      </a:r>
                    </a:p>
                    <a:p>
                      <a:r>
                        <a:rPr lang="en-GB" sz="1000" b="0" u="none" dirty="0">
                          <a:solidFill>
                            <a:schemeClr val="tx1"/>
                          </a:solidFill>
                        </a:rPr>
                        <a:t>-communication of choreographic intention and artistry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a:solidFill>
                            <a:schemeClr val="tx1"/>
                          </a:solidFill>
                        </a:rPr>
                        <a:t>-articulation</a:t>
                      </a:r>
                      <a:r>
                        <a:rPr lang="en-GB" sz="1000" b="0" u="none" baseline="0" dirty="0">
                          <a:solidFill>
                            <a:schemeClr val="tx1"/>
                          </a:solidFill>
                        </a:rPr>
                        <a:t> of knowledge and critical reflection to inform, artistic process.</a:t>
                      </a:r>
                    </a:p>
                    <a:p>
                      <a:r>
                        <a:rPr lang="en-GB" sz="1000" b="0" u="none" baseline="0" dirty="0">
                          <a:solidFill>
                            <a:schemeClr val="tx1"/>
                          </a:solidFill>
                        </a:rPr>
                        <a:t>-critical appreciation of dance in its physical, artistic, aesthetic and cultural contexts.</a:t>
                      </a:r>
                    </a:p>
                    <a:p>
                      <a:r>
                        <a:rPr lang="en-GB" sz="1000" b="0" u="none" baseline="0" dirty="0">
                          <a:solidFill>
                            <a:schemeClr val="tx1"/>
                          </a:solidFill>
                        </a:rPr>
                        <a:t>-critical analysis, interpretation, evaluation and appreciation of professional works.</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0" u="none" dirty="0">
                          <a:solidFill>
                            <a:schemeClr val="tx1"/>
                          </a:solidFill>
                        </a:rPr>
                        <a:t>-articulation</a:t>
                      </a:r>
                      <a:r>
                        <a:rPr lang="en-GB" sz="1000" b="0" u="none" baseline="0" dirty="0">
                          <a:solidFill>
                            <a:schemeClr val="tx1"/>
                          </a:solidFill>
                        </a:rPr>
                        <a:t> of knowledge and critical reflection to inform, artistic process.</a:t>
                      </a:r>
                    </a:p>
                    <a:p>
                      <a:r>
                        <a:rPr lang="en-GB" sz="1000" b="0" u="none" baseline="0" dirty="0">
                          <a:solidFill>
                            <a:schemeClr val="tx1"/>
                          </a:solidFill>
                        </a:rPr>
                        <a:t>-critical appreciation of dance in its physical, artistic, aesthetic and cultural contexts.</a:t>
                      </a:r>
                    </a:p>
                    <a:p>
                      <a:r>
                        <a:rPr lang="en-GB" sz="1000" b="0" u="none" baseline="0" dirty="0">
                          <a:solidFill>
                            <a:schemeClr val="tx1"/>
                          </a:solidFill>
                        </a:rPr>
                        <a:t>-critical analysis, interpretation, evaluation and appreciation of professional works.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501469523"/>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204113"/>
            <a:ext cx="465044" cy="69756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66589" y="110154"/>
            <a:ext cx="857594" cy="423246"/>
          </a:xfrm>
          <a:prstGeom prst="rect">
            <a:avLst/>
          </a:prstGeom>
        </p:spPr>
      </p:pic>
    </p:spTree>
    <p:extLst>
      <p:ext uri="{BB962C8B-B14F-4D97-AF65-F5344CB8AC3E}">
        <p14:creationId xmlns:p14="http://schemas.microsoft.com/office/powerpoint/2010/main" val="3019349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0" y="-297712"/>
            <a:ext cx="12192000" cy="1325563"/>
          </a:xfrm>
        </p:spPr>
        <p:txBody>
          <a:bodyPr>
            <a:normAutofit/>
          </a:bodyPr>
          <a:lstStyle/>
          <a:p>
            <a:pPr algn="ctr"/>
            <a:r>
              <a:rPr lang="en-GB" sz="2400" b="1" u="sng" dirty="0"/>
              <a:t>PE/Dance curriculum overview – Year 10 (KS4)</a:t>
            </a:r>
            <a:r>
              <a:rPr lang="en-GB" sz="2400" b="1" dirty="0"/>
              <a:t>   </a:t>
            </a:r>
            <a:r>
              <a:rPr lang="en-GB" sz="2400" b="1" u="sng" dirty="0"/>
              <a:t>Exam board: AQA GCSE Dance(8236)</a:t>
            </a:r>
            <a:endParaRPr lang="en-GB" sz="2400" b="1" u="sng" dirty="0">
              <a:solidFill>
                <a:srgbClr val="FF0000"/>
              </a:solidFill>
            </a:endParaRP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nvGraphicFramePr>
        <p:xfrm>
          <a:off x="434830" y="728982"/>
          <a:ext cx="11322339" cy="6063668"/>
        </p:xfrm>
        <a:graphic>
          <a:graphicData uri="http://schemas.openxmlformats.org/drawingml/2006/table">
            <a:tbl>
              <a:tblPr firstRow="1" bandRow="1">
                <a:tableStyleId>{5C22544A-7EE6-4342-B048-85BDC9FD1C3A}</a:tableStyleId>
              </a:tblPr>
              <a:tblGrid>
                <a:gridCol w="1408609">
                  <a:extLst>
                    <a:ext uri="{9D8B030D-6E8A-4147-A177-3AD203B41FA5}">
                      <a16:colId xmlns:a16="http://schemas.microsoft.com/office/drawing/2014/main" val="3717695141"/>
                    </a:ext>
                  </a:extLst>
                </a:gridCol>
                <a:gridCol w="1982746">
                  <a:extLst>
                    <a:ext uri="{9D8B030D-6E8A-4147-A177-3AD203B41FA5}">
                      <a16:colId xmlns:a16="http://schemas.microsoft.com/office/drawing/2014/main" val="1058426284"/>
                    </a:ext>
                  </a:extLst>
                </a:gridCol>
                <a:gridCol w="1982746">
                  <a:extLst>
                    <a:ext uri="{9D8B030D-6E8A-4147-A177-3AD203B41FA5}">
                      <a16:colId xmlns:a16="http://schemas.microsoft.com/office/drawing/2014/main" val="3960397057"/>
                    </a:ext>
                  </a:extLst>
                </a:gridCol>
                <a:gridCol w="1982746">
                  <a:extLst>
                    <a:ext uri="{9D8B030D-6E8A-4147-A177-3AD203B41FA5}">
                      <a16:colId xmlns:a16="http://schemas.microsoft.com/office/drawing/2014/main" val="3706240846"/>
                    </a:ext>
                  </a:extLst>
                </a:gridCol>
                <a:gridCol w="1982746">
                  <a:extLst>
                    <a:ext uri="{9D8B030D-6E8A-4147-A177-3AD203B41FA5}">
                      <a16:colId xmlns:a16="http://schemas.microsoft.com/office/drawing/2014/main" val="4178250955"/>
                    </a:ext>
                  </a:extLst>
                </a:gridCol>
                <a:gridCol w="1982746">
                  <a:extLst>
                    <a:ext uri="{9D8B030D-6E8A-4147-A177-3AD203B41FA5}">
                      <a16:colId xmlns:a16="http://schemas.microsoft.com/office/drawing/2014/main" val="4072156639"/>
                    </a:ext>
                  </a:extLst>
                </a:gridCol>
              </a:tblGrid>
              <a:tr h="678243">
                <a:tc>
                  <a:txBody>
                    <a:bodyPr/>
                    <a:lstStyle/>
                    <a:p>
                      <a:r>
                        <a:rPr lang="en-GB" sz="1000" b="0" u="none" dirty="0">
                          <a:solidFill>
                            <a:schemeClr val="tx1"/>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1" u="none" dirty="0">
                          <a:solidFill>
                            <a:schemeClr val="tx1"/>
                          </a:solidFill>
                        </a:rPr>
                        <a:t>Year 10</a:t>
                      </a:r>
                    </a:p>
                    <a:p>
                      <a:r>
                        <a:rPr lang="en-US" sz="1000" b="1" u="none" dirty="0">
                          <a:solidFill>
                            <a:schemeClr val="tx1"/>
                          </a:solidFill>
                        </a:rPr>
                        <a:t>Choreography</a:t>
                      </a:r>
                    </a:p>
                    <a:p>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1000" b="1" u="none" dirty="0">
                          <a:solidFill>
                            <a:schemeClr val="tx1"/>
                          </a:solidFill>
                        </a:rPr>
                        <a:t>Year 10</a:t>
                      </a:r>
                    </a:p>
                    <a:p>
                      <a:r>
                        <a:rPr lang="en-US" sz="1000" b="1" u="none" dirty="0">
                          <a:solidFill>
                            <a:schemeClr val="tx1"/>
                          </a:solidFill>
                        </a:rPr>
                        <a:t>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1" u="none" dirty="0">
                          <a:solidFill>
                            <a:schemeClr val="tx1"/>
                          </a:solidFill>
                        </a:rPr>
                        <a:t>Year 10</a:t>
                      </a:r>
                    </a:p>
                    <a:p>
                      <a:r>
                        <a:rPr lang="en-GB" sz="1000" b="1" u="none" dirty="0">
                          <a:solidFill>
                            <a:schemeClr val="tx1"/>
                          </a:solidFill>
                        </a:rPr>
                        <a:t>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1" u="none" dirty="0">
                          <a:solidFill>
                            <a:schemeClr val="tx1"/>
                          </a:solidFill>
                        </a:rPr>
                        <a:t>Year 10</a:t>
                      </a:r>
                    </a:p>
                    <a:p>
                      <a:r>
                        <a:rPr lang="en-GB" sz="1000" b="1" u="none" dirty="0">
                          <a:solidFill>
                            <a:schemeClr val="tx1"/>
                          </a:solidFill>
                        </a:rPr>
                        <a:t>Critically</a:t>
                      </a:r>
                      <a:r>
                        <a:rPr lang="en-GB" sz="1000" b="1" u="none" baseline="0" dirty="0">
                          <a:solidFill>
                            <a:schemeClr val="tx1"/>
                          </a:solidFill>
                        </a:rPr>
                        <a:t> appreciate own works and professional works</a:t>
                      </a:r>
                    </a:p>
                    <a:p>
                      <a:r>
                        <a:rPr lang="en-GB" sz="1000" b="1" u="none" baseline="0" dirty="0">
                          <a:solidFill>
                            <a:schemeClr val="tx1"/>
                          </a:solidFill>
                        </a:rPr>
                        <a:t>Within Her Eyes</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1" u="none" dirty="0">
                          <a:solidFill>
                            <a:schemeClr val="tx1"/>
                          </a:solidFill>
                        </a:rPr>
                        <a:t>Year 10</a:t>
                      </a:r>
                    </a:p>
                    <a:p>
                      <a:r>
                        <a:rPr lang="en-GB" sz="1000" b="1" u="none" dirty="0">
                          <a:solidFill>
                            <a:schemeClr val="tx1"/>
                          </a:solidFill>
                        </a:rPr>
                        <a:t>Critically</a:t>
                      </a:r>
                      <a:r>
                        <a:rPr lang="en-GB" sz="1000" b="1" u="none" baseline="0" dirty="0">
                          <a:solidFill>
                            <a:schemeClr val="tx1"/>
                          </a:solidFill>
                        </a:rPr>
                        <a:t> appreciate own works and professional works </a:t>
                      </a:r>
                    </a:p>
                    <a:p>
                      <a:r>
                        <a:rPr lang="en-GB" sz="1000" b="1" u="none" baseline="0" dirty="0">
                          <a:solidFill>
                            <a:schemeClr val="tx1"/>
                          </a:solidFill>
                        </a:rPr>
                        <a:t>Emancipation of </a:t>
                      </a:r>
                      <a:r>
                        <a:rPr lang="en-GB" sz="1000" b="1" u="none" baseline="0" dirty="0" err="1">
                          <a:solidFill>
                            <a:schemeClr val="tx1"/>
                          </a:solidFill>
                        </a:rPr>
                        <a:t>Expressionsim</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95773868"/>
                  </a:ext>
                </a:extLst>
              </a:tr>
              <a:tr h="530799">
                <a:tc>
                  <a:txBody>
                    <a:bodyPr/>
                    <a:lstStyle/>
                    <a:p>
                      <a:r>
                        <a:rPr lang="en-GB" sz="1000" b="0" u="none" dirty="0">
                          <a:solidFill>
                            <a:schemeClr val="tx1"/>
                          </a:solidFill>
                        </a:rPr>
                        <a:t>Length of topic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0" u="none" dirty="0">
                          <a:solidFill>
                            <a:schemeClr val="tx1"/>
                          </a:solidFill>
                        </a:rPr>
                        <a:t>HT3/HT4</a:t>
                      </a:r>
                    </a:p>
                    <a:p>
                      <a:r>
                        <a:rPr lang="en-US" sz="1000" b="0" u="none" dirty="0">
                          <a:solidFill>
                            <a:schemeClr val="tx1"/>
                          </a:solidFill>
                        </a:rPr>
                        <a:t>12 weeks</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1000" b="0" u="none" dirty="0">
                          <a:solidFill>
                            <a:schemeClr val="tx1"/>
                          </a:solidFill>
                        </a:rPr>
                        <a:t>HT3</a:t>
                      </a:r>
                    </a:p>
                    <a:p>
                      <a:r>
                        <a:rPr lang="en-US" sz="1000" b="0" u="none" dirty="0">
                          <a:solidFill>
                            <a:schemeClr val="tx1"/>
                          </a:solidFill>
                        </a:rPr>
                        <a:t>6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a:solidFill>
                            <a:schemeClr val="tx1"/>
                          </a:solidFill>
                        </a:rPr>
                        <a:t>HT4</a:t>
                      </a:r>
                    </a:p>
                    <a:p>
                      <a:r>
                        <a:rPr lang="en-GB" sz="1000" b="0" u="none" dirty="0">
                          <a:solidFill>
                            <a:schemeClr val="tx1"/>
                          </a:solidFill>
                        </a:rPr>
                        <a:t>6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rPr>
                        <a:t>HT3</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rPr>
                        <a:t>6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rPr>
                        <a:t>HT4</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rPr>
                        <a:t>6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64519711"/>
                  </a:ext>
                </a:extLst>
              </a:tr>
              <a:tr h="990264">
                <a:tc>
                  <a:txBody>
                    <a:bodyPr/>
                    <a:lstStyle/>
                    <a:p>
                      <a:r>
                        <a:rPr lang="en-US" sz="1000" b="0" u="none" dirty="0">
                          <a:solidFill>
                            <a:schemeClr val="tx1"/>
                          </a:solidFill>
                        </a:rPr>
                        <a:t>Links to</a:t>
                      </a:r>
                      <a:r>
                        <a:rPr lang="en-US" sz="1000" b="0" u="none" baseline="0" dirty="0">
                          <a:solidFill>
                            <a:schemeClr val="tx1"/>
                          </a:solidFill>
                        </a:rPr>
                        <a:t> specification</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000" b="1" u="none" kern="1200" dirty="0">
                          <a:solidFill>
                            <a:schemeClr val="dk1"/>
                          </a:solidFill>
                          <a:effectLst/>
                          <a:latin typeface="+mn-lt"/>
                          <a:ea typeface="+mn-ea"/>
                          <a:cs typeface="+mn-cs"/>
                        </a:rPr>
                        <a:t>AO2/3 – Create dance, including movement material and aural setting, to communicate choreographic intention</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a:solidFill>
                            <a:schemeClr val="tx1"/>
                          </a:solidFill>
                        </a:rPr>
                        <a:t>AO1/3</a:t>
                      </a:r>
                      <a:r>
                        <a:rPr lang="en-GB" sz="1000" b="1" u="none" baseline="0" dirty="0">
                          <a:solidFill>
                            <a:schemeClr val="tx1"/>
                          </a:solidFill>
                        </a:rPr>
                        <a:t> – Perform dance, reflecting choreographic intention through physical, technical and expressive skills</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a:solidFill>
                            <a:schemeClr val="tx1"/>
                          </a:solidFill>
                        </a:rPr>
                        <a:t>AO1/3</a:t>
                      </a:r>
                      <a:r>
                        <a:rPr lang="en-GB" sz="1000" b="1" u="none" baseline="0" dirty="0">
                          <a:solidFill>
                            <a:schemeClr val="tx1"/>
                          </a:solidFill>
                        </a:rPr>
                        <a:t> – Perform dance, reflecting choreographic intention through physical, technical and expressive skills</a:t>
                      </a:r>
                      <a:endParaRPr lang="en-GB" sz="1000" b="1" u="none" dirty="0">
                        <a:solidFill>
                          <a:schemeClr val="tx1"/>
                        </a:solidFill>
                      </a:endParaRPr>
                    </a:p>
                    <a:p>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a:solidFill>
                            <a:schemeClr val="tx1"/>
                          </a:solidFill>
                        </a:rPr>
                        <a:t>AO4 - Critically</a:t>
                      </a:r>
                      <a:r>
                        <a:rPr lang="en-GB" sz="1000" b="1" u="none" baseline="0" dirty="0">
                          <a:solidFill>
                            <a:schemeClr val="tx1"/>
                          </a:solidFill>
                        </a:rPr>
                        <a:t> appreciate own works and professional works through analytical, interpretative and evaluative judgements.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sng" baseline="0" dirty="0">
                          <a:solidFill>
                            <a:schemeClr val="tx1"/>
                          </a:solidFill>
                        </a:rPr>
                        <a:t>WITHIN HER EYES</a:t>
                      </a:r>
                      <a:endParaRPr lang="en-GB" sz="1000" b="1" u="sng"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a:solidFill>
                            <a:schemeClr val="tx1"/>
                          </a:solidFill>
                        </a:rPr>
                        <a:t>AO4 - Critically</a:t>
                      </a:r>
                      <a:r>
                        <a:rPr lang="en-GB" sz="1000" b="1" u="none" baseline="0" dirty="0">
                          <a:solidFill>
                            <a:schemeClr val="tx1"/>
                          </a:solidFill>
                        </a:rPr>
                        <a:t> appreciate own works and professional works through analytical, interpretative and evaluative judgements.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sng" baseline="0" dirty="0">
                          <a:solidFill>
                            <a:schemeClr val="tx1"/>
                          </a:solidFill>
                        </a:rPr>
                        <a:t>EMANCIPATION OF EXPRESSIONSIM</a:t>
                      </a:r>
                      <a:endParaRPr lang="en-GB" sz="10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818478522"/>
                  </a:ext>
                </a:extLst>
              </a:tr>
              <a:tr h="825687">
                <a:tc>
                  <a:txBody>
                    <a:bodyPr/>
                    <a:lstStyle/>
                    <a:p>
                      <a:r>
                        <a:rPr lang="en-GB" sz="1000" b="0" u="none" dirty="0">
                          <a:solidFill>
                            <a:schemeClr val="tx1"/>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0" u="none" dirty="0">
                          <a:solidFill>
                            <a:schemeClr val="tx1"/>
                          </a:solidFill>
                        </a:rPr>
                        <a:t>Creative choreography – Stimulus</a:t>
                      </a:r>
                      <a:r>
                        <a:rPr lang="en-US" sz="1000" b="0" u="none" baseline="0" dirty="0">
                          <a:solidFill>
                            <a:schemeClr val="tx1"/>
                          </a:solidFill>
                        </a:rPr>
                        <a:t> development/motif development/choreographic devices</a:t>
                      </a:r>
                      <a:r>
                        <a:rPr lang="en-US" sz="1000" b="0" u="none" dirty="0">
                          <a:solidFill>
                            <a:schemeClr val="tx1"/>
                          </a:solidFill>
                        </a:rPr>
                        <a:t>. DUET.</a:t>
                      </a:r>
                    </a:p>
                    <a:p>
                      <a:r>
                        <a:rPr lang="en-US" sz="1000" b="0" u="none" dirty="0">
                          <a:solidFill>
                            <a:schemeClr val="tx1"/>
                          </a:solidFill>
                        </a:rPr>
                        <a:t>GCSE</a:t>
                      </a:r>
                      <a:r>
                        <a:rPr lang="en-US" sz="1000" b="0" u="none" baseline="0" dirty="0">
                          <a:solidFill>
                            <a:schemeClr val="tx1"/>
                          </a:solidFill>
                        </a:rPr>
                        <a:t> criteria /24.</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a:solidFill>
                            <a:schemeClr val="tx1"/>
                          </a:solidFill>
                        </a:rPr>
                        <a:t>Mock performance SOLO</a:t>
                      </a:r>
                      <a:r>
                        <a:rPr lang="en-GB" sz="1000" b="0" u="none" baseline="0" dirty="0">
                          <a:solidFill>
                            <a:schemeClr val="tx1"/>
                          </a:solidFill>
                        </a:rPr>
                        <a:t>  SET PHRASE BREATHE/SCOOP</a:t>
                      </a:r>
                    </a:p>
                    <a:p>
                      <a:r>
                        <a:rPr lang="en-GB" sz="1000" b="0" u="none" baseline="0" dirty="0">
                          <a:solidFill>
                            <a:schemeClr val="tx1"/>
                          </a:solidFill>
                        </a:rPr>
                        <a:t> </a:t>
                      </a:r>
                      <a:r>
                        <a:rPr lang="en-GB" sz="1000" b="0" u="none" dirty="0">
                          <a:solidFill>
                            <a:schemeClr val="tx1"/>
                          </a:solidFill>
                        </a:rPr>
                        <a:t>GCSE Criteria /12</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a:solidFill>
                            <a:schemeClr val="tx1"/>
                          </a:solidFill>
                        </a:rPr>
                        <a:t>Week 5 – 6 exam</a:t>
                      </a:r>
                      <a:r>
                        <a:rPr lang="en-GB" sz="1000" b="0" u="none" baseline="0" dirty="0">
                          <a:solidFill>
                            <a:schemeClr val="tx1"/>
                          </a:solidFill>
                        </a:rPr>
                        <a:t> style question</a:t>
                      </a:r>
                    </a:p>
                    <a:p>
                      <a:r>
                        <a:rPr lang="en-GB" sz="1000" b="0" u="none" baseline="0" dirty="0">
                          <a:solidFill>
                            <a:schemeClr val="tx1"/>
                          </a:solidFill>
                        </a:rPr>
                        <a:t>Week 6 – MAD time</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0" u="none" dirty="0">
                          <a:solidFill>
                            <a:schemeClr val="tx1"/>
                          </a:solidFill>
                        </a:rPr>
                        <a:t>Week 5 – 6 exam</a:t>
                      </a:r>
                      <a:r>
                        <a:rPr lang="en-GB" sz="1000" b="0" u="none" baseline="0" dirty="0">
                          <a:solidFill>
                            <a:schemeClr val="tx1"/>
                          </a:solidFill>
                        </a:rPr>
                        <a:t> style question</a:t>
                      </a:r>
                    </a:p>
                    <a:p>
                      <a:r>
                        <a:rPr lang="en-GB" sz="1000" b="0" u="none" baseline="0" dirty="0">
                          <a:solidFill>
                            <a:schemeClr val="tx1"/>
                          </a:solidFill>
                        </a:rPr>
                        <a:t>Week 6 – MAD time</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6407812"/>
                  </a:ext>
                </a:extLst>
              </a:tr>
              <a:tr h="729668">
                <a:tc>
                  <a:txBody>
                    <a:bodyPr/>
                    <a:lstStyle/>
                    <a:p>
                      <a:r>
                        <a:rPr lang="en-GB" sz="1000" b="0" u="none" dirty="0">
                          <a:solidFill>
                            <a:schemeClr val="tx1"/>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000" kern="1200" dirty="0">
                          <a:solidFill>
                            <a:schemeClr val="dk1"/>
                          </a:solidFill>
                          <a:effectLst/>
                          <a:latin typeface="+mn-lt"/>
                          <a:ea typeface="+mn-ea"/>
                          <a:cs typeface="+mn-cs"/>
                        </a:rPr>
                        <a:t>Motif</a:t>
                      </a:r>
                      <a:r>
                        <a:rPr lang="en-GB" sz="1000" kern="1200" baseline="0" dirty="0">
                          <a:solidFill>
                            <a:schemeClr val="dk1"/>
                          </a:solidFill>
                          <a:effectLst/>
                          <a:latin typeface="+mn-lt"/>
                          <a:ea typeface="+mn-ea"/>
                          <a:cs typeface="+mn-cs"/>
                        </a:rPr>
                        <a:t> development, repetition, contrast, highlights, climax, manipulation of number, unison and canon</a:t>
                      </a:r>
                      <a:endParaRPr lang="en-GB" sz="1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a:solidFill>
                            <a:schemeClr val="tx1"/>
                          </a:solidFill>
                        </a:rPr>
                        <a:t>Physical skills and attributes</a:t>
                      </a:r>
                    </a:p>
                    <a:p>
                      <a:r>
                        <a:rPr lang="en-GB" sz="1000" b="0" u="none" dirty="0">
                          <a:solidFill>
                            <a:schemeClr val="tx1"/>
                          </a:solidFill>
                        </a:rPr>
                        <a:t>Technical skills and attributes</a:t>
                      </a:r>
                    </a:p>
                    <a:p>
                      <a:r>
                        <a:rPr lang="en-GB" sz="1000" b="0" u="none" dirty="0">
                          <a:solidFill>
                            <a:schemeClr val="tx1"/>
                          </a:solidFill>
                        </a:rPr>
                        <a:t>Expressive skills and attributes</a:t>
                      </a:r>
                    </a:p>
                    <a:p>
                      <a:r>
                        <a:rPr lang="en-GB" sz="1000" b="0" u="none" dirty="0">
                          <a:solidFill>
                            <a:schemeClr val="tx1"/>
                          </a:solidFill>
                        </a:rPr>
                        <a:t>Mental</a:t>
                      </a:r>
                      <a:r>
                        <a:rPr lang="en-GB" sz="1000" b="0" u="none" baseline="0" dirty="0">
                          <a:solidFill>
                            <a:schemeClr val="tx1"/>
                          </a:solidFill>
                        </a:rPr>
                        <a:t> skills and attributes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a:solidFill>
                            <a:schemeClr val="tx1"/>
                          </a:solidFill>
                        </a:rPr>
                        <a:t>Physical skills and attributes</a:t>
                      </a:r>
                    </a:p>
                    <a:p>
                      <a:r>
                        <a:rPr lang="en-GB" sz="1000" b="0" u="none" dirty="0">
                          <a:solidFill>
                            <a:schemeClr val="tx1"/>
                          </a:solidFill>
                        </a:rPr>
                        <a:t>Technical skills and attributes</a:t>
                      </a:r>
                    </a:p>
                    <a:p>
                      <a:r>
                        <a:rPr lang="en-GB" sz="1000" b="0" u="none" dirty="0">
                          <a:solidFill>
                            <a:schemeClr val="tx1"/>
                          </a:solidFill>
                        </a:rPr>
                        <a:t>Expressive skills and attributes</a:t>
                      </a:r>
                    </a:p>
                    <a:p>
                      <a:r>
                        <a:rPr lang="en-GB" sz="1000" b="0" u="none" dirty="0">
                          <a:solidFill>
                            <a:schemeClr val="tx1"/>
                          </a:solidFill>
                        </a:rPr>
                        <a:t>Mental</a:t>
                      </a:r>
                      <a:r>
                        <a:rPr lang="en-GB" sz="1000" b="0" u="none" baseline="0" dirty="0">
                          <a:solidFill>
                            <a:schemeClr val="tx1"/>
                          </a:solidFill>
                        </a:rPr>
                        <a:t> skills and attributes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a:solidFill>
                            <a:schemeClr val="tx1"/>
                          </a:solidFill>
                        </a:rPr>
                        <a:t>‘Within</a:t>
                      </a:r>
                      <a:r>
                        <a:rPr lang="en-GB" sz="1000" b="0" u="none" baseline="0" dirty="0">
                          <a:solidFill>
                            <a:schemeClr val="tx1"/>
                          </a:solidFill>
                        </a:rPr>
                        <a:t> Her Eyes</a:t>
                      </a:r>
                      <a:r>
                        <a:rPr lang="en-GB" sz="1000" b="0" u="none" dirty="0">
                          <a:solidFill>
                            <a:schemeClr val="tx1"/>
                          </a:solidFill>
                        </a:rPr>
                        <a:t>’</a:t>
                      </a:r>
                    </a:p>
                    <a:p>
                      <a:r>
                        <a:rPr lang="en-GB" sz="1000" b="0" u="none" dirty="0">
                          <a:solidFill>
                            <a:schemeClr val="tx1"/>
                          </a:solidFill>
                        </a:rPr>
                        <a:t>Critically</a:t>
                      </a:r>
                      <a:r>
                        <a:rPr lang="en-GB" sz="1000" b="0" u="none" baseline="0" dirty="0">
                          <a:solidFill>
                            <a:schemeClr val="tx1"/>
                          </a:solidFill>
                        </a:rPr>
                        <a:t> appreciate</a:t>
                      </a:r>
                      <a:r>
                        <a:rPr lang="en-GB" sz="1000" b="0" u="none" dirty="0">
                          <a:solidFill>
                            <a:schemeClr val="tx1"/>
                          </a:solidFill>
                        </a:rPr>
                        <a:t> all aspects of ‘WHE’ as professional</a:t>
                      </a:r>
                      <a:r>
                        <a:rPr lang="en-GB" sz="1000" b="0" u="none" baseline="0" dirty="0">
                          <a:solidFill>
                            <a:schemeClr val="tx1"/>
                          </a:solidFill>
                        </a:rPr>
                        <a:t> works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0" u="none" dirty="0">
                          <a:solidFill>
                            <a:schemeClr val="tx1"/>
                          </a:solidFill>
                        </a:rPr>
                        <a:t>‘</a:t>
                      </a:r>
                      <a:r>
                        <a:rPr lang="en-GB" sz="1000" b="0" u="none" dirty="0" err="1">
                          <a:solidFill>
                            <a:schemeClr val="tx1"/>
                          </a:solidFill>
                        </a:rPr>
                        <a:t>Eof</a:t>
                      </a:r>
                      <a:r>
                        <a:rPr lang="en-GB" sz="1000" b="0" u="none" baseline="0" dirty="0">
                          <a:solidFill>
                            <a:schemeClr val="tx1"/>
                          </a:solidFill>
                        </a:rPr>
                        <a:t> E</a:t>
                      </a:r>
                      <a:r>
                        <a:rPr lang="en-GB" sz="1000" b="0" u="none" dirty="0">
                          <a:solidFill>
                            <a:schemeClr val="tx1"/>
                          </a:solidFill>
                        </a:rPr>
                        <a:t>’</a:t>
                      </a:r>
                    </a:p>
                    <a:p>
                      <a:r>
                        <a:rPr lang="en-GB" sz="1000" b="0" u="none" dirty="0">
                          <a:solidFill>
                            <a:schemeClr val="tx1"/>
                          </a:solidFill>
                        </a:rPr>
                        <a:t>Critically</a:t>
                      </a:r>
                      <a:r>
                        <a:rPr lang="en-GB" sz="1000" b="0" u="none" baseline="0" dirty="0">
                          <a:solidFill>
                            <a:schemeClr val="tx1"/>
                          </a:solidFill>
                        </a:rPr>
                        <a:t> appreciate</a:t>
                      </a:r>
                      <a:r>
                        <a:rPr lang="en-GB" sz="1000" b="0" u="none" dirty="0">
                          <a:solidFill>
                            <a:schemeClr val="tx1"/>
                          </a:solidFill>
                        </a:rPr>
                        <a:t> all aspects of ‘E</a:t>
                      </a:r>
                      <a:r>
                        <a:rPr lang="en-GB" sz="1000" b="0" u="none" baseline="0" dirty="0">
                          <a:solidFill>
                            <a:schemeClr val="tx1"/>
                          </a:solidFill>
                        </a:rPr>
                        <a:t> of E</a:t>
                      </a:r>
                      <a:r>
                        <a:rPr lang="en-GB" sz="1000" b="0" u="none" dirty="0">
                          <a:solidFill>
                            <a:schemeClr val="tx1"/>
                          </a:solidFill>
                        </a:rPr>
                        <a:t>’ as professional</a:t>
                      </a:r>
                      <a:r>
                        <a:rPr lang="en-GB" sz="1000" b="0" u="none" baseline="0" dirty="0">
                          <a:solidFill>
                            <a:schemeClr val="tx1"/>
                          </a:solidFill>
                        </a:rPr>
                        <a:t> works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68239525"/>
                  </a:ext>
                </a:extLst>
              </a:tr>
              <a:tr h="2152685">
                <a:tc>
                  <a:txBody>
                    <a:bodyPr/>
                    <a:lstStyle/>
                    <a:p>
                      <a:r>
                        <a:rPr lang="en-GB" sz="1000" b="0" u="none" dirty="0">
                          <a:solidFill>
                            <a:schemeClr val="tx1"/>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0" u="none" dirty="0">
                          <a:solidFill>
                            <a:schemeClr val="tx1"/>
                          </a:solidFill>
                        </a:rPr>
                        <a:t>-creative</a:t>
                      </a:r>
                      <a:r>
                        <a:rPr lang="en-US" sz="1000" b="0" u="none" baseline="0" dirty="0">
                          <a:solidFill>
                            <a:schemeClr val="tx1"/>
                          </a:solidFill>
                        </a:rPr>
                        <a:t> and imaginative response to range of stimuli</a:t>
                      </a:r>
                    </a:p>
                    <a:p>
                      <a:r>
                        <a:rPr lang="en-US" sz="1000" b="0" u="none" baseline="0" dirty="0">
                          <a:solidFill>
                            <a:schemeClr val="tx1"/>
                          </a:solidFill>
                        </a:rPr>
                        <a:t>-use of imagination, problem solving, creativity and synthesis of ideas</a:t>
                      </a:r>
                    </a:p>
                    <a:p>
                      <a:r>
                        <a:rPr lang="en-US" sz="1000" b="0" u="none" baseline="0" dirty="0">
                          <a:solidFill>
                            <a:schemeClr val="tx1"/>
                          </a:solidFill>
                        </a:rPr>
                        <a:t>-application of knowledge, skills and understanding of choreographic forms and devices</a:t>
                      </a:r>
                    </a:p>
                    <a:p>
                      <a:r>
                        <a:rPr lang="en-US" sz="1000" b="0" u="none" baseline="0" dirty="0">
                          <a:solidFill>
                            <a:schemeClr val="tx1"/>
                          </a:solidFill>
                        </a:rPr>
                        <a:t>-communication of ideas, feelings, emotions, meanings and moods</a:t>
                      </a:r>
                      <a:endParaRPr lang="en-US" sz="1000" b="0" u="none" dirty="0">
                        <a:solidFill>
                          <a:schemeClr val="tx1"/>
                        </a:solidFill>
                      </a:endParaRPr>
                    </a:p>
                    <a:p>
                      <a:endParaRPr lang="en-US" sz="1000" b="0" u="none" dirty="0">
                        <a:solidFill>
                          <a:schemeClr val="tx1"/>
                        </a:solidFill>
                      </a:endParaRPr>
                    </a:p>
                    <a:p>
                      <a:endParaRPr lang="en-US" sz="1000" b="0" u="none" dirty="0">
                        <a:solidFill>
                          <a:schemeClr val="tx1"/>
                        </a:solidFill>
                      </a:endParaRPr>
                    </a:p>
                    <a:p>
                      <a:endParaRPr lang="en-US" sz="1000" b="0" u="none" dirty="0">
                        <a:solidFill>
                          <a:schemeClr val="tx1"/>
                        </a:solidFill>
                      </a:endParaRP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a:solidFill>
                            <a:schemeClr val="tx1"/>
                          </a:solidFill>
                        </a:rPr>
                        <a:t>-application of knowledge, skills and understanding for performing</a:t>
                      </a:r>
                    </a:p>
                    <a:p>
                      <a:r>
                        <a:rPr lang="en-GB" sz="1000" b="0" u="none" dirty="0">
                          <a:solidFill>
                            <a:schemeClr val="tx1"/>
                          </a:solidFill>
                        </a:rPr>
                        <a:t>-development of physical, technical, mental and expressive skills.</a:t>
                      </a:r>
                    </a:p>
                    <a:p>
                      <a:r>
                        <a:rPr lang="en-GB" sz="1000" b="0" u="none" dirty="0">
                          <a:solidFill>
                            <a:schemeClr val="tx1"/>
                          </a:solidFill>
                        </a:rPr>
                        <a:t>-communication of choreographic intention and artistry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a:solidFill>
                            <a:schemeClr val="tx1"/>
                          </a:solidFill>
                        </a:rPr>
                        <a:t>-application of knowledge, skills and understanding for performing</a:t>
                      </a:r>
                    </a:p>
                    <a:p>
                      <a:r>
                        <a:rPr lang="en-GB" sz="1000" b="0" u="none" dirty="0">
                          <a:solidFill>
                            <a:schemeClr val="tx1"/>
                          </a:solidFill>
                        </a:rPr>
                        <a:t>-development of physical, technical, mental and expressive skills.</a:t>
                      </a:r>
                    </a:p>
                    <a:p>
                      <a:r>
                        <a:rPr lang="en-GB" sz="1000" b="0" u="none" dirty="0">
                          <a:solidFill>
                            <a:schemeClr val="tx1"/>
                          </a:solidFill>
                        </a:rPr>
                        <a:t>-communication of choreographic intention and artistry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a:solidFill>
                            <a:schemeClr val="tx1"/>
                          </a:solidFill>
                        </a:rPr>
                        <a:t>-articulation</a:t>
                      </a:r>
                      <a:r>
                        <a:rPr lang="en-GB" sz="1000" b="0" u="none" baseline="0" dirty="0">
                          <a:solidFill>
                            <a:schemeClr val="tx1"/>
                          </a:solidFill>
                        </a:rPr>
                        <a:t> of knowledge and critical reflection to inform, artistic process.</a:t>
                      </a:r>
                    </a:p>
                    <a:p>
                      <a:r>
                        <a:rPr lang="en-GB" sz="1000" b="0" u="none" baseline="0" dirty="0">
                          <a:solidFill>
                            <a:schemeClr val="tx1"/>
                          </a:solidFill>
                        </a:rPr>
                        <a:t>-critical appreciation of dance in its physical, artistic, aesthetic and cultural contexts.</a:t>
                      </a:r>
                    </a:p>
                    <a:p>
                      <a:r>
                        <a:rPr lang="en-GB" sz="1000" b="0" u="none" baseline="0" dirty="0">
                          <a:solidFill>
                            <a:schemeClr val="tx1"/>
                          </a:solidFill>
                        </a:rPr>
                        <a:t>-critical analysis, interpretation, evaluation and appreciation of professional works.</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0" u="none" dirty="0">
                          <a:solidFill>
                            <a:schemeClr val="tx1"/>
                          </a:solidFill>
                        </a:rPr>
                        <a:t>-articulation</a:t>
                      </a:r>
                      <a:r>
                        <a:rPr lang="en-GB" sz="1000" b="0" u="none" baseline="0" dirty="0">
                          <a:solidFill>
                            <a:schemeClr val="tx1"/>
                          </a:solidFill>
                        </a:rPr>
                        <a:t> of knowledge and critical reflection to inform, artistic process.</a:t>
                      </a:r>
                    </a:p>
                    <a:p>
                      <a:r>
                        <a:rPr lang="en-GB" sz="1000" b="0" u="none" baseline="0" dirty="0">
                          <a:solidFill>
                            <a:schemeClr val="tx1"/>
                          </a:solidFill>
                        </a:rPr>
                        <a:t>-critical appreciation of dance in its physical, artistic, aesthetic and cultural contexts.</a:t>
                      </a:r>
                    </a:p>
                    <a:p>
                      <a:r>
                        <a:rPr lang="en-GB" sz="1000" b="0" u="none" baseline="0" dirty="0">
                          <a:solidFill>
                            <a:schemeClr val="tx1"/>
                          </a:solidFill>
                        </a:rPr>
                        <a:t>-critical analysis, interpretation, evaluation and appreciation of professional works.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501469523"/>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66589" y="110154"/>
            <a:ext cx="857594" cy="423246"/>
          </a:xfrm>
          <a:prstGeom prst="rect">
            <a:avLst/>
          </a:prstGeom>
        </p:spPr>
      </p:pic>
    </p:spTree>
    <p:extLst>
      <p:ext uri="{BB962C8B-B14F-4D97-AF65-F5344CB8AC3E}">
        <p14:creationId xmlns:p14="http://schemas.microsoft.com/office/powerpoint/2010/main" val="2847835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0" y="-297712"/>
            <a:ext cx="12192000" cy="1325563"/>
          </a:xfrm>
        </p:spPr>
        <p:txBody>
          <a:bodyPr>
            <a:normAutofit/>
          </a:bodyPr>
          <a:lstStyle/>
          <a:p>
            <a:pPr algn="ctr"/>
            <a:r>
              <a:rPr lang="en-GB" sz="2400" b="1" u="sng" dirty="0"/>
              <a:t>PE/Dance curriculum overview – Year 10 (KS4)</a:t>
            </a:r>
            <a:r>
              <a:rPr lang="en-GB" sz="2400" b="1" dirty="0"/>
              <a:t>   </a:t>
            </a:r>
            <a:r>
              <a:rPr lang="en-GB" sz="2400" b="1" u="sng" dirty="0"/>
              <a:t>Exam board: AQA GCSE Dance(8236)</a:t>
            </a:r>
            <a:endParaRPr lang="en-GB" sz="2400" b="1" u="sng" dirty="0">
              <a:solidFill>
                <a:srgbClr val="FF0000"/>
              </a:solidFill>
            </a:endParaRP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nvGraphicFramePr>
        <p:xfrm>
          <a:off x="434830" y="728982"/>
          <a:ext cx="11322339" cy="6057704"/>
        </p:xfrm>
        <a:graphic>
          <a:graphicData uri="http://schemas.openxmlformats.org/drawingml/2006/table">
            <a:tbl>
              <a:tblPr firstRow="1" bandRow="1">
                <a:tableStyleId>{5C22544A-7EE6-4342-B048-85BDC9FD1C3A}</a:tableStyleId>
              </a:tblPr>
              <a:tblGrid>
                <a:gridCol w="1408609">
                  <a:extLst>
                    <a:ext uri="{9D8B030D-6E8A-4147-A177-3AD203B41FA5}">
                      <a16:colId xmlns:a16="http://schemas.microsoft.com/office/drawing/2014/main" val="3717695141"/>
                    </a:ext>
                  </a:extLst>
                </a:gridCol>
                <a:gridCol w="1982746">
                  <a:extLst>
                    <a:ext uri="{9D8B030D-6E8A-4147-A177-3AD203B41FA5}">
                      <a16:colId xmlns:a16="http://schemas.microsoft.com/office/drawing/2014/main" val="1058426284"/>
                    </a:ext>
                  </a:extLst>
                </a:gridCol>
                <a:gridCol w="1982746">
                  <a:extLst>
                    <a:ext uri="{9D8B030D-6E8A-4147-A177-3AD203B41FA5}">
                      <a16:colId xmlns:a16="http://schemas.microsoft.com/office/drawing/2014/main" val="3960397057"/>
                    </a:ext>
                  </a:extLst>
                </a:gridCol>
                <a:gridCol w="1982746">
                  <a:extLst>
                    <a:ext uri="{9D8B030D-6E8A-4147-A177-3AD203B41FA5}">
                      <a16:colId xmlns:a16="http://schemas.microsoft.com/office/drawing/2014/main" val="3706240846"/>
                    </a:ext>
                  </a:extLst>
                </a:gridCol>
                <a:gridCol w="1982746">
                  <a:extLst>
                    <a:ext uri="{9D8B030D-6E8A-4147-A177-3AD203B41FA5}">
                      <a16:colId xmlns:a16="http://schemas.microsoft.com/office/drawing/2014/main" val="4178250955"/>
                    </a:ext>
                  </a:extLst>
                </a:gridCol>
                <a:gridCol w="1982746">
                  <a:extLst>
                    <a:ext uri="{9D8B030D-6E8A-4147-A177-3AD203B41FA5}">
                      <a16:colId xmlns:a16="http://schemas.microsoft.com/office/drawing/2014/main" val="4072156639"/>
                    </a:ext>
                  </a:extLst>
                </a:gridCol>
              </a:tblGrid>
              <a:tr h="664812">
                <a:tc>
                  <a:txBody>
                    <a:bodyPr/>
                    <a:lstStyle/>
                    <a:p>
                      <a:r>
                        <a:rPr lang="en-GB" sz="1000" b="0" u="none" dirty="0">
                          <a:solidFill>
                            <a:schemeClr val="tx1"/>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1" u="none" dirty="0">
                          <a:solidFill>
                            <a:schemeClr val="tx1"/>
                          </a:solidFill>
                        </a:rPr>
                        <a:t>Year 10</a:t>
                      </a:r>
                    </a:p>
                    <a:p>
                      <a:r>
                        <a:rPr lang="en-US" sz="1000" b="1" u="none" dirty="0">
                          <a:solidFill>
                            <a:schemeClr val="tx1"/>
                          </a:solidFill>
                        </a:rPr>
                        <a:t>Choreography</a:t>
                      </a:r>
                    </a:p>
                    <a:p>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1000" b="1" u="none" dirty="0">
                          <a:solidFill>
                            <a:schemeClr val="tx1"/>
                          </a:solidFill>
                        </a:rPr>
                        <a:t>Year 10</a:t>
                      </a:r>
                    </a:p>
                    <a:p>
                      <a:r>
                        <a:rPr lang="en-US" sz="1000" b="1" u="none" dirty="0">
                          <a:solidFill>
                            <a:schemeClr val="tx1"/>
                          </a:solidFill>
                        </a:rPr>
                        <a:t>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1" u="none" dirty="0">
                          <a:solidFill>
                            <a:schemeClr val="tx1"/>
                          </a:solidFill>
                        </a:rPr>
                        <a:t>Year 10</a:t>
                      </a:r>
                    </a:p>
                    <a:p>
                      <a:r>
                        <a:rPr lang="en-GB" sz="1000" b="1" u="none" dirty="0">
                          <a:solidFill>
                            <a:schemeClr val="tx1"/>
                          </a:solidFill>
                        </a:rPr>
                        <a:t>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1" u="none" dirty="0">
                          <a:solidFill>
                            <a:schemeClr val="tx1"/>
                          </a:solidFill>
                        </a:rPr>
                        <a:t>Year 10</a:t>
                      </a:r>
                    </a:p>
                    <a:p>
                      <a:r>
                        <a:rPr lang="en-GB" sz="1000" b="1" u="none" dirty="0">
                          <a:solidFill>
                            <a:schemeClr val="tx1"/>
                          </a:solidFill>
                        </a:rPr>
                        <a:t>Critically</a:t>
                      </a:r>
                      <a:r>
                        <a:rPr lang="en-GB" sz="1000" b="1" u="none" baseline="0" dirty="0">
                          <a:solidFill>
                            <a:schemeClr val="tx1"/>
                          </a:solidFill>
                        </a:rPr>
                        <a:t> appreciate own works and professional works</a:t>
                      </a:r>
                    </a:p>
                    <a:p>
                      <a:r>
                        <a:rPr lang="en-GB" sz="1000" b="1" u="none" baseline="0" dirty="0">
                          <a:solidFill>
                            <a:schemeClr val="tx1"/>
                          </a:solidFill>
                        </a:rPr>
                        <a:t>Artificial Things</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1" u="none" dirty="0">
                          <a:solidFill>
                            <a:schemeClr val="tx1"/>
                          </a:solidFill>
                        </a:rPr>
                        <a:t>Year 10</a:t>
                      </a:r>
                    </a:p>
                    <a:p>
                      <a:r>
                        <a:rPr lang="en-GB" sz="1000" b="1" u="none" dirty="0">
                          <a:solidFill>
                            <a:schemeClr val="tx1"/>
                          </a:solidFill>
                        </a:rPr>
                        <a:t>Critically</a:t>
                      </a:r>
                      <a:r>
                        <a:rPr lang="en-GB" sz="1000" b="1" u="none" baseline="0" dirty="0">
                          <a:solidFill>
                            <a:schemeClr val="tx1"/>
                          </a:solidFill>
                        </a:rPr>
                        <a:t> appreciate own works and professional works </a:t>
                      </a:r>
                    </a:p>
                    <a:p>
                      <a:r>
                        <a:rPr lang="en-GB" sz="1000" b="1" u="none" baseline="0" dirty="0">
                          <a:solidFill>
                            <a:schemeClr val="tx1"/>
                          </a:solidFill>
                        </a:rPr>
                        <a:t>Infra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95773868"/>
                  </a:ext>
                </a:extLst>
              </a:tr>
              <a:tr h="520287">
                <a:tc>
                  <a:txBody>
                    <a:bodyPr/>
                    <a:lstStyle/>
                    <a:p>
                      <a:r>
                        <a:rPr lang="en-GB" sz="1000" b="0" u="none" dirty="0">
                          <a:solidFill>
                            <a:schemeClr val="tx1"/>
                          </a:solidFill>
                        </a:rPr>
                        <a:t>Length of topic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0" u="none" dirty="0">
                          <a:solidFill>
                            <a:schemeClr val="tx1"/>
                          </a:solidFill>
                        </a:rPr>
                        <a:t>HT5/HT6</a:t>
                      </a:r>
                    </a:p>
                    <a:p>
                      <a:r>
                        <a:rPr lang="en-US" sz="1000" b="0" u="none" dirty="0">
                          <a:solidFill>
                            <a:schemeClr val="tx1"/>
                          </a:solidFill>
                        </a:rPr>
                        <a:t>12 weeks</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1000" b="0" u="none" dirty="0">
                          <a:solidFill>
                            <a:schemeClr val="tx1"/>
                          </a:solidFill>
                        </a:rPr>
                        <a:t>HT5</a:t>
                      </a:r>
                    </a:p>
                    <a:p>
                      <a:r>
                        <a:rPr lang="en-US" sz="1000" b="0" u="none" dirty="0">
                          <a:solidFill>
                            <a:schemeClr val="tx1"/>
                          </a:solidFill>
                        </a:rPr>
                        <a:t>6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a:solidFill>
                            <a:schemeClr val="tx1"/>
                          </a:solidFill>
                        </a:rPr>
                        <a:t>HT6</a:t>
                      </a:r>
                    </a:p>
                    <a:p>
                      <a:r>
                        <a:rPr lang="en-GB" sz="1000" b="0" u="none" dirty="0">
                          <a:solidFill>
                            <a:schemeClr val="tx1"/>
                          </a:solidFill>
                        </a:rPr>
                        <a:t>6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rPr>
                        <a:t>HT5</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rPr>
                        <a:t>6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rPr>
                        <a:t>HT6</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rPr>
                        <a:t>6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64519711"/>
                  </a:ext>
                </a:extLst>
              </a:tr>
              <a:tr h="982170">
                <a:tc>
                  <a:txBody>
                    <a:bodyPr/>
                    <a:lstStyle/>
                    <a:p>
                      <a:r>
                        <a:rPr lang="en-US" sz="1000" b="0" u="none" dirty="0">
                          <a:solidFill>
                            <a:schemeClr val="tx1"/>
                          </a:solidFill>
                        </a:rPr>
                        <a:t>Links to</a:t>
                      </a:r>
                      <a:r>
                        <a:rPr lang="en-US" sz="1000" b="0" u="none" baseline="0" dirty="0">
                          <a:solidFill>
                            <a:schemeClr val="tx1"/>
                          </a:solidFill>
                        </a:rPr>
                        <a:t> specification</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000" b="1" u="none" kern="1200" dirty="0">
                          <a:solidFill>
                            <a:schemeClr val="dk1"/>
                          </a:solidFill>
                          <a:effectLst/>
                          <a:latin typeface="+mn-lt"/>
                          <a:ea typeface="+mn-ea"/>
                          <a:cs typeface="+mn-cs"/>
                        </a:rPr>
                        <a:t>AO2/3 – Create dance, including movement material and aural setting, to communicate choreographic intention</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a:solidFill>
                            <a:schemeClr val="tx1"/>
                          </a:solidFill>
                        </a:rPr>
                        <a:t>AO1/3</a:t>
                      </a:r>
                      <a:r>
                        <a:rPr lang="en-GB" sz="1000" b="1" u="none" baseline="0" dirty="0">
                          <a:solidFill>
                            <a:schemeClr val="tx1"/>
                          </a:solidFill>
                        </a:rPr>
                        <a:t> – Perform dance, reflecting choreographic intention through physical, technical and expressive skills</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a:solidFill>
                            <a:schemeClr val="tx1"/>
                          </a:solidFill>
                        </a:rPr>
                        <a:t>AO1/3</a:t>
                      </a:r>
                      <a:r>
                        <a:rPr lang="en-GB" sz="1000" b="1" u="none" baseline="0" dirty="0">
                          <a:solidFill>
                            <a:schemeClr val="tx1"/>
                          </a:solidFill>
                        </a:rPr>
                        <a:t> – Perform dance, reflecting choreographic intention through physical, technical and expressive skills</a:t>
                      </a:r>
                      <a:endParaRPr lang="en-GB" sz="1000" b="1" u="none" dirty="0">
                        <a:solidFill>
                          <a:schemeClr val="tx1"/>
                        </a:solidFill>
                      </a:endParaRPr>
                    </a:p>
                    <a:p>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a:solidFill>
                            <a:schemeClr val="tx1"/>
                          </a:solidFill>
                        </a:rPr>
                        <a:t>AO4 - Critically</a:t>
                      </a:r>
                      <a:r>
                        <a:rPr lang="en-GB" sz="1000" b="1" u="none" baseline="0" dirty="0">
                          <a:solidFill>
                            <a:schemeClr val="tx1"/>
                          </a:solidFill>
                        </a:rPr>
                        <a:t> appreciate own works and professional works through analytical, interpretative and evaluative judgements.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sng" baseline="0" dirty="0">
                          <a:solidFill>
                            <a:schemeClr val="tx1"/>
                          </a:solidFill>
                        </a:rPr>
                        <a:t>ARTIFICIAL THINGS</a:t>
                      </a:r>
                      <a:endParaRPr lang="en-GB" sz="1000" b="1" u="sng"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a:solidFill>
                            <a:schemeClr val="tx1"/>
                          </a:solidFill>
                        </a:rPr>
                        <a:t>AO4 - Critically</a:t>
                      </a:r>
                      <a:r>
                        <a:rPr lang="en-GB" sz="1000" b="1" u="none" baseline="0" dirty="0">
                          <a:solidFill>
                            <a:schemeClr val="tx1"/>
                          </a:solidFill>
                        </a:rPr>
                        <a:t> appreciate own works and professional works through analytical, interpretative and evaluative judgements.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sng" baseline="0" dirty="0">
                          <a:solidFill>
                            <a:schemeClr val="tx1"/>
                          </a:solidFill>
                        </a:rPr>
                        <a:t>INFRA</a:t>
                      </a:r>
                      <a:endParaRPr lang="en-GB" sz="10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818478522"/>
                  </a:ext>
                </a:extLst>
              </a:tr>
              <a:tr h="723704">
                <a:tc>
                  <a:txBody>
                    <a:bodyPr/>
                    <a:lstStyle/>
                    <a:p>
                      <a:r>
                        <a:rPr lang="en-GB" sz="1000" b="0" u="none" dirty="0">
                          <a:solidFill>
                            <a:schemeClr val="tx1"/>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0" u="none" dirty="0">
                          <a:solidFill>
                            <a:schemeClr val="tx1"/>
                          </a:solidFill>
                        </a:rPr>
                        <a:t>Creative choreography </a:t>
                      </a:r>
                      <a:r>
                        <a:rPr lang="en-US" sz="1000" b="0" u="none" baseline="0" dirty="0">
                          <a:solidFill>
                            <a:schemeClr val="tx1"/>
                          </a:solidFill>
                        </a:rPr>
                        <a:t> - Structuring devices</a:t>
                      </a:r>
                      <a:r>
                        <a:rPr lang="en-US" sz="1000" b="0" u="none" dirty="0">
                          <a:solidFill>
                            <a:schemeClr val="tx1"/>
                          </a:solidFill>
                        </a:rPr>
                        <a:t>. Aural setting SOLO</a:t>
                      </a:r>
                    </a:p>
                    <a:p>
                      <a:r>
                        <a:rPr lang="en-US" sz="1000" b="0" u="none" dirty="0">
                          <a:solidFill>
                            <a:schemeClr val="tx1"/>
                          </a:solidFill>
                        </a:rPr>
                        <a:t>GCSE</a:t>
                      </a:r>
                      <a:r>
                        <a:rPr lang="en-US" sz="1000" b="0" u="none" baseline="0" dirty="0">
                          <a:solidFill>
                            <a:schemeClr val="tx1"/>
                          </a:solidFill>
                        </a:rPr>
                        <a:t> criteria /40</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a:solidFill>
                            <a:schemeClr val="tx1"/>
                          </a:solidFill>
                        </a:rPr>
                        <a:t>DUET/TRIO DEVELOPMENT </a:t>
                      </a:r>
                    </a:p>
                    <a:p>
                      <a:r>
                        <a:rPr lang="en-GB" sz="1000" b="0" u="none" dirty="0">
                          <a:solidFill>
                            <a:schemeClr val="tx1"/>
                          </a:solidFill>
                        </a:rPr>
                        <a:t>GCSE CRITERIA /24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a:solidFill>
                            <a:schemeClr val="tx1"/>
                          </a:solidFill>
                        </a:rPr>
                        <a:t>Section</a:t>
                      </a:r>
                      <a:r>
                        <a:rPr lang="en-GB" sz="1000" b="0" u="none" baseline="0" dirty="0">
                          <a:solidFill>
                            <a:schemeClr val="tx1"/>
                          </a:solidFill>
                        </a:rPr>
                        <a:t> B – Exam style questions from Section B of exam</a:t>
                      </a:r>
                      <a:endParaRPr lang="en-GB" sz="1000" b="0" u="none" dirty="0">
                        <a:solidFill>
                          <a:schemeClr val="tx1"/>
                        </a:solidFill>
                      </a:endParaRP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a:solidFill>
                            <a:schemeClr val="tx1"/>
                          </a:solidFill>
                        </a:rPr>
                        <a:t>Week 5 – 6 exam</a:t>
                      </a:r>
                      <a:r>
                        <a:rPr lang="en-GB" sz="1000" b="0" u="none" baseline="0" dirty="0">
                          <a:solidFill>
                            <a:schemeClr val="tx1"/>
                          </a:solidFill>
                        </a:rPr>
                        <a:t> style question</a:t>
                      </a:r>
                    </a:p>
                    <a:p>
                      <a:r>
                        <a:rPr lang="en-GB" sz="1000" b="0" u="none" baseline="0" dirty="0">
                          <a:solidFill>
                            <a:schemeClr val="tx1"/>
                          </a:solidFill>
                        </a:rPr>
                        <a:t>Week 6 – MAD time</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0" u="none" dirty="0">
                          <a:solidFill>
                            <a:schemeClr val="tx1"/>
                          </a:solidFill>
                        </a:rPr>
                        <a:t>Week 5 – 6 exam</a:t>
                      </a:r>
                      <a:r>
                        <a:rPr lang="en-GB" sz="1000" b="0" u="none" baseline="0" dirty="0">
                          <a:solidFill>
                            <a:schemeClr val="tx1"/>
                          </a:solidFill>
                        </a:rPr>
                        <a:t> style question</a:t>
                      </a:r>
                    </a:p>
                    <a:p>
                      <a:r>
                        <a:rPr lang="en-GB" sz="1000" b="0" u="none" baseline="0" dirty="0">
                          <a:solidFill>
                            <a:schemeClr val="tx1"/>
                          </a:solidFill>
                        </a:rPr>
                        <a:t>Week 6 – MAD time</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6407812"/>
                  </a:ext>
                </a:extLst>
              </a:tr>
              <a:tr h="809336">
                <a:tc>
                  <a:txBody>
                    <a:bodyPr/>
                    <a:lstStyle/>
                    <a:p>
                      <a:r>
                        <a:rPr lang="en-GB" sz="1000" b="0" u="none" dirty="0">
                          <a:solidFill>
                            <a:schemeClr val="tx1"/>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000" kern="1200" dirty="0">
                          <a:solidFill>
                            <a:schemeClr val="dk1"/>
                          </a:solidFill>
                          <a:effectLst/>
                          <a:latin typeface="+mn-lt"/>
                          <a:ea typeface="+mn-ea"/>
                          <a:cs typeface="+mn-cs"/>
                        </a:rPr>
                        <a:t>Structure</a:t>
                      </a:r>
                      <a:r>
                        <a:rPr lang="en-GB" sz="1000" kern="1200" baseline="0" dirty="0">
                          <a:solidFill>
                            <a:schemeClr val="dk1"/>
                          </a:solidFill>
                          <a:effectLst/>
                          <a:latin typeface="+mn-lt"/>
                          <a:ea typeface="+mn-ea"/>
                          <a:cs typeface="+mn-cs"/>
                        </a:rPr>
                        <a:t> devices and form.</a:t>
                      </a:r>
                    </a:p>
                    <a:p>
                      <a:r>
                        <a:rPr lang="en-GB" sz="1000" kern="1200" baseline="0" dirty="0">
                          <a:solidFill>
                            <a:schemeClr val="dk1"/>
                          </a:solidFill>
                          <a:effectLst/>
                          <a:latin typeface="+mn-lt"/>
                          <a:ea typeface="+mn-ea"/>
                          <a:cs typeface="+mn-cs"/>
                        </a:rPr>
                        <a:t>Aural settings and how they affect choreographic outcomes.</a:t>
                      </a:r>
                      <a:endParaRPr lang="en-GB" sz="1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a:solidFill>
                            <a:schemeClr val="tx1"/>
                          </a:solidFill>
                        </a:rPr>
                        <a:t>Physical skills and attributes</a:t>
                      </a:r>
                    </a:p>
                    <a:p>
                      <a:r>
                        <a:rPr lang="en-GB" sz="1000" b="0" u="none" dirty="0">
                          <a:solidFill>
                            <a:schemeClr val="tx1"/>
                          </a:solidFill>
                        </a:rPr>
                        <a:t>Technical skills and attributes</a:t>
                      </a:r>
                    </a:p>
                    <a:p>
                      <a:r>
                        <a:rPr lang="en-GB" sz="1000" b="0" u="none" dirty="0">
                          <a:solidFill>
                            <a:schemeClr val="tx1"/>
                          </a:solidFill>
                        </a:rPr>
                        <a:t>Expressive skills and attributes</a:t>
                      </a:r>
                    </a:p>
                    <a:p>
                      <a:r>
                        <a:rPr lang="en-GB" sz="1000" b="0" u="none" dirty="0">
                          <a:solidFill>
                            <a:schemeClr val="tx1"/>
                          </a:solidFill>
                        </a:rPr>
                        <a:t>Mental</a:t>
                      </a:r>
                      <a:r>
                        <a:rPr lang="en-GB" sz="1000" b="0" u="none" baseline="0" dirty="0">
                          <a:solidFill>
                            <a:schemeClr val="tx1"/>
                          </a:solidFill>
                        </a:rPr>
                        <a:t> skills and attributes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a:solidFill>
                            <a:schemeClr val="tx1"/>
                          </a:solidFill>
                        </a:rPr>
                        <a:t>Physical skills and attributes</a:t>
                      </a:r>
                    </a:p>
                    <a:p>
                      <a:r>
                        <a:rPr lang="en-GB" sz="1000" b="0" u="none" dirty="0">
                          <a:solidFill>
                            <a:schemeClr val="tx1"/>
                          </a:solidFill>
                        </a:rPr>
                        <a:t>Technical skills and attributes</a:t>
                      </a:r>
                    </a:p>
                    <a:p>
                      <a:r>
                        <a:rPr lang="en-GB" sz="1000" b="0" u="none" dirty="0">
                          <a:solidFill>
                            <a:schemeClr val="tx1"/>
                          </a:solidFill>
                        </a:rPr>
                        <a:t>Expressive skills and attributes</a:t>
                      </a:r>
                    </a:p>
                    <a:p>
                      <a:r>
                        <a:rPr lang="en-GB" sz="1000" b="0" u="none" dirty="0">
                          <a:solidFill>
                            <a:schemeClr val="tx1"/>
                          </a:solidFill>
                        </a:rPr>
                        <a:t>Mental</a:t>
                      </a:r>
                      <a:r>
                        <a:rPr lang="en-GB" sz="1000" b="0" u="none" baseline="0" dirty="0">
                          <a:solidFill>
                            <a:schemeClr val="tx1"/>
                          </a:solidFill>
                        </a:rPr>
                        <a:t> skills and attributes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a:solidFill>
                            <a:schemeClr val="tx1"/>
                          </a:solidFill>
                        </a:rPr>
                        <a:t>‘Artificial</a:t>
                      </a:r>
                      <a:r>
                        <a:rPr lang="en-GB" sz="1000" b="0" u="none" baseline="0" dirty="0">
                          <a:solidFill>
                            <a:schemeClr val="tx1"/>
                          </a:solidFill>
                        </a:rPr>
                        <a:t> Things</a:t>
                      </a:r>
                      <a:r>
                        <a:rPr lang="en-GB" sz="1000" b="0" u="none" dirty="0">
                          <a:solidFill>
                            <a:schemeClr val="tx1"/>
                          </a:solidFill>
                        </a:rPr>
                        <a:t>’</a:t>
                      </a:r>
                    </a:p>
                    <a:p>
                      <a:r>
                        <a:rPr lang="en-GB" sz="1000" b="0" u="none" dirty="0">
                          <a:solidFill>
                            <a:schemeClr val="tx1"/>
                          </a:solidFill>
                        </a:rPr>
                        <a:t>Critically</a:t>
                      </a:r>
                      <a:r>
                        <a:rPr lang="en-GB" sz="1000" b="0" u="none" baseline="0" dirty="0">
                          <a:solidFill>
                            <a:schemeClr val="tx1"/>
                          </a:solidFill>
                        </a:rPr>
                        <a:t> appreciate</a:t>
                      </a:r>
                      <a:r>
                        <a:rPr lang="en-GB" sz="1000" b="0" u="none" dirty="0">
                          <a:solidFill>
                            <a:schemeClr val="tx1"/>
                          </a:solidFill>
                        </a:rPr>
                        <a:t> all aspects of ‘AT’ as professional</a:t>
                      </a:r>
                      <a:r>
                        <a:rPr lang="en-GB" sz="1000" b="0" u="none" baseline="0" dirty="0">
                          <a:solidFill>
                            <a:schemeClr val="tx1"/>
                          </a:solidFill>
                        </a:rPr>
                        <a:t> works</a:t>
                      </a:r>
                    </a:p>
                    <a:p>
                      <a:r>
                        <a:rPr lang="en-GB" sz="1000" b="1" u="none" baseline="0" dirty="0">
                          <a:solidFill>
                            <a:schemeClr val="tx1"/>
                          </a:solidFill>
                        </a:rPr>
                        <a:t>Section A exam development</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0" u="none" dirty="0">
                          <a:solidFill>
                            <a:schemeClr val="tx1"/>
                          </a:solidFill>
                        </a:rPr>
                        <a:t>‘Infra’</a:t>
                      </a:r>
                    </a:p>
                    <a:p>
                      <a:r>
                        <a:rPr lang="en-GB" sz="1000" b="0" u="none" dirty="0">
                          <a:solidFill>
                            <a:schemeClr val="tx1"/>
                          </a:solidFill>
                        </a:rPr>
                        <a:t>Critically</a:t>
                      </a:r>
                      <a:r>
                        <a:rPr lang="en-GB" sz="1000" b="0" u="none" baseline="0" dirty="0">
                          <a:solidFill>
                            <a:schemeClr val="tx1"/>
                          </a:solidFill>
                        </a:rPr>
                        <a:t> appreciate</a:t>
                      </a:r>
                      <a:r>
                        <a:rPr lang="en-GB" sz="1000" b="0" u="none" dirty="0">
                          <a:solidFill>
                            <a:schemeClr val="tx1"/>
                          </a:solidFill>
                        </a:rPr>
                        <a:t> all aspects of ‘Infra’ as professional</a:t>
                      </a:r>
                      <a:r>
                        <a:rPr lang="en-GB" sz="1000" b="0" u="none" baseline="0" dirty="0">
                          <a:solidFill>
                            <a:schemeClr val="tx1"/>
                          </a:solidFill>
                        </a:rPr>
                        <a:t> works</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1" u="none" baseline="0" dirty="0">
                          <a:solidFill>
                            <a:schemeClr val="tx1"/>
                          </a:solidFill>
                        </a:rPr>
                        <a:t>Section A exam development</a:t>
                      </a:r>
                      <a:endParaRPr lang="en-GB" sz="1000" b="1" u="none" dirty="0">
                        <a:solidFill>
                          <a:schemeClr val="tx1"/>
                        </a:solidFill>
                      </a:endParaRP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68239525"/>
                  </a:ext>
                </a:extLst>
              </a:tr>
              <a:tr h="2110054">
                <a:tc>
                  <a:txBody>
                    <a:bodyPr/>
                    <a:lstStyle/>
                    <a:p>
                      <a:r>
                        <a:rPr lang="en-GB" sz="1000" b="0" u="none" dirty="0">
                          <a:solidFill>
                            <a:schemeClr val="tx1"/>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0" u="none" dirty="0">
                          <a:solidFill>
                            <a:schemeClr val="tx1"/>
                          </a:solidFill>
                        </a:rPr>
                        <a:t>-creative</a:t>
                      </a:r>
                      <a:r>
                        <a:rPr lang="en-US" sz="1000" b="0" u="none" baseline="0" dirty="0">
                          <a:solidFill>
                            <a:schemeClr val="tx1"/>
                          </a:solidFill>
                        </a:rPr>
                        <a:t> and imaginative response to range of stimuli</a:t>
                      </a:r>
                    </a:p>
                    <a:p>
                      <a:r>
                        <a:rPr lang="en-US" sz="1000" b="0" u="none" baseline="0" dirty="0">
                          <a:solidFill>
                            <a:schemeClr val="tx1"/>
                          </a:solidFill>
                        </a:rPr>
                        <a:t>-use of imagination, problem solving, creativity and synthesis of ideas</a:t>
                      </a:r>
                    </a:p>
                    <a:p>
                      <a:r>
                        <a:rPr lang="en-US" sz="1000" b="0" u="none" baseline="0" dirty="0">
                          <a:solidFill>
                            <a:schemeClr val="tx1"/>
                          </a:solidFill>
                        </a:rPr>
                        <a:t>-application of knowledge, skills and understanding of choreographic forms and devices</a:t>
                      </a:r>
                    </a:p>
                    <a:p>
                      <a:r>
                        <a:rPr lang="en-US" sz="1000" b="0" u="none" baseline="0" dirty="0">
                          <a:solidFill>
                            <a:schemeClr val="tx1"/>
                          </a:solidFill>
                        </a:rPr>
                        <a:t>-communication of ideas, feelings, emotions, meanings and moods</a:t>
                      </a:r>
                      <a:endParaRPr lang="en-US" sz="1000" b="0" u="none" dirty="0">
                        <a:solidFill>
                          <a:schemeClr val="tx1"/>
                        </a:solidFill>
                      </a:endParaRPr>
                    </a:p>
                    <a:p>
                      <a:endParaRPr lang="en-US" sz="1000" b="0" u="none" dirty="0">
                        <a:solidFill>
                          <a:schemeClr val="tx1"/>
                        </a:solidFill>
                      </a:endParaRPr>
                    </a:p>
                    <a:p>
                      <a:endParaRPr lang="en-US" sz="1000" b="0" u="none" dirty="0">
                        <a:solidFill>
                          <a:schemeClr val="tx1"/>
                        </a:solidFill>
                      </a:endParaRPr>
                    </a:p>
                    <a:p>
                      <a:endParaRPr lang="en-US" sz="1000" b="0" u="none" dirty="0">
                        <a:solidFill>
                          <a:schemeClr val="tx1"/>
                        </a:solidFill>
                      </a:endParaRP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a:solidFill>
                            <a:schemeClr val="tx1"/>
                          </a:solidFill>
                        </a:rPr>
                        <a:t>-application of knowledge, skills and understanding for performing</a:t>
                      </a:r>
                    </a:p>
                    <a:p>
                      <a:r>
                        <a:rPr lang="en-GB" sz="1000" b="0" u="none" dirty="0">
                          <a:solidFill>
                            <a:schemeClr val="tx1"/>
                          </a:solidFill>
                        </a:rPr>
                        <a:t>-development of physical, technical, mental and expressive skills.</a:t>
                      </a:r>
                    </a:p>
                    <a:p>
                      <a:r>
                        <a:rPr lang="en-GB" sz="1000" b="0" u="none" dirty="0">
                          <a:solidFill>
                            <a:schemeClr val="tx1"/>
                          </a:solidFill>
                        </a:rPr>
                        <a:t>-communication of choreographic intention and artistry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a:solidFill>
                            <a:schemeClr val="tx1"/>
                          </a:solidFill>
                        </a:rPr>
                        <a:t>-application of knowledge, skills and understanding for performing</a:t>
                      </a:r>
                    </a:p>
                    <a:p>
                      <a:r>
                        <a:rPr lang="en-GB" sz="1000" b="0" u="none" dirty="0">
                          <a:solidFill>
                            <a:schemeClr val="tx1"/>
                          </a:solidFill>
                        </a:rPr>
                        <a:t>-development of physical, technical, mental and expressive skills.</a:t>
                      </a:r>
                    </a:p>
                    <a:p>
                      <a:r>
                        <a:rPr lang="en-GB" sz="1000" b="0" u="none" dirty="0">
                          <a:solidFill>
                            <a:schemeClr val="tx1"/>
                          </a:solidFill>
                        </a:rPr>
                        <a:t>-communication of choreographic intention and artistry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a:solidFill>
                            <a:schemeClr val="tx1"/>
                          </a:solidFill>
                        </a:rPr>
                        <a:t>-articulation</a:t>
                      </a:r>
                      <a:r>
                        <a:rPr lang="en-GB" sz="1000" b="0" u="none" baseline="0" dirty="0">
                          <a:solidFill>
                            <a:schemeClr val="tx1"/>
                          </a:solidFill>
                        </a:rPr>
                        <a:t> of knowledge and critical reflection to inform, artistic process.</a:t>
                      </a:r>
                    </a:p>
                    <a:p>
                      <a:r>
                        <a:rPr lang="en-GB" sz="1000" b="0" u="none" baseline="0" dirty="0">
                          <a:solidFill>
                            <a:schemeClr val="tx1"/>
                          </a:solidFill>
                        </a:rPr>
                        <a:t>-critical appreciation of dance in its physical, artistic, aesthetic and cultural contexts.</a:t>
                      </a:r>
                    </a:p>
                    <a:p>
                      <a:r>
                        <a:rPr lang="en-GB" sz="1000" b="0" u="none" baseline="0" dirty="0">
                          <a:solidFill>
                            <a:schemeClr val="tx1"/>
                          </a:solidFill>
                        </a:rPr>
                        <a:t>-critical analysis, interpretation, evaluation and appreciation of professional works.</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0" u="none" dirty="0">
                          <a:solidFill>
                            <a:schemeClr val="tx1"/>
                          </a:solidFill>
                        </a:rPr>
                        <a:t>-articulation</a:t>
                      </a:r>
                      <a:r>
                        <a:rPr lang="en-GB" sz="1000" b="0" u="none" baseline="0" dirty="0">
                          <a:solidFill>
                            <a:schemeClr val="tx1"/>
                          </a:solidFill>
                        </a:rPr>
                        <a:t> of knowledge and critical reflection to inform, artistic process.</a:t>
                      </a:r>
                    </a:p>
                    <a:p>
                      <a:r>
                        <a:rPr lang="en-GB" sz="1000" b="0" u="none" baseline="0" dirty="0">
                          <a:solidFill>
                            <a:schemeClr val="tx1"/>
                          </a:solidFill>
                        </a:rPr>
                        <a:t>-critical appreciation of dance in its physical, artistic, aesthetic and cultural contexts.</a:t>
                      </a:r>
                    </a:p>
                    <a:p>
                      <a:r>
                        <a:rPr lang="en-GB" sz="1000" b="0" u="none" baseline="0" dirty="0">
                          <a:solidFill>
                            <a:schemeClr val="tx1"/>
                          </a:solidFill>
                        </a:rPr>
                        <a:t>-critical analysis, interpretation, evaluation and appreciation of professional works.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501469523"/>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66589" y="110154"/>
            <a:ext cx="857594" cy="423246"/>
          </a:xfrm>
          <a:prstGeom prst="rect">
            <a:avLst/>
          </a:prstGeom>
        </p:spPr>
      </p:pic>
    </p:spTree>
    <p:extLst>
      <p:ext uri="{BB962C8B-B14F-4D97-AF65-F5344CB8AC3E}">
        <p14:creationId xmlns:p14="http://schemas.microsoft.com/office/powerpoint/2010/main" val="2133070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TotalTime>
  <Words>6387</Words>
  <Application>Microsoft Office PowerPoint</Application>
  <PresentationFormat>Widescreen</PresentationFormat>
  <Paragraphs>1008</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PE and Dance curriculum overview KS3  </vt:lpstr>
      <vt:lpstr>PE/Dance Curriculum Overview – Year 7, 8 &amp; 9 Boys (KS3)</vt:lpstr>
      <vt:lpstr>PE/Dance Curriculum Overview – Year 7 &amp; 8 Girls (KS3)</vt:lpstr>
      <vt:lpstr>PE/Dance Curriculum Overview – Year 9 Girls (KS3)</vt:lpstr>
      <vt:lpstr>PE/Dance curriculum overview – Year 9 (KS3)   </vt:lpstr>
      <vt:lpstr>Dance curriculum overview KS4  </vt:lpstr>
      <vt:lpstr>PE/Dance curriculum overview – Year 10 (KS4)   Exam board: AQA GCSE Dance(8236)</vt:lpstr>
      <vt:lpstr>PE/Dance curriculum overview – Year 10 (KS4)   Exam board: AQA GCSE Dance(8236)</vt:lpstr>
      <vt:lpstr>PE/Dance curriculum overview – Year 10 (KS4)   Exam board: AQA GCSE Dance(8236)</vt:lpstr>
      <vt:lpstr>PE/Dance curriculum overview – Year 11 (KS4)   Exam board: AQA GCSE Dance(8236)</vt:lpstr>
      <vt:lpstr>PE/Dance curriculum overview – Year 11 (KS4)   Exam board: AQA GCSE Dance(8236)</vt:lpstr>
      <vt:lpstr>PE/Dance curriculum overview – Year 11 (KS4)   Exam board: AQA GCSE Dance(8236)</vt:lpstr>
      <vt:lpstr>PE curriculum overview KS4  </vt:lpstr>
      <vt:lpstr>GCSE PE Curriculum Overview – Year 10 (KS4) (Theory, Practical)   Exam board: OCR </vt:lpstr>
      <vt:lpstr>GCSE PE Curriculum Overview – Year 11 (KS4) (Theory, Practical)   Exam board: OCR </vt:lpstr>
      <vt:lpstr>Changes for September 2021  Year 11  Due to the time lost in year 10, OCR will decide if there are to be any changes to what will be assessed and examined in summer 2022.  After Christmas, students will have two theory lessons per week. This will allow us to recap content 1.1 and 1.2     </vt:lpstr>
      <vt:lpstr>Sports Studies curriculum overview KS4  </vt:lpstr>
      <vt:lpstr>Sports Studies Curriculum Overview – Year 10 (KS4) (Theory, Practical)   Exam board: OCR </vt:lpstr>
      <vt:lpstr>Sports Studies Curriculum Overview – Year 11 (KS4) (Theory, Practical)   Exam board: OCR </vt:lpstr>
      <vt:lpstr>Changes for September 2021  Year 11  Students will complete any outstanding work and their OAA practical for R056 between Sept – Oct half-term. They will then complete the written element of R052 between Oct half-term and Christmas. After Christmas, they will study R051 (exam element) through to the exam in May. Please note: Due to the time lost in year 10, OCR will decide how many units need submitting. Should they require all four, R053 Sports Leadership will be taught alongside R051 (two theory lessons per week, 1 practical) During practical lessons, team and individual activities will be taught to improve marks gained in year 10.   Year 10  Students will follow the course as outlined in the curriculum overview for year 10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7 Geography long term plan. (Sept 2020)</dc:title>
  <dc:creator>Haggan C</dc:creator>
  <cp:lastModifiedBy>Hamer N</cp:lastModifiedBy>
  <cp:revision>45</cp:revision>
  <dcterms:created xsi:type="dcterms:W3CDTF">2020-02-24T08:29:40Z</dcterms:created>
  <dcterms:modified xsi:type="dcterms:W3CDTF">2021-12-01T20:01:06Z</dcterms:modified>
</cp:coreProperties>
</file>