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99" r:id="rId3"/>
    <p:sldId id="256" r:id="rId4"/>
    <p:sldId id="266" r:id="rId5"/>
    <p:sldId id="267" r:id="rId6"/>
    <p:sldId id="298" r:id="rId7"/>
    <p:sldId id="264" r:id="rId8"/>
    <p:sldId id="265"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2" autoAdjust="0"/>
    <p:restoredTop sz="94660"/>
  </p:normalViewPr>
  <p:slideViewPr>
    <p:cSldViewPr snapToGrid="0">
      <p:cViewPr varScale="1">
        <p:scale>
          <a:sx n="66" d="100"/>
          <a:sy n="66" d="100"/>
        </p:scale>
        <p:origin x="4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A3B0D-E0C1-43FD-A87C-576AAEB91E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4D2485-5F73-4760-9136-11A1DFC2CF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B98CE2-5AD0-4714-8896-07C749BD47A5}"/>
              </a:ext>
            </a:extLst>
          </p:cNvPr>
          <p:cNvSpPr>
            <a:spLocks noGrp="1"/>
          </p:cNvSpPr>
          <p:nvPr>
            <p:ph type="dt" sz="half" idx="10"/>
          </p:nvPr>
        </p:nvSpPr>
        <p:spPr/>
        <p:txBody>
          <a:bodyPr/>
          <a:lstStyle/>
          <a:p>
            <a:fld id="{CD713076-4F8F-488B-9843-E6AF632E4907}" type="datetimeFigureOut">
              <a:rPr lang="en-GB" smtClean="0"/>
              <a:t>28/11/2021</a:t>
            </a:fld>
            <a:endParaRPr lang="en-GB"/>
          </a:p>
        </p:txBody>
      </p:sp>
      <p:sp>
        <p:nvSpPr>
          <p:cNvPr id="5" name="Footer Placeholder 4">
            <a:extLst>
              <a:ext uri="{FF2B5EF4-FFF2-40B4-BE49-F238E27FC236}">
                <a16:creationId xmlns:a16="http://schemas.microsoft.com/office/drawing/2014/main" id="{D33C847B-FC74-44FE-96F8-D9530A1C60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1E6F55-2037-4ECC-8985-AD5717AA89A1}"/>
              </a:ext>
            </a:extLst>
          </p:cNvPr>
          <p:cNvSpPr>
            <a:spLocks noGrp="1"/>
          </p:cNvSpPr>
          <p:nvPr>
            <p:ph type="sldNum" sz="quarter" idx="12"/>
          </p:nvPr>
        </p:nvSpPr>
        <p:spPr/>
        <p:txBody>
          <a:bodyPr/>
          <a:lstStyle/>
          <a:p>
            <a:fld id="{FD413F21-8C81-4BE2-858A-A6E059A2A80B}" type="slidenum">
              <a:rPr lang="en-GB" smtClean="0"/>
              <a:t>‹#›</a:t>
            </a:fld>
            <a:endParaRPr lang="en-GB"/>
          </a:p>
        </p:txBody>
      </p:sp>
    </p:spTree>
    <p:extLst>
      <p:ext uri="{BB962C8B-B14F-4D97-AF65-F5344CB8AC3E}">
        <p14:creationId xmlns:p14="http://schemas.microsoft.com/office/powerpoint/2010/main" val="616972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DE74-51A9-496E-9EAC-A669738856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41BF91-0194-49BE-8400-7E68750D3CE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DC58FE-0548-4C1A-9801-1F5A4BD0CB41}"/>
              </a:ext>
            </a:extLst>
          </p:cNvPr>
          <p:cNvSpPr>
            <a:spLocks noGrp="1"/>
          </p:cNvSpPr>
          <p:nvPr>
            <p:ph type="dt" sz="half" idx="10"/>
          </p:nvPr>
        </p:nvSpPr>
        <p:spPr/>
        <p:txBody>
          <a:bodyPr/>
          <a:lstStyle/>
          <a:p>
            <a:fld id="{CD713076-4F8F-488B-9843-E6AF632E4907}" type="datetimeFigureOut">
              <a:rPr lang="en-GB" smtClean="0"/>
              <a:t>28/11/2021</a:t>
            </a:fld>
            <a:endParaRPr lang="en-GB"/>
          </a:p>
        </p:txBody>
      </p:sp>
      <p:sp>
        <p:nvSpPr>
          <p:cNvPr id="5" name="Footer Placeholder 4">
            <a:extLst>
              <a:ext uri="{FF2B5EF4-FFF2-40B4-BE49-F238E27FC236}">
                <a16:creationId xmlns:a16="http://schemas.microsoft.com/office/drawing/2014/main" id="{E8D7E70A-B188-45C2-A2C3-178E37D609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BA293D-7CA9-4E8E-81D8-81B3D169C1FB}"/>
              </a:ext>
            </a:extLst>
          </p:cNvPr>
          <p:cNvSpPr>
            <a:spLocks noGrp="1"/>
          </p:cNvSpPr>
          <p:nvPr>
            <p:ph type="sldNum" sz="quarter" idx="12"/>
          </p:nvPr>
        </p:nvSpPr>
        <p:spPr/>
        <p:txBody>
          <a:bodyPr/>
          <a:lstStyle/>
          <a:p>
            <a:fld id="{FD413F21-8C81-4BE2-858A-A6E059A2A80B}" type="slidenum">
              <a:rPr lang="en-GB" smtClean="0"/>
              <a:t>‹#›</a:t>
            </a:fld>
            <a:endParaRPr lang="en-GB"/>
          </a:p>
        </p:txBody>
      </p:sp>
    </p:spTree>
    <p:extLst>
      <p:ext uri="{BB962C8B-B14F-4D97-AF65-F5344CB8AC3E}">
        <p14:creationId xmlns:p14="http://schemas.microsoft.com/office/powerpoint/2010/main" val="77233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DC5292-8833-40BE-9284-5A221E475F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99AD82-25D1-4FFC-987F-E80C88A73CB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D6C0C0-E3D9-4CE8-BD28-D9A930DCFF70}"/>
              </a:ext>
            </a:extLst>
          </p:cNvPr>
          <p:cNvSpPr>
            <a:spLocks noGrp="1"/>
          </p:cNvSpPr>
          <p:nvPr>
            <p:ph type="dt" sz="half" idx="10"/>
          </p:nvPr>
        </p:nvSpPr>
        <p:spPr/>
        <p:txBody>
          <a:bodyPr/>
          <a:lstStyle/>
          <a:p>
            <a:fld id="{CD713076-4F8F-488B-9843-E6AF632E4907}" type="datetimeFigureOut">
              <a:rPr lang="en-GB" smtClean="0"/>
              <a:t>28/11/2021</a:t>
            </a:fld>
            <a:endParaRPr lang="en-GB"/>
          </a:p>
        </p:txBody>
      </p:sp>
      <p:sp>
        <p:nvSpPr>
          <p:cNvPr id="5" name="Footer Placeholder 4">
            <a:extLst>
              <a:ext uri="{FF2B5EF4-FFF2-40B4-BE49-F238E27FC236}">
                <a16:creationId xmlns:a16="http://schemas.microsoft.com/office/drawing/2014/main" id="{7E0314D9-8FA2-4F82-8FBA-E39B729827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84FC86-A3E1-4C1D-BED2-947A377883F0}"/>
              </a:ext>
            </a:extLst>
          </p:cNvPr>
          <p:cNvSpPr>
            <a:spLocks noGrp="1"/>
          </p:cNvSpPr>
          <p:nvPr>
            <p:ph type="sldNum" sz="quarter" idx="12"/>
          </p:nvPr>
        </p:nvSpPr>
        <p:spPr/>
        <p:txBody>
          <a:bodyPr/>
          <a:lstStyle/>
          <a:p>
            <a:fld id="{FD413F21-8C81-4BE2-858A-A6E059A2A80B}" type="slidenum">
              <a:rPr lang="en-GB" smtClean="0"/>
              <a:t>‹#›</a:t>
            </a:fld>
            <a:endParaRPr lang="en-GB"/>
          </a:p>
        </p:txBody>
      </p:sp>
    </p:spTree>
    <p:extLst>
      <p:ext uri="{BB962C8B-B14F-4D97-AF65-F5344CB8AC3E}">
        <p14:creationId xmlns:p14="http://schemas.microsoft.com/office/powerpoint/2010/main" val="304087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084D6-6AF3-4BC9-8F8E-15139FDB69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B4BF52-D21A-4A2D-AE13-6BDA1B549E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84675B-610D-4BD1-AF7C-7946683B28D1}"/>
              </a:ext>
            </a:extLst>
          </p:cNvPr>
          <p:cNvSpPr>
            <a:spLocks noGrp="1"/>
          </p:cNvSpPr>
          <p:nvPr>
            <p:ph type="dt" sz="half" idx="10"/>
          </p:nvPr>
        </p:nvSpPr>
        <p:spPr/>
        <p:txBody>
          <a:bodyPr/>
          <a:lstStyle/>
          <a:p>
            <a:fld id="{CD713076-4F8F-488B-9843-E6AF632E4907}" type="datetimeFigureOut">
              <a:rPr lang="en-GB" smtClean="0"/>
              <a:t>28/11/2021</a:t>
            </a:fld>
            <a:endParaRPr lang="en-GB"/>
          </a:p>
        </p:txBody>
      </p:sp>
      <p:sp>
        <p:nvSpPr>
          <p:cNvPr id="5" name="Footer Placeholder 4">
            <a:extLst>
              <a:ext uri="{FF2B5EF4-FFF2-40B4-BE49-F238E27FC236}">
                <a16:creationId xmlns:a16="http://schemas.microsoft.com/office/drawing/2014/main" id="{387F1D97-C78D-4B1D-A1CA-C2CD23EA4E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11A911-241F-4235-97BB-E0A02BF3AD4E}"/>
              </a:ext>
            </a:extLst>
          </p:cNvPr>
          <p:cNvSpPr>
            <a:spLocks noGrp="1"/>
          </p:cNvSpPr>
          <p:nvPr>
            <p:ph type="sldNum" sz="quarter" idx="12"/>
          </p:nvPr>
        </p:nvSpPr>
        <p:spPr/>
        <p:txBody>
          <a:bodyPr/>
          <a:lstStyle/>
          <a:p>
            <a:fld id="{FD413F21-8C81-4BE2-858A-A6E059A2A80B}" type="slidenum">
              <a:rPr lang="en-GB" smtClean="0"/>
              <a:t>‹#›</a:t>
            </a:fld>
            <a:endParaRPr lang="en-GB"/>
          </a:p>
        </p:txBody>
      </p:sp>
    </p:spTree>
    <p:extLst>
      <p:ext uri="{BB962C8B-B14F-4D97-AF65-F5344CB8AC3E}">
        <p14:creationId xmlns:p14="http://schemas.microsoft.com/office/powerpoint/2010/main" val="407413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61A9-BA84-4952-94CE-ACCEFAC744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F8E7EAA-0F38-4F0A-95ED-C5862D3E46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947299-9E55-4995-ABE2-C71D776C0E9B}"/>
              </a:ext>
            </a:extLst>
          </p:cNvPr>
          <p:cNvSpPr>
            <a:spLocks noGrp="1"/>
          </p:cNvSpPr>
          <p:nvPr>
            <p:ph type="dt" sz="half" idx="10"/>
          </p:nvPr>
        </p:nvSpPr>
        <p:spPr/>
        <p:txBody>
          <a:bodyPr/>
          <a:lstStyle/>
          <a:p>
            <a:fld id="{CD713076-4F8F-488B-9843-E6AF632E4907}" type="datetimeFigureOut">
              <a:rPr lang="en-GB" smtClean="0"/>
              <a:t>28/11/2021</a:t>
            </a:fld>
            <a:endParaRPr lang="en-GB"/>
          </a:p>
        </p:txBody>
      </p:sp>
      <p:sp>
        <p:nvSpPr>
          <p:cNvPr id="5" name="Footer Placeholder 4">
            <a:extLst>
              <a:ext uri="{FF2B5EF4-FFF2-40B4-BE49-F238E27FC236}">
                <a16:creationId xmlns:a16="http://schemas.microsoft.com/office/drawing/2014/main" id="{3EB00976-DFD8-4172-9848-07E75BD27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129EC2-B474-4FA5-B1C7-22E5886B0069}"/>
              </a:ext>
            </a:extLst>
          </p:cNvPr>
          <p:cNvSpPr>
            <a:spLocks noGrp="1"/>
          </p:cNvSpPr>
          <p:nvPr>
            <p:ph type="sldNum" sz="quarter" idx="12"/>
          </p:nvPr>
        </p:nvSpPr>
        <p:spPr/>
        <p:txBody>
          <a:bodyPr/>
          <a:lstStyle/>
          <a:p>
            <a:fld id="{FD413F21-8C81-4BE2-858A-A6E059A2A80B}" type="slidenum">
              <a:rPr lang="en-GB" smtClean="0"/>
              <a:t>‹#›</a:t>
            </a:fld>
            <a:endParaRPr lang="en-GB"/>
          </a:p>
        </p:txBody>
      </p:sp>
    </p:spTree>
    <p:extLst>
      <p:ext uri="{BB962C8B-B14F-4D97-AF65-F5344CB8AC3E}">
        <p14:creationId xmlns:p14="http://schemas.microsoft.com/office/powerpoint/2010/main" val="163366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0856-FDB2-4135-862F-04FF756F56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9CB7B1-B6E3-4F32-8CE2-8A26E795477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CA7F356-185A-4209-A6AF-211D85087E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76D0C3-BB9D-434F-80D6-DCE2A96FB013}"/>
              </a:ext>
            </a:extLst>
          </p:cNvPr>
          <p:cNvSpPr>
            <a:spLocks noGrp="1"/>
          </p:cNvSpPr>
          <p:nvPr>
            <p:ph type="dt" sz="half" idx="10"/>
          </p:nvPr>
        </p:nvSpPr>
        <p:spPr/>
        <p:txBody>
          <a:bodyPr/>
          <a:lstStyle/>
          <a:p>
            <a:fld id="{CD713076-4F8F-488B-9843-E6AF632E4907}" type="datetimeFigureOut">
              <a:rPr lang="en-GB" smtClean="0"/>
              <a:t>28/11/2021</a:t>
            </a:fld>
            <a:endParaRPr lang="en-GB"/>
          </a:p>
        </p:txBody>
      </p:sp>
      <p:sp>
        <p:nvSpPr>
          <p:cNvPr id="6" name="Footer Placeholder 5">
            <a:extLst>
              <a:ext uri="{FF2B5EF4-FFF2-40B4-BE49-F238E27FC236}">
                <a16:creationId xmlns:a16="http://schemas.microsoft.com/office/drawing/2014/main" id="{CE10F3C7-7ECC-4B06-970E-3982DA3674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865227-89F4-487F-9ADA-4E7FA35F12E9}"/>
              </a:ext>
            </a:extLst>
          </p:cNvPr>
          <p:cNvSpPr>
            <a:spLocks noGrp="1"/>
          </p:cNvSpPr>
          <p:nvPr>
            <p:ph type="sldNum" sz="quarter" idx="12"/>
          </p:nvPr>
        </p:nvSpPr>
        <p:spPr/>
        <p:txBody>
          <a:bodyPr/>
          <a:lstStyle/>
          <a:p>
            <a:fld id="{FD413F21-8C81-4BE2-858A-A6E059A2A80B}" type="slidenum">
              <a:rPr lang="en-GB" smtClean="0"/>
              <a:t>‹#›</a:t>
            </a:fld>
            <a:endParaRPr lang="en-GB"/>
          </a:p>
        </p:txBody>
      </p:sp>
    </p:spTree>
    <p:extLst>
      <p:ext uri="{BB962C8B-B14F-4D97-AF65-F5344CB8AC3E}">
        <p14:creationId xmlns:p14="http://schemas.microsoft.com/office/powerpoint/2010/main" val="2092160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439F7-D756-40B6-96B2-8B07ECCCBE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831A55-807D-4B69-9343-A8D89C952C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897BB3-6A90-4E64-9082-2CBEB6D1C8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B6F5A9-454F-4033-A984-03C7D2B6B8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7325BE-38BB-467B-9D20-5427E74D6D9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D2C375-6C6F-4B3D-BDC6-9CC4EE723E25}"/>
              </a:ext>
            </a:extLst>
          </p:cNvPr>
          <p:cNvSpPr>
            <a:spLocks noGrp="1"/>
          </p:cNvSpPr>
          <p:nvPr>
            <p:ph type="dt" sz="half" idx="10"/>
          </p:nvPr>
        </p:nvSpPr>
        <p:spPr/>
        <p:txBody>
          <a:bodyPr/>
          <a:lstStyle/>
          <a:p>
            <a:fld id="{CD713076-4F8F-488B-9843-E6AF632E4907}" type="datetimeFigureOut">
              <a:rPr lang="en-GB" smtClean="0"/>
              <a:t>28/11/2021</a:t>
            </a:fld>
            <a:endParaRPr lang="en-GB"/>
          </a:p>
        </p:txBody>
      </p:sp>
      <p:sp>
        <p:nvSpPr>
          <p:cNvPr id="8" name="Footer Placeholder 7">
            <a:extLst>
              <a:ext uri="{FF2B5EF4-FFF2-40B4-BE49-F238E27FC236}">
                <a16:creationId xmlns:a16="http://schemas.microsoft.com/office/drawing/2014/main" id="{A268572C-1035-4E15-A1BF-947DFD01BEA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78A671-E01F-44D7-B798-DB5D6D38706C}"/>
              </a:ext>
            </a:extLst>
          </p:cNvPr>
          <p:cNvSpPr>
            <a:spLocks noGrp="1"/>
          </p:cNvSpPr>
          <p:nvPr>
            <p:ph type="sldNum" sz="quarter" idx="12"/>
          </p:nvPr>
        </p:nvSpPr>
        <p:spPr/>
        <p:txBody>
          <a:bodyPr/>
          <a:lstStyle/>
          <a:p>
            <a:fld id="{FD413F21-8C81-4BE2-858A-A6E059A2A80B}" type="slidenum">
              <a:rPr lang="en-GB" smtClean="0"/>
              <a:t>‹#›</a:t>
            </a:fld>
            <a:endParaRPr lang="en-GB"/>
          </a:p>
        </p:txBody>
      </p:sp>
    </p:spTree>
    <p:extLst>
      <p:ext uri="{BB962C8B-B14F-4D97-AF65-F5344CB8AC3E}">
        <p14:creationId xmlns:p14="http://schemas.microsoft.com/office/powerpoint/2010/main" val="29904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F534D-6EA6-4F4B-B36A-A6BB206C44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5ADEE2C-9244-420B-98B3-6110E605D627}"/>
              </a:ext>
            </a:extLst>
          </p:cNvPr>
          <p:cNvSpPr>
            <a:spLocks noGrp="1"/>
          </p:cNvSpPr>
          <p:nvPr>
            <p:ph type="dt" sz="half" idx="10"/>
          </p:nvPr>
        </p:nvSpPr>
        <p:spPr/>
        <p:txBody>
          <a:bodyPr/>
          <a:lstStyle/>
          <a:p>
            <a:fld id="{CD713076-4F8F-488B-9843-E6AF632E4907}" type="datetimeFigureOut">
              <a:rPr lang="en-GB" smtClean="0"/>
              <a:t>28/11/2021</a:t>
            </a:fld>
            <a:endParaRPr lang="en-GB"/>
          </a:p>
        </p:txBody>
      </p:sp>
      <p:sp>
        <p:nvSpPr>
          <p:cNvPr id="4" name="Footer Placeholder 3">
            <a:extLst>
              <a:ext uri="{FF2B5EF4-FFF2-40B4-BE49-F238E27FC236}">
                <a16:creationId xmlns:a16="http://schemas.microsoft.com/office/drawing/2014/main" id="{923B0BC9-EB49-47AC-B33E-6F47E6FA28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F284E51-1152-4588-AC2F-D97076CB49A5}"/>
              </a:ext>
            </a:extLst>
          </p:cNvPr>
          <p:cNvSpPr>
            <a:spLocks noGrp="1"/>
          </p:cNvSpPr>
          <p:nvPr>
            <p:ph type="sldNum" sz="quarter" idx="12"/>
          </p:nvPr>
        </p:nvSpPr>
        <p:spPr/>
        <p:txBody>
          <a:bodyPr/>
          <a:lstStyle/>
          <a:p>
            <a:fld id="{FD413F21-8C81-4BE2-858A-A6E059A2A80B}" type="slidenum">
              <a:rPr lang="en-GB" smtClean="0"/>
              <a:t>‹#›</a:t>
            </a:fld>
            <a:endParaRPr lang="en-GB"/>
          </a:p>
        </p:txBody>
      </p:sp>
    </p:spTree>
    <p:extLst>
      <p:ext uri="{BB962C8B-B14F-4D97-AF65-F5344CB8AC3E}">
        <p14:creationId xmlns:p14="http://schemas.microsoft.com/office/powerpoint/2010/main" val="2152956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6C8F10-0058-4C2F-AA38-DFB6FC9CD81D}"/>
              </a:ext>
            </a:extLst>
          </p:cNvPr>
          <p:cNvSpPr>
            <a:spLocks noGrp="1"/>
          </p:cNvSpPr>
          <p:nvPr>
            <p:ph type="dt" sz="half" idx="10"/>
          </p:nvPr>
        </p:nvSpPr>
        <p:spPr/>
        <p:txBody>
          <a:bodyPr/>
          <a:lstStyle/>
          <a:p>
            <a:fld id="{CD713076-4F8F-488B-9843-E6AF632E4907}" type="datetimeFigureOut">
              <a:rPr lang="en-GB" smtClean="0"/>
              <a:t>28/11/2021</a:t>
            </a:fld>
            <a:endParaRPr lang="en-GB"/>
          </a:p>
        </p:txBody>
      </p:sp>
      <p:sp>
        <p:nvSpPr>
          <p:cNvPr id="3" name="Footer Placeholder 2">
            <a:extLst>
              <a:ext uri="{FF2B5EF4-FFF2-40B4-BE49-F238E27FC236}">
                <a16:creationId xmlns:a16="http://schemas.microsoft.com/office/drawing/2014/main" id="{665D9FFE-3FA8-424F-B4CA-C1D22CA8694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A8D49D-F0F6-4C5F-8F9D-18CC4ECE5527}"/>
              </a:ext>
            </a:extLst>
          </p:cNvPr>
          <p:cNvSpPr>
            <a:spLocks noGrp="1"/>
          </p:cNvSpPr>
          <p:nvPr>
            <p:ph type="sldNum" sz="quarter" idx="12"/>
          </p:nvPr>
        </p:nvSpPr>
        <p:spPr/>
        <p:txBody>
          <a:bodyPr/>
          <a:lstStyle/>
          <a:p>
            <a:fld id="{FD413F21-8C81-4BE2-858A-A6E059A2A80B}" type="slidenum">
              <a:rPr lang="en-GB" smtClean="0"/>
              <a:t>‹#›</a:t>
            </a:fld>
            <a:endParaRPr lang="en-GB"/>
          </a:p>
        </p:txBody>
      </p:sp>
    </p:spTree>
    <p:extLst>
      <p:ext uri="{BB962C8B-B14F-4D97-AF65-F5344CB8AC3E}">
        <p14:creationId xmlns:p14="http://schemas.microsoft.com/office/powerpoint/2010/main" val="20582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9BA56-01DF-4B84-B6A7-C077C41588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CF2C2AB-FBD1-4E98-8BD6-652B6C5645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E160CC-A165-47DA-8D2E-8E4265456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DC5C74-FEE9-4D49-A85A-40498C9D6394}"/>
              </a:ext>
            </a:extLst>
          </p:cNvPr>
          <p:cNvSpPr>
            <a:spLocks noGrp="1"/>
          </p:cNvSpPr>
          <p:nvPr>
            <p:ph type="dt" sz="half" idx="10"/>
          </p:nvPr>
        </p:nvSpPr>
        <p:spPr/>
        <p:txBody>
          <a:bodyPr/>
          <a:lstStyle/>
          <a:p>
            <a:fld id="{CD713076-4F8F-488B-9843-E6AF632E4907}" type="datetimeFigureOut">
              <a:rPr lang="en-GB" smtClean="0"/>
              <a:t>28/11/2021</a:t>
            </a:fld>
            <a:endParaRPr lang="en-GB"/>
          </a:p>
        </p:txBody>
      </p:sp>
      <p:sp>
        <p:nvSpPr>
          <p:cNvPr id="6" name="Footer Placeholder 5">
            <a:extLst>
              <a:ext uri="{FF2B5EF4-FFF2-40B4-BE49-F238E27FC236}">
                <a16:creationId xmlns:a16="http://schemas.microsoft.com/office/drawing/2014/main" id="{F3C142A6-4ECD-4BBD-8C9D-4EE41B5E11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BA1AD0-17E9-49EE-86C7-3BAD1096F380}"/>
              </a:ext>
            </a:extLst>
          </p:cNvPr>
          <p:cNvSpPr>
            <a:spLocks noGrp="1"/>
          </p:cNvSpPr>
          <p:nvPr>
            <p:ph type="sldNum" sz="quarter" idx="12"/>
          </p:nvPr>
        </p:nvSpPr>
        <p:spPr/>
        <p:txBody>
          <a:bodyPr/>
          <a:lstStyle/>
          <a:p>
            <a:fld id="{FD413F21-8C81-4BE2-858A-A6E059A2A80B}" type="slidenum">
              <a:rPr lang="en-GB" smtClean="0"/>
              <a:t>‹#›</a:t>
            </a:fld>
            <a:endParaRPr lang="en-GB"/>
          </a:p>
        </p:txBody>
      </p:sp>
    </p:spTree>
    <p:extLst>
      <p:ext uri="{BB962C8B-B14F-4D97-AF65-F5344CB8AC3E}">
        <p14:creationId xmlns:p14="http://schemas.microsoft.com/office/powerpoint/2010/main" val="132044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9F54B-94A9-4766-A30B-3AAE1828BC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EA1E215-883F-493F-8A59-29EF4B6707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D8C31F-F5D7-4BF4-9D06-4AA8A9911C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8F1B98-4ABD-49AA-B955-0058D56C3776}"/>
              </a:ext>
            </a:extLst>
          </p:cNvPr>
          <p:cNvSpPr>
            <a:spLocks noGrp="1"/>
          </p:cNvSpPr>
          <p:nvPr>
            <p:ph type="dt" sz="half" idx="10"/>
          </p:nvPr>
        </p:nvSpPr>
        <p:spPr/>
        <p:txBody>
          <a:bodyPr/>
          <a:lstStyle/>
          <a:p>
            <a:fld id="{CD713076-4F8F-488B-9843-E6AF632E4907}" type="datetimeFigureOut">
              <a:rPr lang="en-GB" smtClean="0"/>
              <a:t>28/11/2021</a:t>
            </a:fld>
            <a:endParaRPr lang="en-GB"/>
          </a:p>
        </p:txBody>
      </p:sp>
      <p:sp>
        <p:nvSpPr>
          <p:cNvPr id="6" name="Footer Placeholder 5">
            <a:extLst>
              <a:ext uri="{FF2B5EF4-FFF2-40B4-BE49-F238E27FC236}">
                <a16:creationId xmlns:a16="http://schemas.microsoft.com/office/drawing/2014/main" id="{E56C63F0-0203-4F7D-8004-C84B2A8D7A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ACEC4E-DD67-4B65-BA10-F0F2E582EFD9}"/>
              </a:ext>
            </a:extLst>
          </p:cNvPr>
          <p:cNvSpPr>
            <a:spLocks noGrp="1"/>
          </p:cNvSpPr>
          <p:nvPr>
            <p:ph type="sldNum" sz="quarter" idx="12"/>
          </p:nvPr>
        </p:nvSpPr>
        <p:spPr/>
        <p:txBody>
          <a:bodyPr/>
          <a:lstStyle/>
          <a:p>
            <a:fld id="{FD413F21-8C81-4BE2-858A-A6E059A2A80B}" type="slidenum">
              <a:rPr lang="en-GB" smtClean="0"/>
              <a:t>‹#›</a:t>
            </a:fld>
            <a:endParaRPr lang="en-GB"/>
          </a:p>
        </p:txBody>
      </p:sp>
    </p:spTree>
    <p:extLst>
      <p:ext uri="{BB962C8B-B14F-4D97-AF65-F5344CB8AC3E}">
        <p14:creationId xmlns:p14="http://schemas.microsoft.com/office/powerpoint/2010/main" val="331643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705E07-4CFC-4BC9-8AB2-9A52C4DFF6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B8D4EE-68D4-44C6-8F8C-66B2F81423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7E2B3C-4D55-483C-BC83-58C07DF64F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13076-4F8F-488B-9843-E6AF632E4907}" type="datetimeFigureOut">
              <a:rPr lang="en-GB" smtClean="0"/>
              <a:t>28/11/2021</a:t>
            </a:fld>
            <a:endParaRPr lang="en-GB"/>
          </a:p>
        </p:txBody>
      </p:sp>
      <p:sp>
        <p:nvSpPr>
          <p:cNvPr id="5" name="Footer Placeholder 4">
            <a:extLst>
              <a:ext uri="{FF2B5EF4-FFF2-40B4-BE49-F238E27FC236}">
                <a16:creationId xmlns:a16="http://schemas.microsoft.com/office/drawing/2014/main" id="{499D4B99-663E-4882-89EC-14AACCA9B4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60331B2-D684-4BAA-B897-B30FA1D198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13F21-8C81-4BE2-858A-A6E059A2A80B}" type="slidenum">
              <a:rPr lang="en-GB" smtClean="0"/>
              <a:t>‹#›</a:t>
            </a:fld>
            <a:endParaRPr lang="en-GB"/>
          </a:p>
        </p:txBody>
      </p:sp>
    </p:spTree>
    <p:extLst>
      <p:ext uri="{BB962C8B-B14F-4D97-AF65-F5344CB8AC3E}">
        <p14:creationId xmlns:p14="http://schemas.microsoft.com/office/powerpoint/2010/main" val="4008658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863" y="2015427"/>
            <a:ext cx="5529044" cy="3244550"/>
          </a:xfrm>
        </p:spPr>
        <p:txBody>
          <a:bodyPr vert="horz" lIns="91440" tIns="45720" rIns="91440" bIns="45720" rtlCol="0" anchor="b">
            <a:normAutofit/>
          </a:bodyPr>
          <a:lstStyle/>
          <a:p>
            <a:pPr>
              <a:lnSpc>
                <a:spcPct val="90000"/>
              </a:lnSpc>
            </a:pPr>
            <a:r>
              <a:rPr lang="en-US" sz="4800" b="1" i="0" kern="1200" dirty="0">
                <a:latin typeface="+mj-lt"/>
                <a:ea typeface="+mj-ea"/>
                <a:cs typeface="+mj-cs"/>
              </a:rPr>
              <a:t>Art curriculum overview KS3</a:t>
            </a:r>
            <a:br>
              <a:rPr lang="en-US" sz="4800" b="1" i="0" kern="1200" dirty="0">
                <a:latin typeface="+mj-lt"/>
                <a:ea typeface="+mj-ea"/>
                <a:cs typeface="+mj-cs"/>
              </a:rPr>
            </a:br>
            <a:r>
              <a:rPr lang="en-US" sz="4800" b="1" i="0" kern="1200" dirty="0">
                <a:latin typeface="+mj-lt"/>
                <a:ea typeface="+mj-ea"/>
                <a:cs typeface="+mj-cs"/>
              </a:rPr>
              <a:t/>
            </a:r>
            <a:br>
              <a:rPr lang="en-US" sz="4800" b="1" i="0" kern="1200" dirty="0">
                <a:latin typeface="+mj-lt"/>
                <a:ea typeface="+mj-ea"/>
                <a:cs typeface="+mj-cs"/>
              </a:rPr>
            </a:br>
            <a:endParaRPr lang="en-US" sz="4800" b="1" i="0" kern="1200" dirty="0">
              <a:latin typeface="+mj-lt"/>
              <a:ea typeface="+mj-ea"/>
              <a:cs typeface="+mj-cs"/>
            </a:endParaRPr>
          </a:p>
        </p:txBody>
      </p:sp>
      <p:pic>
        <p:nvPicPr>
          <p:cNvPr id="3" name="Picture 2">
            <a:extLst>
              <a:ext uri="{FF2B5EF4-FFF2-40B4-BE49-F238E27FC236}">
                <a16:creationId xmlns:a16="http://schemas.microsoft.com/office/drawing/2014/main" id="{C57E9722-5AFC-4183-9554-DC6D01F1D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393" y="1545164"/>
            <a:ext cx="2622740" cy="3934107"/>
          </a:xfrm>
          <a:prstGeom prst="roundRect">
            <a:avLst>
              <a:gd name="adj" fmla="val 4342"/>
            </a:avLst>
          </a:prstGeom>
          <a:effectLst/>
        </p:spPr>
      </p:pic>
      <p:pic>
        <p:nvPicPr>
          <p:cNvPr id="4" name="Picture 3">
            <a:extLst>
              <a:ext uri="{FF2B5EF4-FFF2-40B4-BE49-F238E27FC236}">
                <a16:creationId xmlns:a16="http://schemas.microsoft.com/office/drawing/2014/main" id="{101AEC0B-8A03-4B7A-B95F-518D4D39EB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616854" y="539879"/>
            <a:ext cx="2564053" cy="1262795"/>
          </a:xfrm>
          <a:prstGeom prst="roundRect">
            <a:avLst>
              <a:gd name="adj" fmla="val 1858"/>
            </a:avLst>
          </a:prstGeom>
          <a:effectLst/>
        </p:spPr>
      </p:pic>
    </p:spTree>
    <p:extLst>
      <p:ext uri="{BB962C8B-B14F-4D97-AF65-F5344CB8AC3E}">
        <p14:creationId xmlns:p14="http://schemas.microsoft.com/office/powerpoint/2010/main" val="278272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6864A864-2611-4263-B58E-25682652D938}"/>
              </a:ext>
            </a:extLst>
          </p:cNvPr>
          <p:cNvSpPr txBox="1">
            <a:spLocks/>
          </p:cNvSpPr>
          <p:nvPr/>
        </p:nvSpPr>
        <p:spPr>
          <a:xfrm>
            <a:off x="1021239" y="-2977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b="1" u="sng" dirty="0"/>
              <a:t>Art Curriculum Overview</a:t>
            </a:r>
          </a:p>
        </p:txBody>
      </p:sp>
      <p:pic>
        <p:nvPicPr>
          <p:cNvPr id="4" name="Picture 3">
            <a:extLst>
              <a:ext uri="{FF2B5EF4-FFF2-40B4-BE49-F238E27FC236}">
                <a16:creationId xmlns:a16="http://schemas.microsoft.com/office/drawing/2014/main" id="{EF596F4B-E0B0-451B-B758-5423309158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5" name="Picture 4">
            <a:extLst>
              <a:ext uri="{FF2B5EF4-FFF2-40B4-BE49-F238E27FC236}">
                <a16:creationId xmlns:a16="http://schemas.microsoft.com/office/drawing/2014/main" id="{B3329DFF-FB9D-4232-9268-36036BE421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
        <p:nvSpPr>
          <p:cNvPr id="6" name="TextBox 5">
            <a:extLst>
              <a:ext uri="{FF2B5EF4-FFF2-40B4-BE49-F238E27FC236}">
                <a16:creationId xmlns:a16="http://schemas.microsoft.com/office/drawing/2014/main" id="{D7EC831F-84DC-4D63-BA59-74FDBDEC34F5}"/>
              </a:ext>
            </a:extLst>
          </p:cNvPr>
          <p:cNvSpPr txBox="1"/>
          <p:nvPr/>
        </p:nvSpPr>
        <p:spPr>
          <a:xfrm>
            <a:off x="344041" y="728980"/>
            <a:ext cx="11718523" cy="5909310"/>
          </a:xfrm>
          <a:prstGeom prst="rect">
            <a:avLst/>
          </a:prstGeom>
          <a:noFill/>
        </p:spPr>
        <p:txBody>
          <a:bodyPr wrap="square" rtlCol="0">
            <a:spAutoFit/>
          </a:bodyPr>
          <a:lstStyle/>
          <a:p>
            <a:r>
              <a:rPr lang="en-GB" sz="1800" b="1" u="sng" dirty="0"/>
              <a:t>KS3 Gaps in knowledge identified and addressed. </a:t>
            </a:r>
            <a:endParaRPr lang="en-GB" dirty="0"/>
          </a:p>
          <a:p>
            <a:pPr marL="2241550" indent="-2241550"/>
            <a:r>
              <a:rPr lang="en-GB" dirty="0"/>
              <a:t>Key Knowledge: 	Projects that were many taught by non-specialist teachers were not always taught in depth. SOW helped teachers to teach these areas, but many of the topics have been revisited or recapped on to find gaps in knowledge. These gaps have been built in to the current SOW.</a:t>
            </a:r>
          </a:p>
          <a:p>
            <a:pPr marL="2241550" indent="-2241550"/>
            <a:r>
              <a:rPr lang="en-GB" dirty="0"/>
              <a:t>	On line learning was carefully planned to assist non specialist teachers.</a:t>
            </a:r>
          </a:p>
          <a:p>
            <a:pPr marL="2241550" indent="-2241550"/>
            <a:r>
              <a:rPr lang="en-GB" dirty="0"/>
              <a:t>	Baseline tests have been used to identify gaps in knowledge and planning has been adapted to fill gaps in knowledge missed. This process in ongoing throughout the year.</a:t>
            </a:r>
          </a:p>
          <a:p>
            <a:pPr marL="2241550" indent="-2241550"/>
            <a:endParaRPr lang="en-GB" dirty="0"/>
          </a:p>
          <a:p>
            <a:pPr marL="2241550" indent="-2241550"/>
            <a:r>
              <a:rPr lang="en-GB" dirty="0"/>
              <a:t>Key skills: 	Skills and equipment. These have been focussed and revisited on in the current projects and additional equipment used I addition to set tasks in some cases. </a:t>
            </a:r>
          </a:p>
          <a:p>
            <a:pPr marL="2241550" indent="-2241550"/>
            <a:r>
              <a:rPr lang="en-GB" dirty="0"/>
              <a:t>	While on line learning discussed techniques and equipment, in many cases students were not adequately equipped during lock down. Current SOW recap over skills and baseline tests have been used to identify gaps in knowledge. This process in ongoing throughout the year.</a:t>
            </a:r>
          </a:p>
          <a:p>
            <a:pPr marL="2241550" indent="-2241550"/>
            <a:endParaRPr lang="en-GB" dirty="0"/>
          </a:p>
          <a:p>
            <a:pPr marL="2241550" indent="-2241550"/>
            <a:r>
              <a:rPr lang="en-GB" sz="1800" b="1" u="sng" dirty="0"/>
              <a:t>KS4 Gaps in knowledge identified and revisited </a:t>
            </a:r>
          </a:p>
          <a:p>
            <a:pPr marL="2241550" indent="-2241550"/>
            <a:r>
              <a:rPr lang="en-GB" sz="1800" dirty="0"/>
              <a:t>	</a:t>
            </a:r>
            <a:r>
              <a:rPr lang="en-GB" sz="1800" b="1" dirty="0" smtClean="0"/>
              <a:t>Year 8 and 9 </a:t>
            </a:r>
            <a:r>
              <a:rPr lang="en-GB" sz="1800" dirty="0" smtClean="0"/>
              <a:t>both study Asian art as this </a:t>
            </a:r>
            <a:r>
              <a:rPr lang="en-GB" dirty="0" smtClean="0"/>
              <a:t>was most identified to need revisiting with subject specialist knowledge and specialised equipment </a:t>
            </a:r>
          </a:p>
          <a:p>
            <a:pPr marL="2241550" indent="-2241550"/>
            <a:r>
              <a:rPr lang="en-GB" b="1" dirty="0" smtClean="0"/>
              <a:t>	</a:t>
            </a:r>
            <a:r>
              <a:rPr lang="en-GB" sz="1800" b="1" dirty="0" smtClean="0"/>
              <a:t>Year </a:t>
            </a:r>
            <a:r>
              <a:rPr lang="en-GB" sz="1800" b="1" dirty="0"/>
              <a:t>10 </a:t>
            </a:r>
            <a:r>
              <a:rPr lang="en-GB" sz="1800" dirty="0"/>
              <a:t>students have followed a strict SOW initially, that includes skills, knowledge and techniques. The gap in teaching has clearly closed.</a:t>
            </a:r>
          </a:p>
          <a:p>
            <a:pPr marL="2241550" indent="-2241550"/>
            <a:r>
              <a:rPr lang="en-GB" dirty="0"/>
              <a:t>	</a:t>
            </a:r>
            <a:r>
              <a:rPr lang="en-GB" b="1" dirty="0"/>
              <a:t>Year 11 </a:t>
            </a:r>
            <a:r>
              <a:rPr lang="en-GB" dirty="0"/>
              <a:t>students have recapped on many of the studies normally covered in year 10 </a:t>
            </a:r>
            <a:r>
              <a:rPr lang="en-GB" dirty="0" err="1"/>
              <a:t>iand</a:t>
            </a:r>
            <a:r>
              <a:rPr lang="en-GB" dirty="0"/>
              <a:t> in some cases re done. AQA have cancelled the externally set task to accommodate for los of teaching time</a:t>
            </a:r>
            <a:r>
              <a:rPr lang="en-GB" dirty="0" smtClean="0"/>
              <a:t>.</a:t>
            </a:r>
            <a:endParaRPr lang="en-GB" sz="1800" dirty="0"/>
          </a:p>
        </p:txBody>
      </p:sp>
    </p:spTree>
    <p:extLst>
      <p:ext uri="{BB962C8B-B14F-4D97-AF65-F5344CB8AC3E}">
        <p14:creationId xmlns:p14="http://schemas.microsoft.com/office/powerpoint/2010/main" val="1518015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3200" b="1" u="sng" dirty="0"/>
              <a:t>Art Curriculum Overview – Year 7 (KS3)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3125320498"/>
              </p:ext>
            </p:extLst>
          </p:nvPr>
        </p:nvGraphicFramePr>
        <p:xfrm>
          <a:off x="335864" y="746760"/>
          <a:ext cx="11450700" cy="5961529"/>
        </p:xfrm>
        <a:graphic>
          <a:graphicData uri="http://schemas.openxmlformats.org/drawingml/2006/table">
            <a:tbl>
              <a:tblPr firstRow="1" bandRow="1">
                <a:tableStyleId>{5C22544A-7EE6-4342-B048-85BDC9FD1C3A}</a:tableStyleId>
              </a:tblPr>
              <a:tblGrid>
                <a:gridCol w="1184326">
                  <a:extLst>
                    <a:ext uri="{9D8B030D-6E8A-4147-A177-3AD203B41FA5}">
                      <a16:colId xmlns:a16="http://schemas.microsoft.com/office/drawing/2014/main" val="3717695141"/>
                    </a:ext>
                  </a:extLst>
                </a:gridCol>
                <a:gridCol w="1691640">
                  <a:extLst>
                    <a:ext uri="{9D8B030D-6E8A-4147-A177-3AD203B41FA5}">
                      <a16:colId xmlns:a16="http://schemas.microsoft.com/office/drawing/2014/main" val="1058426284"/>
                    </a:ext>
                  </a:extLst>
                </a:gridCol>
                <a:gridCol w="2077346">
                  <a:extLst>
                    <a:ext uri="{9D8B030D-6E8A-4147-A177-3AD203B41FA5}">
                      <a16:colId xmlns:a16="http://schemas.microsoft.com/office/drawing/2014/main" val="704629290"/>
                    </a:ext>
                  </a:extLst>
                </a:gridCol>
                <a:gridCol w="1686208">
                  <a:extLst>
                    <a:ext uri="{9D8B030D-6E8A-4147-A177-3AD203B41FA5}">
                      <a16:colId xmlns:a16="http://schemas.microsoft.com/office/drawing/2014/main" val="3960397057"/>
                    </a:ext>
                  </a:extLst>
                </a:gridCol>
                <a:gridCol w="1560940">
                  <a:extLst>
                    <a:ext uri="{9D8B030D-6E8A-4147-A177-3AD203B41FA5}">
                      <a16:colId xmlns:a16="http://schemas.microsoft.com/office/drawing/2014/main" val="3706240846"/>
                    </a:ext>
                  </a:extLst>
                </a:gridCol>
                <a:gridCol w="1560940">
                  <a:extLst>
                    <a:ext uri="{9D8B030D-6E8A-4147-A177-3AD203B41FA5}">
                      <a16:colId xmlns:a16="http://schemas.microsoft.com/office/drawing/2014/main" val="4178250955"/>
                    </a:ext>
                  </a:extLst>
                </a:gridCol>
                <a:gridCol w="1689300">
                  <a:extLst>
                    <a:ext uri="{9D8B030D-6E8A-4147-A177-3AD203B41FA5}">
                      <a16:colId xmlns:a16="http://schemas.microsoft.com/office/drawing/2014/main" val="4072156639"/>
                    </a:ext>
                  </a:extLst>
                </a:gridCol>
              </a:tblGrid>
              <a:tr h="370840">
                <a:tc>
                  <a:txBody>
                    <a:bodyPr/>
                    <a:lstStyle/>
                    <a:p>
                      <a:pPr algn="ctr"/>
                      <a:r>
                        <a:rPr lang="en-GB" sz="1200" b="1"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1a. Geometric shapes and Robots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kern="1200" dirty="0">
                          <a:solidFill>
                            <a:schemeClr val="tx1"/>
                          </a:solidFill>
                          <a:effectLst/>
                          <a:latin typeface="+mn-lt"/>
                          <a:ea typeface="+mn-ea"/>
                          <a:cs typeface="+mn-cs"/>
                        </a:rPr>
                        <a:t>1b. Robot composition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2a. Colour Theory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2b. Colour theory and Tingatinga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3a. Bugs and insect illustration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3b. Bugs and insect </a:t>
                      </a:r>
                      <a:r>
                        <a:rPr lang="en-GB" sz="1200" b="0" kern="1200" dirty="0" smtClean="0">
                          <a:solidFill>
                            <a:schemeClr val="tx1"/>
                          </a:solidFill>
                          <a:effectLst/>
                          <a:latin typeface="+mn-lt"/>
                          <a:ea typeface="+mn-ea"/>
                          <a:cs typeface="+mn-cs"/>
                        </a:rPr>
                        <a:t>illustration</a:t>
                      </a:r>
                      <a:endParaRPr lang="en-GB" sz="12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0">
                <a:tc>
                  <a:txBody>
                    <a:bodyPr/>
                    <a:lstStyle/>
                    <a:p>
                      <a:pPr algn="ctr"/>
                      <a:r>
                        <a:rPr lang="en-GB" sz="1200" b="1"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u="none" dirty="0" smtClean="0">
                          <a:solidFill>
                            <a:schemeClr val="tx1"/>
                          </a:solidFill>
                        </a:rPr>
                        <a:t>7 weeks</a:t>
                      </a:r>
                      <a:endParaRPr lang="en-US"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u="none" dirty="0">
                          <a:solidFill>
                            <a:schemeClr val="tx1"/>
                          </a:solidFill>
                        </a:rPr>
                        <a:t>8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u="none" smtClean="0">
                          <a:solidFill>
                            <a:schemeClr val="tx1"/>
                          </a:solidFill>
                        </a:rPr>
                        <a:t>7 </a:t>
                      </a:r>
                      <a:r>
                        <a:rPr lang="en-GB" sz="1200" b="0" u="none" dirty="0">
                          <a:solidFill>
                            <a:schemeClr val="tx1"/>
                          </a:solidFill>
                        </a:rPr>
                        <a:t>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5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7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490369">
                <a:tc>
                  <a:txBody>
                    <a:bodyPr/>
                    <a:lstStyle/>
                    <a:p>
                      <a:pPr algn="ctr"/>
                      <a:r>
                        <a:rPr lang="en-US" sz="1200" b="1" u="none" dirty="0">
                          <a:solidFill>
                            <a:schemeClr val="tx1"/>
                          </a:solidFill>
                        </a:rPr>
                        <a:t>Links to</a:t>
                      </a:r>
                      <a:r>
                        <a:rPr lang="en-US" sz="1200" b="1" u="none" baseline="0" dirty="0">
                          <a:solidFill>
                            <a:schemeClr val="tx1"/>
                          </a:solidFill>
                        </a:rPr>
                        <a:t> specification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AO2 Making </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 AO1 Generating ideas </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AO3 Evaluating </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b="0" u="none" dirty="0">
                          <a:solidFill>
                            <a:schemeClr val="tx1"/>
                          </a:solidFill>
                        </a:rPr>
                        <a:t>AO4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 AO2 Making</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AO1 Generating ideas </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1060301">
                <a:tc>
                  <a:txBody>
                    <a:bodyPr/>
                    <a:lstStyle/>
                    <a:p>
                      <a:pPr algn="ctr"/>
                      <a:r>
                        <a:rPr lang="en-GB" sz="1100" b="1"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Baseline test.</a:t>
                      </a:r>
                    </a:p>
                    <a:p>
                      <a:pPr lvl="0"/>
                      <a:r>
                        <a:rPr lang="en-GB" sz="1100" kern="1200" dirty="0">
                          <a:solidFill>
                            <a:schemeClr val="dk1"/>
                          </a:solidFill>
                          <a:effectLst/>
                          <a:latin typeface="+mn-lt"/>
                          <a:ea typeface="+mn-ea"/>
                          <a:cs typeface="+mn-cs"/>
                        </a:rPr>
                        <a:t>Formative – ongoing visual advise and next steps in booklets</a:t>
                      </a:r>
                    </a:p>
                    <a:p>
                      <a:pPr lvl="0"/>
                      <a:r>
                        <a:rPr lang="en-GB" sz="1100" kern="1200" dirty="0">
                          <a:solidFill>
                            <a:schemeClr val="dk1"/>
                          </a:solidFill>
                          <a:effectLst/>
                          <a:latin typeface="+mn-lt"/>
                          <a:ea typeface="+mn-ea"/>
                          <a:cs typeface="+mn-cs"/>
                        </a:rPr>
                        <a:t>Summative – Data snap shot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Formative – ongoing visual advise and next steps in booklets</a:t>
                      </a:r>
                    </a:p>
                    <a:p>
                      <a:pPr lvl="0"/>
                      <a:r>
                        <a:rPr lang="en-GB" sz="1100" kern="1200" dirty="0">
                          <a:solidFill>
                            <a:schemeClr val="dk1"/>
                          </a:solidFill>
                          <a:effectLst/>
                          <a:latin typeface="+mn-lt"/>
                          <a:ea typeface="+mn-ea"/>
                          <a:cs typeface="+mn-cs"/>
                        </a:rPr>
                        <a:t>Summative – Data snap shot.</a:t>
                      </a:r>
                    </a:p>
                    <a:p>
                      <a:pPr lvl="0"/>
                      <a:r>
                        <a:rPr lang="en-GB" sz="11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Formative – ongoing visual advise and next steps in booklets</a:t>
                      </a:r>
                    </a:p>
                    <a:p>
                      <a:pPr lvl="0"/>
                      <a:r>
                        <a:rPr lang="en-GB" sz="1100" kern="1200" dirty="0">
                          <a:solidFill>
                            <a:schemeClr val="dk1"/>
                          </a:solidFill>
                          <a:effectLst/>
                          <a:latin typeface="+mn-lt"/>
                          <a:ea typeface="+mn-ea"/>
                          <a:cs typeface="+mn-cs"/>
                        </a:rPr>
                        <a:t>Summative – Data snap shot.</a:t>
                      </a:r>
                    </a:p>
                    <a:p>
                      <a:pPr lvl="0"/>
                      <a:r>
                        <a:rPr lang="en-GB" sz="11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Formative – ongoing visual advise and next steps in booklets</a:t>
                      </a:r>
                    </a:p>
                    <a:p>
                      <a:pPr lvl="0"/>
                      <a:r>
                        <a:rPr lang="en-GB" sz="1100" kern="1200" dirty="0">
                          <a:solidFill>
                            <a:schemeClr val="dk1"/>
                          </a:solidFill>
                          <a:effectLst/>
                          <a:latin typeface="+mn-lt"/>
                          <a:ea typeface="+mn-ea"/>
                          <a:cs typeface="+mn-cs"/>
                        </a:rPr>
                        <a:t>Summative – Data snap shot.</a:t>
                      </a:r>
                    </a:p>
                    <a:p>
                      <a:pPr lvl="0"/>
                      <a:r>
                        <a:rPr lang="en-GB" sz="11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Formative – ongoing visual advise and next steps in booklets</a:t>
                      </a:r>
                    </a:p>
                    <a:p>
                      <a:pPr lvl="0"/>
                      <a:r>
                        <a:rPr lang="en-GB" sz="1100" kern="1200" dirty="0">
                          <a:solidFill>
                            <a:schemeClr val="dk1"/>
                          </a:solidFill>
                          <a:effectLst/>
                          <a:latin typeface="+mn-lt"/>
                          <a:ea typeface="+mn-ea"/>
                          <a:cs typeface="+mn-cs"/>
                        </a:rPr>
                        <a:t>Summative – Data snap shot.</a:t>
                      </a:r>
                    </a:p>
                    <a:p>
                      <a:pPr lvl="0"/>
                      <a:r>
                        <a:rPr lang="en-GB" sz="11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370840">
                <a:tc>
                  <a:txBody>
                    <a:bodyPr/>
                    <a:lstStyle/>
                    <a:p>
                      <a:pPr algn="ctr"/>
                      <a:r>
                        <a:rPr lang="en-GB" sz="1100" b="1"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kern="1200" dirty="0">
                          <a:solidFill>
                            <a:schemeClr val="dk1"/>
                          </a:solidFill>
                          <a:effectLst/>
                          <a:latin typeface="+mn-lt"/>
                          <a:ea typeface="+mn-ea"/>
                          <a:cs typeface="+mn-cs"/>
                        </a:rPr>
                        <a:t>Scale, composition, imagination, drawing and textural pencil work.</a:t>
                      </a:r>
                    </a:p>
                    <a:p>
                      <a:pPr lvl="0"/>
                      <a:r>
                        <a:rPr lang="en-GB" sz="1100" kern="1200" dirty="0">
                          <a:solidFill>
                            <a:schemeClr val="dk1"/>
                          </a:solidFill>
                          <a:effectLst/>
                          <a:latin typeface="+mn-lt"/>
                          <a:ea typeface="+mn-ea"/>
                          <a:cs typeface="+mn-cs"/>
                        </a:rPr>
                        <a:t>Draw and shade 2D/3D shapes. </a:t>
                      </a:r>
                    </a:p>
                    <a:p>
                      <a:pPr lvl="0"/>
                      <a:r>
                        <a:rPr lang="en-GB" sz="1100" kern="1200" dirty="0">
                          <a:solidFill>
                            <a:schemeClr val="dk1"/>
                          </a:solidFill>
                          <a:effectLst/>
                          <a:latin typeface="+mn-lt"/>
                          <a:ea typeface="+mn-ea"/>
                          <a:cs typeface="+mn-cs"/>
                        </a:rPr>
                        <a:t>Visual instructions and measurements</a:t>
                      </a:r>
                      <a:r>
                        <a:rPr lang="en-GB" sz="1100" kern="1200" baseline="0" dirty="0">
                          <a:solidFill>
                            <a:schemeClr val="dk1"/>
                          </a:solidFill>
                          <a:effectLst/>
                          <a:latin typeface="+mn-lt"/>
                          <a:ea typeface="+mn-ea"/>
                          <a:cs typeface="+mn-cs"/>
                        </a:rPr>
                        <a:t> to draw</a:t>
                      </a:r>
                      <a:r>
                        <a:rPr lang="en-GB" sz="1100" kern="1200" dirty="0">
                          <a:solidFill>
                            <a:schemeClr val="dk1"/>
                          </a:solidFill>
                          <a:effectLst/>
                          <a:latin typeface="+mn-lt"/>
                          <a:ea typeface="+mn-ea"/>
                          <a:cs typeface="+mn-cs"/>
                        </a:rPr>
                        <a:t> robots.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Curriculum link with maths.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 sequence of robots, adding more detail and complexity. Use shading and blending techniques.</a:t>
                      </a:r>
                    </a:p>
                    <a:p>
                      <a:pPr lvl="0"/>
                      <a:r>
                        <a:rPr lang="en-GB" sz="1100" kern="1200" dirty="0">
                          <a:solidFill>
                            <a:schemeClr val="dk1"/>
                          </a:solidFill>
                          <a:effectLst/>
                          <a:latin typeface="+mn-lt"/>
                          <a:ea typeface="+mn-ea"/>
                          <a:cs typeface="+mn-cs"/>
                        </a:rPr>
                        <a:t>Explore design ideas using</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imagination with cogs and conveyor belts.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Use</a:t>
                      </a:r>
                      <a:r>
                        <a:rPr lang="en-GB" sz="1100" kern="1200" baseline="0" dirty="0">
                          <a:solidFill>
                            <a:schemeClr val="dk1"/>
                          </a:solidFill>
                          <a:effectLst/>
                          <a:latin typeface="+mn-lt"/>
                          <a:ea typeface="+mn-ea"/>
                          <a:cs typeface="+mn-cs"/>
                        </a:rPr>
                        <a:t> of</a:t>
                      </a:r>
                      <a:r>
                        <a:rPr lang="en-GB" sz="1100" kern="1200" dirty="0">
                          <a:solidFill>
                            <a:schemeClr val="dk1"/>
                          </a:solidFill>
                          <a:effectLst/>
                          <a:latin typeface="+mn-lt"/>
                          <a:ea typeface="+mn-ea"/>
                          <a:cs typeface="+mn-cs"/>
                        </a:rPr>
                        <a:t> primary colours to start the colour wheel.</a:t>
                      </a:r>
                    </a:p>
                    <a:p>
                      <a:pPr lvl="0"/>
                      <a:r>
                        <a:rPr lang="en-GB" sz="1100" kern="1200" dirty="0">
                          <a:solidFill>
                            <a:schemeClr val="dk1"/>
                          </a:solidFill>
                          <a:effectLst/>
                          <a:latin typeface="+mn-lt"/>
                          <a:ea typeface="+mn-ea"/>
                          <a:cs typeface="+mn-cs"/>
                        </a:rPr>
                        <a:t>Produce secondary and tertiary colours.</a:t>
                      </a:r>
                    </a:p>
                    <a:p>
                      <a:pPr lvl="0"/>
                      <a:r>
                        <a:rPr lang="en-GB" sz="1100" kern="1200" dirty="0">
                          <a:solidFill>
                            <a:schemeClr val="dk1"/>
                          </a:solidFill>
                          <a:effectLst/>
                          <a:latin typeface="+mn-lt"/>
                          <a:ea typeface="+mn-ea"/>
                          <a:cs typeface="+mn-cs"/>
                        </a:rPr>
                        <a:t>Understand how colour theory and nature.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Artist reference</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Tingatinga – African art. Students identify how art has been influenced by cultures and habitats.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Explore a variety of media and drawing techniques  to create insect illustrations. </a:t>
                      </a:r>
                    </a:p>
                    <a:p>
                      <a:r>
                        <a:rPr lang="en-GB" sz="1100" kern="1200" dirty="0">
                          <a:solidFill>
                            <a:schemeClr val="dk1"/>
                          </a:solidFill>
                          <a:effectLst/>
                          <a:latin typeface="+mn-lt"/>
                          <a:ea typeface="+mn-ea"/>
                          <a:cs typeface="+mn-cs"/>
                        </a:rPr>
                        <a:t>Use of descriptive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chemeClr val="tx1"/>
                          </a:solidFill>
                        </a:rPr>
                        <a:t>Composition.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chemeClr val="tx1"/>
                          </a:solidFill>
                        </a:rPr>
                        <a:t>Mixed</a:t>
                      </a:r>
                      <a:r>
                        <a:rPr lang="en-GB" sz="1100" b="0" u="none" baseline="0" dirty="0">
                          <a:solidFill>
                            <a:schemeClr val="tx1"/>
                          </a:solidFill>
                        </a:rPr>
                        <a:t> media.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chemeClr val="tx1"/>
                          </a:solidFill>
                        </a:rPr>
                        <a:t>Independence to explore ideas and use of mixed media.</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370840">
                <a:tc>
                  <a:txBody>
                    <a:bodyPr/>
                    <a:lstStyle/>
                    <a:p>
                      <a:pPr algn="ctr"/>
                      <a:r>
                        <a:rPr lang="en-GB" sz="1100" b="1"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Baseline assessment : Key terminology, Knowledge and drawing skills</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Shapes, 2D and 3D</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Measurement and proportion</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Shading and blending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Developing drawing skills</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Measurement and proportion</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Shape and space</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Shading and blending</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Mixed media robots – depending on time.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Colour wheel </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Painting skills</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Mixing skills</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Understanding colour theory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Drawing with templates</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Knowledge of cultural capital. Exploring the works of other artists (Tingatinga)</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Painting and colour techniques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Drawing techniques.</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Exploring the works of other artists and cultures.</a:t>
                      </a:r>
                    </a:p>
                    <a:p>
                      <a:pPr marL="171450" indent="-171450">
                        <a:buFont typeface="Arial" panose="020B0604020202020204" pitchFamily="34" charset="0"/>
                        <a:buChar char="•"/>
                      </a:pPr>
                      <a:r>
                        <a:rPr lang="en-GB" sz="1100" kern="1200" dirty="0">
                          <a:solidFill>
                            <a:schemeClr val="dk1"/>
                          </a:solidFill>
                          <a:effectLst/>
                          <a:latin typeface="+mn-lt"/>
                          <a:ea typeface="+mn-ea"/>
                          <a:cs typeface="+mn-cs"/>
                        </a:rPr>
                        <a:t>Use of creativity and imagination.</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Mixed media composition</a:t>
                      </a: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Colour</a:t>
                      </a: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Painting</a:t>
                      </a: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Drawing/ design</a:t>
                      </a: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Collage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309206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6BE798AD-3590-4C8C-AED4-0467DF05EC6C}"/>
              </a:ext>
            </a:extLst>
          </p:cNvPr>
          <p:cNvSpPr>
            <a:spLocks noGrp="1"/>
          </p:cNvSpPr>
          <p:nvPr>
            <p:ph type="title"/>
          </p:nvPr>
        </p:nvSpPr>
        <p:spPr>
          <a:xfrm>
            <a:off x="1021239" y="-297712"/>
            <a:ext cx="10515600" cy="1325563"/>
          </a:xfrm>
        </p:spPr>
        <p:txBody>
          <a:bodyPr>
            <a:normAutofit/>
          </a:bodyPr>
          <a:lstStyle/>
          <a:p>
            <a:pPr algn="ctr"/>
            <a:r>
              <a:rPr lang="en-GB" sz="3200" b="1" u="sng" dirty="0"/>
              <a:t>Art Curriculum Overview – Year 8 (KS3)</a:t>
            </a:r>
          </a:p>
        </p:txBody>
      </p:sp>
      <p:graphicFrame>
        <p:nvGraphicFramePr>
          <p:cNvPr id="5" name="Table 4">
            <a:extLst>
              <a:ext uri="{FF2B5EF4-FFF2-40B4-BE49-F238E27FC236}">
                <a16:creationId xmlns:a16="http://schemas.microsoft.com/office/drawing/2014/main" id="{29BA0DCB-3A4E-4192-A525-F611BB24D391}"/>
              </a:ext>
            </a:extLst>
          </p:cNvPr>
          <p:cNvGraphicFramePr>
            <a:graphicFrameLocks noGrp="1"/>
          </p:cNvGraphicFramePr>
          <p:nvPr>
            <p:extLst>
              <p:ext uri="{D42A27DB-BD31-4B8C-83A1-F6EECF244321}">
                <p14:modId xmlns:p14="http://schemas.microsoft.com/office/powerpoint/2010/main" val="1918441485"/>
              </p:ext>
            </p:extLst>
          </p:nvPr>
        </p:nvGraphicFramePr>
        <p:xfrm>
          <a:off x="335864" y="746760"/>
          <a:ext cx="11450700" cy="5935287"/>
        </p:xfrm>
        <a:graphic>
          <a:graphicData uri="http://schemas.openxmlformats.org/drawingml/2006/table">
            <a:tbl>
              <a:tblPr firstRow="1" bandRow="1">
                <a:tableStyleId>{5C22544A-7EE6-4342-B048-85BDC9FD1C3A}</a:tableStyleId>
              </a:tblPr>
              <a:tblGrid>
                <a:gridCol w="1314457">
                  <a:extLst>
                    <a:ext uri="{9D8B030D-6E8A-4147-A177-3AD203B41FA5}">
                      <a16:colId xmlns:a16="http://schemas.microsoft.com/office/drawing/2014/main" val="3717695141"/>
                    </a:ext>
                  </a:extLst>
                </a:gridCol>
                <a:gridCol w="1807421">
                  <a:extLst>
                    <a:ext uri="{9D8B030D-6E8A-4147-A177-3AD203B41FA5}">
                      <a16:colId xmlns:a16="http://schemas.microsoft.com/office/drawing/2014/main" val="1058426284"/>
                    </a:ext>
                  </a:extLst>
                </a:gridCol>
                <a:gridCol w="1735043">
                  <a:extLst>
                    <a:ext uri="{9D8B030D-6E8A-4147-A177-3AD203B41FA5}">
                      <a16:colId xmlns:a16="http://schemas.microsoft.com/office/drawing/2014/main" val="704629290"/>
                    </a:ext>
                  </a:extLst>
                </a:gridCol>
                <a:gridCol w="1782599">
                  <a:extLst>
                    <a:ext uri="{9D8B030D-6E8A-4147-A177-3AD203B41FA5}">
                      <a16:colId xmlns:a16="http://schemas.microsoft.com/office/drawing/2014/main" val="3960397057"/>
                    </a:ext>
                  </a:extLst>
                </a:gridCol>
                <a:gridCol w="1690444">
                  <a:extLst>
                    <a:ext uri="{9D8B030D-6E8A-4147-A177-3AD203B41FA5}">
                      <a16:colId xmlns:a16="http://schemas.microsoft.com/office/drawing/2014/main" val="3706240846"/>
                    </a:ext>
                  </a:extLst>
                </a:gridCol>
                <a:gridCol w="1568741">
                  <a:extLst>
                    <a:ext uri="{9D8B030D-6E8A-4147-A177-3AD203B41FA5}">
                      <a16:colId xmlns:a16="http://schemas.microsoft.com/office/drawing/2014/main" val="4178250955"/>
                    </a:ext>
                  </a:extLst>
                </a:gridCol>
                <a:gridCol w="1551995">
                  <a:extLst>
                    <a:ext uri="{9D8B030D-6E8A-4147-A177-3AD203B41FA5}">
                      <a16:colId xmlns:a16="http://schemas.microsoft.com/office/drawing/2014/main" val="4072156639"/>
                    </a:ext>
                  </a:extLst>
                </a:gridCol>
              </a:tblGrid>
              <a:tr h="370840">
                <a:tc>
                  <a:txBody>
                    <a:bodyPr/>
                    <a:lstStyle/>
                    <a:p>
                      <a:pPr algn="ctr"/>
                      <a:r>
                        <a:rPr lang="en-GB" sz="12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Aboriginal art – Boomerangs and story telling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Asian art – Variety of small </a:t>
                      </a:r>
                      <a:r>
                        <a:rPr lang="en-GB" sz="1200" b="0" kern="1200" dirty="0" smtClean="0">
                          <a:solidFill>
                            <a:schemeClr val="tx1"/>
                          </a:solidFill>
                          <a:effectLst/>
                          <a:latin typeface="+mn-lt"/>
                          <a:ea typeface="+mn-ea"/>
                          <a:cs typeface="+mn-cs"/>
                        </a:rPr>
                        <a:t>compositions and a scroll</a:t>
                      </a:r>
                      <a:endParaRPr lang="en-GB" sz="12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kern="1200" dirty="0">
                          <a:solidFill>
                            <a:schemeClr val="tx1"/>
                          </a:solidFill>
                          <a:effectLst/>
                          <a:latin typeface="+mn-lt"/>
                          <a:ea typeface="+mn-ea"/>
                          <a:cs typeface="+mn-cs"/>
                        </a:rPr>
                        <a:t>Architecture, perspective and art one and two point</a:t>
                      </a:r>
                      <a:r>
                        <a:rPr lang="en-GB" sz="1200" b="0" kern="1200" baseline="0" dirty="0">
                          <a:solidFill>
                            <a:schemeClr val="tx1"/>
                          </a:solidFill>
                          <a:effectLst/>
                          <a:latin typeface="+mn-lt"/>
                          <a:ea typeface="+mn-ea"/>
                          <a:cs typeface="+mn-cs"/>
                        </a:rPr>
                        <a:t> perspective.</a:t>
                      </a:r>
                      <a:endParaRPr lang="en-GB" sz="12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kern="1200" dirty="0">
                          <a:solidFill>
                            <a:schemeClr val="tx1"/>
                          </a:solidFill>
                          <a:effectLst/>
                          <a:latin typeface="+mn-lt"/>
                          <a:ea typeface="+mn-ea"/>
                          <a:cs typeface="+mn-cs"/>
                        </a:rPr>
                        <a:t>Architecture, perspective and art. Local architecture.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Aquatic illustration</a:t>
                      </a:r>
                      <a:endParaRPr lang="en-GB" sz="12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Aquatic composition</a:t>
                      </a:r>
                      <a:endParaRPr lang="en-GB" sz="12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365760">
                <a:tc>
                  <a:txBody>
                    <a:bodyPr/>
                    <a:lstStyle/>
                    <a:p>
                      <a:pPr algn="ctr"/>
                      <a:r>
                        <a:rPr lang="en-GB" sz="1200" b="1"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7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u="none" dirty="0" smtClean="0">
                          <a:solidFill>
                            <a:schemeClr val="tx1"/>
                          </a:solidFill>
                        </a:rPr>
                        <a:t>8  </a:t>
                      </a:r>
                      <a:r>
                        <a:rPr lang="en-GB" sz="1200" b="0" u="none" dirty="0">
                          <a:solidFill>
                            <a:schemeClr val="tx1"/>
                          </a:solidFill>
                        </a:rPr>
                        <a:t>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u="none" dirty="0">
                          <a:solidFill>
                            <a:schemeClr val="tx1"/>
                          </a:solidFill>
                        </a:rPr>
                        <a:t>7</a:t>
                      </a:r>
                      <a:r>
                        <a:rPr lang="en-US" sz="1200" b="0" u="none" dirty="0" smtClean="0">
                          <a:solidFill>
                            <a:schemeClr val="tx1"/>
                          </a:solidFill>
                        </a:rPr>
                        <a:t> </a:t>
                      </a:r>
                      <a:r>
                        <a:rPr lang="en-US" sz="1200" b="0" u="none" dirty="0">
                          <a:solidFill>
                            <a:schemeClr val="tx1"/>
                          </a:solidFill>
                        </a:rPr>
                        <a:t>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u="none" dirty="0">
                          <a:solidFill>
                            <a:schemeClr val="tx1"/>
                          </a:solidFill>
                        </a:rPr>
                        <a:t>5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u="none" dirty="0">
                          <a:solidFill>
                            <a:schemeClr val="tx1"/>
                          </a:solidFill>
                        </a:rPr>
                        <a:t>7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59467">
                <a:tc>
                  <a:txBody>
                    <a:bodyPr/>
                    <a:lstStyle/>
                    <a:p>
                      <a:pPr algn="ctr"/>
                      <a:r>
                        <a:rPr lang="en-US" sz="1200" b="1" u="none" dirty="0">
                          <a:solidFill>
                            <a:schemeClr val="tx1"/>
                          </a:solidFill>
                        </a:rPr>
                        <a:t>Links to</a:t>
                      </a:r>
                      <a:r>
                        <a:rPr lang="en-US" sz="1200" b="1" u="none" baseline="0" dirty="0">
                          <a:solidFill>
                            <a:schemeClr val="tx1"/>
                          </a:solidFill>
                        </a:rPr>
                        <a:t> specification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AO3 – Evaluating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AO1 - Generating ideas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kern="1200" dirty="0">
                          <a:solidFill>
                            <a:schemeClr val="dk1"/>
                          </a:solidFill>
                          <a:effectLst/>
                          <a:latin typeface="+mn-lt"/>
                          <a:ea typeface="+mn-ea"/>
                          <a:cs typeface="+mn-cs"/>
                        </a:rPr>
                        <a:t>AO2 – Making </a:t>
                      </a:r>
                      <a:endParaRPr lang="en-US"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kern="1200" dirty="0">
                          <a:solidFill>
                            <a:schemeClr val="dk1"/>
                          </a:solidFill>
                          <a:effectLst/>
                          <a:latin typeface="+mn-lt"/>
                          <a:ea typeface="+mn-ea"/>
                          <a:cs typeface="+mn-cs"/>
                        </a:rPr>
                        <a:t>AO4 – Knowledge</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kern="1200" dirty="0">
                          <a:solidFill>
                            <a:schemeClr val="dk1"/>
                          </a:solidFill>
                          <a:effectLst/>
                          <a:latin typeface="+mn-lt"/>
                          <a:ea typeface="+mn-ea"/>
                          <a:cs typeface="+mn-cs"/>
                        </a:rPr>
                        <a:t>AO1 – Generating ideas</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kern="1200" dirty="0">
                          <a:solidFill>
                            <a:schemeClr val="dk1"/>
                          </a:solidFill>
                          <a:effectLst/>
                          <a:latin typeface="+mn-lt"/>
                          <a:ea typeface="+mn-ea"/>
                          <a:cs typeface="+mn-cs"/>
                        </a:rPr>
                        <a:t>AO2 – Making </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370840">
                <a:tc>
                  <a:txBody>
                    <a:bodyPr/>
                    <a:lstStyle/>
                    <a:p>
                      <a:pPr algn="ctr"/>
                      <a:r>
                        <a:rPr lang="en-GB" sz="1200" b="1"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744287">
                <a:tc>
                  <a:txBody>
                    <a:bodyPr/>
                    <a:lstStyle/>
                    <a:p>
                      <a:pPr algn="ctr"/>
                      <a:r>
                        <a:rPr lang="en-GB" sz="1200" b="1"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Aboriginal culture and art. Mark making with charcoal to explore Aboriginal symbols.</a:t>
                      </a:r>
                    </a:p>
                    <a:p>
                      <a:pPr lvl="0"/>
                      <a:r>
                        <a:rPr lang="en-GB" sz="1100" kern="1200" dirty="0">
                          <a:solidFill>
                            <a:schemeClr val="dk1"/>
                          </a:solidFill>
                          <a:effectLst/>
                          <a:latin typeface="+mn-lt"/>
                          <a:ea typeface="+mn-ea"/>
                          <a:cs typeface="+mn-cs"/>
                        </a:rPr>
                        <a:t>Boomerang</a:t>
                      </a:r>
                      <a:r>
                        <a:rPr lang="en-GB" sz="1100" kern="1200" baseline="0" dirty="0">
                          <a:solidFill>
                            <a:schemeClr val="dk1"/>
                          </a:solidFill>
                          <a:effectLst/>
                          <a:latin typeface="+mn-lt"/>
                          <a:ea typeface="+mn-ea"/>
                          <a:cs typeface="+mn-cs"/>
                        </a:rPr>
                        <a:t> designs </a:t>
                      </a:r>
                      <a:r>
                        <a:rPr lang="en-GB" sz="1100" kern="1200" dirty="0">
                          <a:solidFill>
                            <a:schemeClr val="dk1"/>
                          </a:solidFill>
                          <a:effectLst/>
                          <a:latin typeface="+mn-lt"/>
                          <a:ea typeface="+mn-ea"/>
                          <a:cs typeface="+mn-cs"/>
                        </a:rPr>
                        <a:t>and</a:t>
                      </a:r>
                      <a:r>
                        <a:rPr lang="en-GB" sz="1100" kern="1200" baseline="0" dirty="0">
                          <a:solidFill>
                            <a:schemeClr val="dk1"/>
                          </a:solidFill>
                          <a:effectLst/>
                          <a:latin typeface="+mn-lt"/>
                          <a:ea typeface="+mn-ea"/>
                          <a:cs typeface="+mn-cs"/>
                        </a:rPr>
                        <a:t> story telling</a:t>
                      </a:r>
                      <a:r>
                        <a:rPr lang="en-GB" sz="1100" kern="1200" dirty="0">
                          <a:solidFill>
                            <a:schemeClr val="dk1"/>
                          </a:solidFill>
                          <a:effectLst/>
                          <a:latin typeface="+mn-lt"/>
                          <a:ea typeface="+mn-ea"/>
                          <a:cs typeface="+mn-cs"/>
                        </a:rPr>
                        <a:t>. Use of symmetry.</a:t>
                      </a:r>
                    </a:p>
                    <a:p>
                      <a:pPr lvl="0"/>
                      <a:r>
                        <a:rPr lang="en-GB" sz="1100" kern="1200" dirty="0">
                          <a:solidFill>
                            <a:schemeClr val="dk1"/>
                          </a:solidFill>
                          <a:effectLst/>
                          <a:latin typeface="+mn-lt"/>
                          <a:ea typeface="+mn-ea"/>
                          <a:cs typeface="+mn-cs"/>
                        </a:rPr>
                        <a:t>Traditional use of colour</a:t>
                      </a:r>
                      <a:r>
                        <a:rPr lang="en-GB" sz="1100" kern="1200" baseline="0" dirty="0">
                          <a:solidFill>
                            <a:schemeClr val="dk1"/>
                          </a:solidFill>
                          <a:effectLst/>
                          <a:latin typeface="+mn-lt"/>
                          <a:ea typeface="+mn-ea"/>
                          <a:cs typeface="+mn-cs"/>
                        </a:rPr>
                        <a:t>.</a:t>
                      </a:r>
                    </a:p>
                    <a:p>
                      <a:pPr lvl="0"/>
                      <a:r>
                        <a:rPr lang="en-GB" sz="1100" kern="1200" baseline="0" dirty="0">
                          <a:solidFill>
                            <a:schemeClr val="dk1"/>
                          </a:solidFill>
                          <a:effectLst/>
                          <a:latin typeface="+mn-lt"/>
                          <a:ea typeface="+mn-ea"/>
                          <a:cs typeface="+mn-cs"/>
                        </a:rPr>
                        <a:t>Pointillism.</a:t>
                      </a:r>
                      <a:endParaRPr lang="en-GB" sz="11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A2 composition using charcoal and oil pastels to show Aboriginal cave art. Watercolours can be used also. Relate to Impressionism and pointillism.</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Aft>
                          <a:spcPts val="0"/>
                        </a:spcAft>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Front, mid ground, background perspective to illustrate</a:t>
                      </a:r>
                      <a:r>
                        <a:rPr lang="en-GB" sz="12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depth of field. </a:t>
                      </a:r>
                    </a:p>
                    <a:p>
                      <a:pPr marL="0" lvl="0" indent="0">
                        <a:spcAft>
                          <a:spcPts val="0"/>
                        </a:spcAft>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Free hand painting of geometric shapes.</a:t>
                      </a:r>
                    </a:p>
                    <a:p>
                      <a:pPr marL="0" lvl="0" indent="0">
                        <a:spcAft>
                          <a:spcPts val="0"/>
                        </a:spcAft>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Use watercolour washes.</a:t>
                      </a:r>
                    </a:p>
                    <a:p>
                      <a:pPr marL="0" lvl="0" indent="0">
                        <a:spcAft>
                          <a:spcPts val="0"/>
                        </a:spcAft>
                        <a:buFont typeface="Symbol" panose="05050102010706020507" pitchFamily="18" charset="2"/>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Create an</a:t>
                      </a:r>
                      <a:r>
                        <a:rPr lang="en-GB" sz="12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illusion of distance and atmosphere.</a:t>
                      </a:r>
                    </a:p>
                    <a:p>
                      <a:pPr marL="0" indent="0">
                        <a:spcAft>
                          <a:spcPts val="0"/>
                        </a:spcAft>
                        <a:buFont typeface="Arial" panose="020B0604020202020204" pitchFamily="34" charset="0"/>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Use of imagination.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Artist reference - Lowry.</a:t>
                      </a:r>
                    </a:p>
                    <a:p>
                      <a:pPr lvl="0"/>
                      <a:r>
                        <a:rPr lang="en-GB" sz="1100" kern="1200" dirty="0">
                          <a:solidFill>
                            <a:schemeClr val="dk1"/>
                          </a:solidFill>
                          <a:effectLst/>
                          <a:latin typeface="+mn-lt"/>
                          <a:ea typeface="+mn-ea"/>
                          <a:cs typeface="+mn-cs"/>
                        </a:rPr>
                        <a:t>Build on knowledge of perspective to create one and two point perspective compositions using depth of field and a vanishing point. Equipment creates </a:t>
                      </a:r>
                      <a:r>
                        <a:rPr lang="en-GB" sz="1100" kern="1200" baseline="0" dirty="0">
                          <a:solidFill>
                            <a:schemeClr val="dk1"/>
                          </a:solidFill>
                          <a:effectLst/>
                          <a:latin typeface="+mn-lt"/>
                          <a:ea typeface="+mn-ea"/>
                          <a:cs typeface="+mn-cs"/>
                        </a:rPr>
                        <a:t>atmosphere – wax resist,  watercolour, inks.</a:t>
                      </a:r>
                      <a:endParaRPr lang="en-GB" sz="11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Aft>
                          <a:spcPts val="0"/>
                        </a:spcAft>
                        <a:buFont typeface="Symbol" panose="05050102010706020507" pitchFamily="18" charset="2"/>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Artist reference</a:t>
                      </a:r>
                      <a:r>
                        <a:rPr lang="en-GB" sz="1100" baseline="0" dirty="0">
                          <a:effectLst/>
                          <a:latin typeface="Calibri" panose="020F0502020204030204" pitchFamily="34" charset="0"/>
                          <a:ea typeface="Calibri" panose="020F0502020204030204" pitchFamily="34" charset="0"/>
                          <a:cs typeface="Times New Roman" panose="02020603050405020304" pitchFamily="18" charset="0"/>
                        </a:rPr>
                        <a:t> – Pixar films. </a:t>
                      </a:r>
                      <a:r>
                        <a:rPr lang="en-GB" sz="1100" dirty="0">
                          <a:effectLst/>
                          <a:latin typeface="Calibri" panose="020F0502020204030204" pitchFamily="34" charset="0"/>
                          <a:ea typeface="Calibri" panose="020F0502020204030204" pitchFamily="34" charset="0"/>
                          <a:cs typeface="Times New Roman" panose="02020603050405020304" pitchFamily="18" charset="0"/>
                        </a:rPr>
                        <a:t>Discuss composition - BBC video showing an sea life for inspiration.</a:t>
                      </a:r>
                    </a:p>
                    <a:p>
                      <a:pPr marL="0" lvl="0" indent="0">
                        <a:spcAft>
                          <a:spcPts val="0"/>
                        </a:spcAft>
                        <a:buFont typeface="Symbol" panose="05050102010706020507" pitchFamily="18" charset="2"/>
                        <a:buNone/>
                      </a:pPr>
                      <a:r>
                        <a:rPr lang="en-GB" sz="1100" baseline="0" dirty="0">
                          <a:effectLst/>
                          <a:latin typeface="Calibri" panose="020F0502020204030204" pitchFamily="34" charset="0"/>
                          <a:ea typeface="Calibri" panose="020F0502020204030204" pitchFamily="34" charset="0"/>
                          <a:cs typeface="Times New Roman" panose="02020603050405020304" pitchFamily="18" charset="0"/>
                        </a:rPr>
                        <a:t>S</a:t>
                      </a:r>
                      <a:r>
                        <a:rPr lang="en-GB" sz="1100" dirty="0">
                          <a:effectLst/>
                          <a:latin typeface="Calibri" panose="020F0502020204030204" pitchFamily="34" charset="0"/>
                          <a:ea typeface="Calibri" panose="020F0502020204030204" pitchFamily="34" charset="0"/>
                          <a:cs typeface="Times New Roman" panose="02020603050405020304" pitchFamily="18" charset="0"/>
                        </a:rPr>
                        <a:t>cale and proportion,</a:t>
                      </a:r>
                      <a:r>
                        <a:rPr lang="en-GB" sz="11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Times New Roman" panose="02020603050405020304" pitchFamily="18" charset="0"/>
                        </a:rPr>
                        <a:t>depth of field</a:t>
                      </a:r>
                      <a:r>
                        <a:rPr lang="en-GB" sz="11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Times New Roman" panose="02020603050405020304" pitchFamily="18" charset="0"/>
                        </a:rPr>
                        <a:t>and perspective.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spcAft>
                          <a:spcPts val="0"/>
                        </a:spcAft>
                        <a:buFont typeface="Symbol" panose="05050102010706020507" pitchFamily="18" charset="2"/>
                        <a:buNone/>
                      </a:pPr>
                      <a:r>
                        <a:rPr lang="en-GB" sz="1100" dirty="0">
                          <a:effectLst/>
                          <a:latin typeface="Calibri" panose="020F0502020204030204" pitchFamily="34" charset="0"/>
                          <a:ea typeface="Calibri" panose="020F0502020204030204" pitchFamily="34" charset="0"/>
                          <a:cs typeface="Times New Roman" panose="02020603050405020304" pitchFamily="18" charset="0"/>
                        </a:rPr>
                        <a:t>Artist reference</a:t>
                      </a:r>
                      <a:r>
                        <a:rPr lang="en-GB" sz="1100" baseline="0" dirty="0">
                          <a:effectLst/>
                          <a:latin typeface="Calibri" panose="020F0502020204030204" pitchFamily="34" charset="0"/>
                          <a:ea typeface="Calibri" panose="020F0502020204030204" pitchFamily="34" charset="0"/>
                          <a:cs typeface="Times New Roman" panose="02020603050405020304" pitchFamily="18" charset="0"/>
                        </a:rPr>
                        <a:t> - </a:t>
                      </a:r>
                      <a:r>
                        <a:rPr lang="en-GB" sz="1100" dirty="0">
                          <a:effectLst/>
                          <a:latin typeface="Calibri" panose="020F0502020204030204" pitchFamily="34" charset="0"/>
                          <a:ea typeface="Calibri" panose="020F0502020204030204" pitchFamily="34" charset="0"/>
                          <a:cs typeface="Times New Roman" panose="02020603050405020304" pitchFamily="18" charset="0"/>
                        </a:rPr>
                        <a:t>Henri Rousseau, discuss composition - BBC video showing an insight in to Rousseau’s inspiration.</a:t>
                      </a:r>
                    </a:p>
                    <a:p>
                      <a:pPr marL="0" lvl="0" indent="0">
                        <a:spcAft>
                          <a:spcPts val="0"/>
                        </a:spcAft>
                        <a:buFont typeface="Symbol" panose="05050102010706020507" pitchFamily="18" charset="2"/>
                        <a:buNone/>
                      </a:pPr>
                      <a:r>
                        <a:rPr lang="en-GB" sz="1100" baseline="0" dirty="0">
                          <a:effectLst/>
                          <a:latin typeface="Calibri" panose="020F0502020204030204" pitchFamily="34" charset="0"/>
                          <a:ea typeface="Calibri" panose="020F0502020204030204" pitchFamily="34" charset="0"/>
                          <a:cs typeface="Times New Roman" panose="02020603050405020304" pitchFamily="18" charset="0"/>
                        </a:rPr>
                        <a:t>S</a:t>
                      </a:r>
                      <a:r>
                        <a:rPr lang="en-GB" sz="1100" dirty="0">
                          <a:effectLst/>
                          <a:latin typeface="Calibri" panose="020F0502020204030204" pitchFamily="34" charset="0"/>
                          <a:ea typeface="Calibri" panose="020F0502020204030204" pitchFamily="34" charset="0"/>
                          <a:cs typeface="Times New Roman" panose="02020603050405020304" pitchFamily="18" charset="0"/>
                        </a:rPr>
                        <a:t>cale and proportion,</a:t>
                      </a:r>
                      <a:r>
                        <a:rPr lang="en-GB" sz="11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Times New Roman" panose="02020603050405020304" pitchFamily="18" charset="0"/>
                        </a:rPr>
                        <a:t>depth of field</a:t>
                      </a:r>
                      <a:r>
                        <a:rPr lang="en-GB" sz="11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Times New Roman" panose="02020603050405020304" pitchFamily="18" charset="0"/>
                        </a:rPr>
                        <a:t>and perspective.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370840">
                <a:tc>
                  <a:txBody>
                    <a:bodyPr/>
                    <a:lstStyle/>
                    <a:p>
                      <a:pPr algn="ctr"/>
                      <a:r>
                        <a:rPr lang="en-GB" sz="1200" b="1"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Drawing,</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Symmetry Exploring the traditions of the Aboriginals</a:t>
                      </a:r>
                    </a:p>
                    <a:p>
                      <a:pPr lvl="0"/>
                      <a:r>
                        <a:rPr lang="en-GB" sz="1100" kern="1200" dirty="0">
                          <a:solidFill>
                            <a:schemeClr val="dk1"/>
                          </a:solidFill>
                          <a:effectLst/>
                          <a:latin typeface="+mn-lt"/>
                          <a:ea typeface="+mn-ea"/>
                          <a:cs typeface="+mn-cs"/>
                        </a:rPr>
                        <a:t>Mark making, collage,</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painting techniques.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Story telling through  Aboriginal symbols &amp;</a:t>
                      </a:r>
                    </a:p>
                    <a:p>
                      <a:pPr lvl="0"/>
                      <a:r>
                        <a:rPr lang="en-GB" sz="1100" kern="1200" dirty="0">
                          <a:solidFill>
                            <a:schemeClr val="dk1"/>
                          </a:solidFill>
                          <a:effectLst/>
                          <a:latin typeface="+mn-lt"/>
                          <a:ea typeface="+mn-ea"/>
                          <a:cs typeface="+mn-cs"/>
                        </a:rPr>
                        <a:t>ancient colour making.</a:t>
                      </a:r>
                    </a:p>
                    <a:p>
                      <a:pPr lvl="0"/>
                      <a:r>
                        <a:rPr lang="en-GB" sz="1100" kern="1200" dirty="0">
                          <a:solidFill>
                            <a:schemeClr val="dk1"/>
                          </a:solidFill>
                          <a:effectLst/>
                          <a:latin typeface="+mn-lt"/>
                          <a:ea typeface="+mn-ea"/>
                          <a:cs typeface="+mn-cs"/>
                        </a:rPr>
                        <a:t>Painting techniques</a:t>
                      </a:r>
                    </a:p>
                    <a:p>
                      <a:pPr lvl="0"/>
                      <a:r>
                        <a:rPr lang="en-GB" sz="1100" kern="1200" dirty="0">
                          <a:solidFill>
                            <a:schemeClr val="dk1"/>
                          </a:solidFill>
                          <a:effectLst/>
                          <a:latin typeface="+mn-lt"/>
                          <a:ea typeface="+mn-ea"/>
                          <a:cs typeface="+mn-cs"/>
                        </a:rPr>
                        <a:t>Exploring the traditions of the Asian 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Drawing </a:t>
                      </a:r>
                    </a:p>
                    <a:p>
                      <a:pPr lvl="0"/>
                      <a:r>
                        <a:rPr lang="en-GB" sz="1100" kern="1200" dirty="0">
                          <a:solidFill>
                            <a:schemeClr val="dk1"/>
                          </a:solidFill>
                          <a:effectLst/>
                          <a:latin typeface="+mn-lt"/>
                          <a:ea typeface="+mn-ea"/>
                          <a:cs typeface="+mn-cs"/>
                        </a:rPr>
                        <a:t>Perspective</a:t>
                      </a:r>
                    </a:p>
                    <a:p>
                      <a:pPr lvl="0"/>
                      <a:r>
                        <a:rPr lang="en-GB" sz="1100" kern="1200" dirty="0">
                          <a:solidFill>
                            <a:schemeClr val="dk1"/>
                          </a:solidFill>
                          <a:effectLst/>
                          <a:latin typeface="+mn-lt"/>
                          <a:ea typeface="+mn-ea"/>
                          <a:cs typeface="+mn-cs"/>
                        </a:rPr>
                        <a:t>Measurement </a:t>
                      </a:r>
                    </a:p>
                    <a:p>
                      <a:r>
                        <a:rPr lang="en-GB" sz="1100" kern="1200" dirty="0">
                          <a:solidFill>
                            <a:schemeClr val="dk1"/>
                          </a:solidFill>
                          <a:effectLst/>
                          <a:latin typeface="+mn-lt"/>
                          <a:ea typeface="+mn-ea"/>
                          <a:cs typeface="+mn-cs"/>
                        </a:rPr>
                        <a:t>Exploring the work of other artists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Drawing ,</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perspective,</a:t>
                      </a:r>
                      <a:r>
                        <a:rPr lang="en-GB" sz="1100" kern="1200" baseline="0" dirty="0">
                          <a:solidFill>
                            <a:schemeClr val="dk1"/>
                          </a:solidFill>
                          <a:effectLst/>
                          <a:latin typeface="+mn-lt"/>
                          <a:ea typeface="+mn-ea"/>
                          <a:cs typeface="+mn-cs"/>
                        </a:rPr>
                        <a:t> m</a:t>
                      </a:r>
                      <a:r>
                        <a:rPr lang="en-GB" sz="1100" kern="1200" dirty="0">
                          <a:solidFill>
                            <a:schemeClr val="dk1"/>
                          </a:solidFill>
                          <a:effectLst/>
                          <a:latin typeface="+mn-lt"/>
                          <a:ea typeface="+mn-ea"/>
                          <a:cs typeface="+mn-cs"/>
                        </a:rPr>
                        <a:t>easurement </a:t>
                      </a:r>
                    </a:p>
                    <a:p>
                      <a:pPr lvl="0"/>
                      <a:r>
                        <a:rPr lang="en-GB" sz="1100" kern="1200" dirty="0">
                          <a:solidFill>
                            <a:schemeClr val="dk1"/>
                          </a:solidFill>
                          <a:effectLst/>
                          <a:latin typeface="+mn-lt"/>
                          <a:ea typeface="+mn-ea"/>
                          <a:cs typeface="+mn-cs"/>
                        </a:rPr>
                        <a:t>Mixed media and painting</a:t>
                      </a:r>
                    </a:p>
                    <a:p>
                      <a:r>
                        <a:rPr lang="en-GB" sz="1100" kern="1200" dirty="0">
                          <a:solidFill>
                            <a:schemeClr val="dk1"/>
                          </a:solidFill>
                          <a:effectLst/>
                          <a:latin typeface="+mn-lt"/>
                          <a:ea typeface="+mn-ea"/>
                          <a:cs typeface="+mn-cs"/>
                        </a:rPr>
                        <a:t>Exploring the work of other artists</a:t>
                      </a:r>
                      <a:r>
                        <a:rPr lang="en-GB" sz="1100" b="0" u="none"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alibri" panose="020F0502020204030204" pitchFamily="34" charset="0"/>
                          <a:ea typeface="Calibri" panose="020F0502020204030204" pitchFamily="34" charset="0"/>
                          <a:cs typeface="Times New Roman" panose="02020603050405020304" pitchFamily="18" charset="0"/>
                        </a:rPr>
                        <a:t>Create depth, highlights using</a:t>
                      </a:r>
                      <a:r>
                        <a:rPr lang="en-GB" sz="11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Times New Roman" panose="02020603050405020304" pitchFamily="18" charset="0"/>
                        </a:rPr>
                        <a:t>colour theory.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Drawing</a:t>
                      </a:r>
                    </a:p>
                    <a:p>
                      <a:pPr lvl="0"/>
                      <a:r>
                        <a:rPr lang="en-GB" sz="1100" kern="1200" dirty="0">
                          <a:solidFill>
                            <a:schemeClr val="dk1"/>
                          </a:solidFill>
                          <a:effectLst/>
                          <a:latin typeface="+mn-lt"/>
                          <a:ea typeface="+mn-ea"/>
                          <a:cs typeface="+mn-cs"/>
                        </a:rPr>
                        <a:t>Blending and shading</a:t>
                      </a:r>
                    </a:p>
                    <a:p>
                      <a:pPr lvl="0"/>
                      <a:r>
                        <a:rPr lang="en-GB" sz="1100" kern="1200" dirty="0">
                          <a:solidFill>
                            <a:schemeClr val="dk1"/>
                          </a:solidFill>
                          <a:effectLst/>
                          <a:latin typeface="+mn-lt"/>
                          <a:ea typeface="+mn-ea"/>
                          <a:cs typeface="+mn-cs"/>
                        </a:rPr>
                        <a:t>Measurement</a:t>
                      </a:r>
                    </a:p>
                    <a:p>
                      <a:pPr lvl="0"/>
                      <a:r>
                        <a:rPr lang="en-GB" sz="1100" kern="1200" dirty="0">
                          <a:solidFill>
                            <a:schemeClr val="dk1"/>
                          </a:solidFill>
                          <a:effectLst/>
                          <a:latin typeface="+mn-lt"/>
                          <a:ea typeface="+mn-ea"/>
                          <a:cs typeface="+mn-cs"/>
                        </a:rPr>
                        <a:t>Construction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Drawing</a:t>
                      </a:r>
                    </a:p>
                    <a:p>
                      <a:pPr lvl="0"/>
                      <a:r>
                        <a:rPr lang="en-GB" sz="1100" kern="1200" dirty="0">
                          <a:solidFill>
                            <a:schemeClr val="dk1"/>
                          </a:solidFill>
                          <a:effectLst/>
                          <a:latin typeface="+mn-lt"/>
                          <a:ea typeface="+mn-ea"/>
                          <a:cs typeface="+mn-cs"/>
                        </a:rPr>
                        <a:t>Blending and shading</a:t>
                      </a:r>
                    </a:p>
                    <a:p>
                      <a:pPr lvl="0"/>
                      <a:r>
                        <a:rPr lang="en-GB" sz="1100" kern="1200" dirty="0">
                          <a:solidFill>
                            <a:schemeClr val="dk1"/>
                          </a:solidFill>
                          <a:effectLst/>
                          <a:latin typeface="+mn-lt"/>
                          <a:ea typeface="+mn-ea"/>
                          <a:cs typeface="+mn-cs"/>
                        </a:rPr>
                        <a:t>Measurement</a:t>
                      </a:r>
                    </a:p>
                    <a:p>
                      <a:pPr lvl="0"/>
                      <a:r>
                        <a:rPr lang="en-GB" sz="1100" kern="1200" dirty="0">
                          <a:solidFill>
                            <a:schemeClr val="dk1"/>
                          </a:solidFill>
                          <a:effectLst/>
                          <a:latin typeface="+mn-lt"/>
                          <a:ea typeface="+mn-ea"/>
                          <a:cs typeface="+mn-cs"/>
                        </a:rPr>
                        <a:t>Construction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6" name="Picture 5">
            <a:extLst>
              <a:ext uri="{FF2B5EF4-FFF2-40B4-BE49-F238E27FC236}">
                <a16:creationId xmlns:a16="http://schemas.microsoft.com/office/drawing/2014/main" id="{58EC42DA-56C1-4EB7-9CF6-780D55165B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7" name="Picture 6">
            <a:extLst>
              <a:ext uri="{FF2B5EF4-FFF2-40B4-BE49-F238E27FC236}">
                <a16:creationId xmlns:a16="http://schemas.microsoft.com/office/drawing/2014/main" id="{4A9C3DED-CF02-4F31-9278-69A8FF6A1C7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62571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66619DD7-D3AA-4897-8FE0-EDCBAE489631}"/>
              </a:ext>
            </a:extLst>
          </p:cNvPr>
          <p:cNvSpPr txBox="1">
            <a:spLocks/>
          </p:cNvSpPr>
          <p:nvPr/>
        </p:nvSpPr>
        <p:spPr>
          <a:xfrm>
            <a:off x="1021239" y="-2977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b="1" u="sng"/>
              <a:t>Art Curriculum Overview – Year 9 (KS3)</a:t>
            </a:r>
            <a:endParaRPr lang="en-GB" sz="3200" b="1" u="sng" dirty="0"/>
          </a:p>
        </p:txBody>
      </p:sp>
      <p:graphicFrame>
        <p:nvGraphicFramePr>
          <p:cNvPr id="4" name="Table 3">
            <a:extLst>
              <a:ext uri="{FF2B5EF4-FFF2-40B4-BE49-F238E27FC236}">
                <a16:creationId xmlns:a16="http://schemas.microsoft.com/office/drawing/2014/main" id="{59AE2251-BCA6-4C3A-9EBF-05F2A3B1FF12}"/>
              </a:ext>
            </a:extLst>
          </p:cNvPr>
          <p:cNvGraphicFramePr>
            <a:graphicFrameLocks noGrp="1"/>
          </p:cNvGraphicFramePr>
          <p:nvPr>
            <p:extLst>
              <p:ext uri="{D42A27DB-BD31-4B8C-83A1-F6EECF244321}">
                <p14:modId xmlns:p14="http://schemas.microsoft.com/office/powerpoint/2010/main" val="2945832688"/>
              </p:ext>
            </p:extLst>
          </p:nvPr>
        </p:nvGraphicFramePr>
        <p:xfrm>
          <a:off x="335864" y="728980"/>
          <a:ext cx="11450700" cy="5913120"/>
        </p:xfrm>
        <a:graphic>
          <a:graphicData uri="http://schemas.openxmlformats.org/drawingml/2006/table">
            <a:tbl>
              <a:tblPr firstRow="1" bandRow="1">
                <a:tableStyleId>{5C22544A-7EE6-4342-B048-85BDC9FD1C3A}</a:tableStyleId>
              </a:tblPr>
              <a:tblGrid>
                <a:gridCol w="1314457">
                  <a:extLst>
                    <a:ext uri="{9D8B030D-6E8A-4147-A177-3AD203B41FA5}">
                      <a16:colId xmlns:a16="http://schemas.microsoft.com/office/drawing/2014/main" val="3717695141"/>
                    </a:ext>
                  </a:extLst>
                </a:gridCol>
                <a:gridCol w="1807421">
                  <a:extLst>
                    <a:ext uri="{9D8B030D-6E8A-4147-A177-3AD203B41FA5}">
                      <a16:colId xmlns:a16="http://schemas.microsoft.com/office/drawing/2014/main" val="1058426284"/>
                    </a:ext>
                  </a:extLst>
                </a:gridCol>
                <a:gridCol w="1956702">
                  <a:extLst>
                    <a:ext uri="{9D8B030D-6E8A-4147-A177-3AD203B41FA5}">
                      <a16:colId xmlns:a16="http://schemas.microsoft.com/office/drawing/2014/main" val="704629290"/>
                    </a:ext>
                  </a:extLst>
                </a:gridCol>
                <a:gridCol w="1581974">
                  <a:extLst>
                    <a:ext uri="{9D8B030D-6E8A-4147-A177-3AD203B41FA5}">
                      <a16:colId xmlns:a16="http://schemas.microsoft.com/office/drawing/2014/main" val="3960397057"/>
                    </a:ext>
                  </a:extLst>
                </a:gridCol>
                <a:gridCol w="1539906">
                  <a:extLst>
                    <a:ext uri="{9D8B030D-6E8A-4147-A177-3AD203B41FA5}">
                      <a16:colId xmlns:a16="http://schemas.microsoft.com/office/drawing/2014/main" val="3706240846"/>
                    </a:ext>
                  </a:extLst>
                </a:gridCol>
                <a:gridCol w="1560940">
                  <a:extLst>
                    <a:ext uri="{9D8B030D-6E8A-4147-A177-3AD203B41FA5}">
                      <a16:colId xmlns:a16="http://schemas.microsoft.com/office/drawing/2014/main" val="4178250955"/>
                    </a:ext>
                  </a:extLst>
                </a:gridCol>
                <a:gridCol w="1689300">
                  <a:extLst>
                    <a:ext uri="{9D8B030D-6E8A-4147-A177-3AD203B41FA5}">
                      <a16:colId xmlns:a16="http://schemas.microsoft.com/office/drawing/2014/main" val="4072156639"/>
                    </a:ext>
                  </a:extLst>
                </a:gridCol>
              </a:tblGrid>
              <a:tr h="370840">
                <a:tc>
                  <a:txBody>
                    <a:bodyPr/>
                    <a:lstStyle/>
                    <a:p>
                      <a:pPr algn="ctr"/>
                      <a:r>
                        <a:rPr lang="en-GB" sz="1200" b="1"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kern="1200" dirty="0">
                          <a:solidFill>
                            <a:schemeClr val="tx1"/>
                          </a:solidFill>
                          <a:effectLst/>
                          <a:latin typeface="+mn-lt"/>
                          <a:ea typeface="+mn-ea"/>
                          <a:cs typeface="+mn-cs"/>
                        </a:rPr>
                        <a:t>Landscapes and art history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kern="1200" dirty="0">
                          <a:solidFill>
                            <a:schemeClr val="tx1"/>
                          </a:solidFill>
                          <a:effectLst/>
                          <a:latin typeface="+mn-lt"/>
                          <a:ea typeface="+mn-ea"/>
                          <a:cs typeface="+mn-cs"/>
                        </a:rPr>
                        <a:t>Landscapes and art history</a:t>
                      </a:r>
                      <a:endParaRPr lang="en-GB" sz="1100" b="0" i="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mn-lt"/>
                          <a:ea typeface="+mn-ea"/>
                          <a:cs typeface="+mn-cs"/>
                        </a:rPr>
                        <a:t>Mexican art- Day of the dead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0" kern="1200" dirty="0" err="1" smtClean="0">
                          <a:solidFill>
                            <a:schemeClr val="tx1"/>
                          </a:solidFill>
                          <a:effectLst/>
                          <a:latin typeface="+mn-lt"/>
                          <a:ea typeface="+mn-ea"/>
                          <a:cs typeface="+mn-cs"/>
                        </a:rPr>
                        <a:t>Asiam</a:t>
                      </a:r>
                      <a:r>
                        <a:rPr lang="en-GB" sz="1100" b="0" kern="1200" dirty="0" smtClean="0">
                          <a:solidFill>
                            <a:schemeClr val="tx1"/>
                          </a:solidFill>
                          <a:effectLst/>
                          <a:latin typeface="+mn-lt"/>
                          <a:ea typeface="+mn-ea"/>
                          <a:cs typeface="+mn-cs"/>
                        </a:rPr>
                        <a:t> </a:t>
                      </a:r>
                      <a:r>
                        <a:rPr lang="en-GB" sz="1100" b="0" kern="1200" dirty="0">
                          <a:solidFill>
                            <a:schemeClr val="tx1"/>
                          </a:solidFill>
                          <a:effectLst/>
                          <a:latin typeface="+mn-lt"/>
                          <a:ea typeface="+mn-ea"/>
                          <a:cs typeface="+mn-cs"/>
                        </a:rPr>
                        <a:t>art – warriors, wild life and environment</a:t>
                      </a:r>
                      <a:r>
                        <a:rPr lang="en-GB" sz="1100" b="0" kern="1200" dirty="0" smtClean="0">
                          <a:solidFill>
                            <a:schemeClr val="tx1"/>
                          </a:solidFill>
                          <a:effectLst/>
                          <a:latin typeface="+mn-lt"/>
                          <a:ea typeface="+mn-ea"/>
                          <a:cs typeface="+mn-cs"/>
                        </a:rPr>
                        <a:t>.</a:t>
                      </a:r>
                      <a:endParaRPr lang="en-GB" sz="11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mn-lt"/>
                          <a:ea typeface="+mn-ea"/>
                          <a:cs typeface="+mn-cs"/>
                        </a:rPr>
                        <a:t>Graffiti art – TAG’s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mn-lt"/>
                          <a:ea typeface="+mn-ea"/>
                          <a:cs typeface="+mn-cs"/>
                        </a:rPr>
                        <a:t>Graffiti compositions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365760">
                <a:tc>
                  <a:txBody>
                    <a:bodyPr/>
                    <a:lstStyle/>
                    <a:p>
                      <a:pPr algn="ctr"/>
                      <a:r>
                        <a:rPr lang="en-GB" sz="1200" b="1" u="none" dirty="0">
                          <a:solidFill>
                            <a:schemeClr val="tx1"/>
                          </a:solidFill>
                        </a:rPr>
                        <a:t>Length of topic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u="none" dirty="0" smtClean="0">
                          <a:solidFill>
                            <a:schemeClr val="tx1"/>
                          </a:solidFill>
                        </a:rPr>
                        <a:t>7 </a:t>
                      </a:r>
                      <a:r>
                        <a:rPr lang="en-US" sz="1200" b="0" u="none" dirty="0">
                          <a:solidFill>
                            <a:schemeClr val="tx1"/>
                          </a:solidFill>
                        </a:rPr>
                        <a:t>weeks</a:t>
                      </a:r>
                    </a:p>
                    <a:p>
                      <a:pPr algn="ctr"/>
                      <a:endParaRPr lang="en-US"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u="none" dirty="0">
                          <a:solidFill>
                            <a:schemeClr val="tx1"/>
                          </a:solidFill>
                        </a:rPr>
                        <a:t>8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u="none" dirty="0" smtClean="0">
                          <a:solidFill>
                            <a:schemeClr val="tx1"/>
                          </a:solidFill>
                        </a:rPr>
                        <a:t>7 </a:t>
                      </a:r>
                      <a:r>
                        <a:rPr lang="en-GB" sz="1200" b="0" u="none" dirty="0">
                          <a:solidFill>
                            <a:schemeClr val="tx1"/>
                          </a:solidFill>
                        </a:rPr>
                        <a:t>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b="0" u="none" dirty="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5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rPr>
                        <a:t>7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59467">
                <a:tc>
                  <a:txBody>
                    <a:bodyPr/>
                    <a:lstStyle/>
                    <a:p>
                      <a:pPr algn="ctr"/>
                      <a:r>
                        <a:rPr lang="en-US" sz="1200" b="1" u="none" dirty="0">
                          <a:solidFill>
                            <a:schemeClr val="tx1"/>
                          </a:solidFill>
                        </a:rPr>
                        <a:t>Links to</a:t>
                      </a:r>
                      <a:r>
                        <a:rPr lang="en-US" sz="1200" b="1" u="none" baseline="0" dirty="0">
                          <a:solidFill>
                            <a:schemeClr val="tx1"/>
                          </a:solidFill>
                        </a:rPr>
                        <a:t> specification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kern="1200" dirty="0">
                          <a:solidFill>
                            <a:schemeClr val="dk1"/>
                          </a:solidFill>
                          <a:effectLst/>
                          <a:latin typeface="+mn-lt"/>
                          <a:ea typeface="+mn-ea"/>
                          <a:cs typeface="+mn-cs"/>
                        </a:rPr>
                        <a:t>AO3 - Evaluating </a:t>
                      </a:r>
                      <a:endParaRPr lang="en-US"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kern="1200" dirty="0">
                          <a:solidFill>
                            <a:schemeClr val="dk1"/>
                          </a:solidFill>
                          <a:effectLst/>
                          <a:latin typeface="+mn-lt"/>
                          <a:ea typeface="+mn-ea"/>
                          <a:cs typeface="+mn-cs"/>
                        </a:rPr>
                        <a:t>AO2 – Making</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AO2 - Making</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kern="1200" dirty="0">
                          <a:solidFill>
                            <a:schemeClr val="dk1"/>
                          </a:solidFill>
                          <a:effectLst/>
                          <a:latin typeface="+mn-lt"/>
                          <a:ea typeface="+mn-ea"/>
                          <a:cs typeface="+mn-cs"/>
                        </a:rPr>
                        <a:t>AO1 – Generating ideas</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AO1 – </a:t>
                      </a:r>
                      <a:r>
                        <a:rPr lang="en-GB" sz="1100" kern="1200">
                          <a:solidFill>
                            <a:schemeClr val="dk1"/>
                          </a:solidFill>
                          <a:effectLst/>
                          <a:latin typeface="+mn-lt"/>
                          <a:ea typeface="+mn-ea"/>
                          <a:cs typeface="+mn-cs"/>
                        </a:rPr>
                        <a:t>Generating ideas</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AO4 – Knowledge </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370840">
                <a:tc>
                  <a:txBody>
                    <a:bodyPr/>
                    <a:lstStyle/>
                    <a:p>
                      <a:pPr algn="ctr"/>
                      <a:r>
                        <a:rPr lang="en-GB" sz="1200" b="1"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200" kern="1200" dirty="0">
                          <a:solidFill>
                            <a:schemeClr val="dk1"/>
                          </a:solidFill>
                          <a:effectLst/>
                          <a:latin typeface="+mn-lt"/>
                          <a:ea typeface="+mn-ea"/>
                          <a:cs typeface="+mn-cs"/>
                        </a:rPr>
                        <a:t>Formative – ongoing visual advise and next steps in booklets</a:t>
                      </a:r>
                    </a:p>
                    <a:p>
                      <a:pPr lvl="0"/>
                      <a:r>
                        <a:rPr lang="en-GB" sz="1200" kern="1200" dirty="0">
                          <a:solidFill>
                            <a:schemeClr val="dk1"/>
                          </a:solidFill>
                          <a:effectLst/>
                          <a:latin typeface="+mn-lt"/>
                          <a:ea typeface="+mn-ea"/>
                          <a:cs typeface="+mn-cs"/>
                        </a:rPr>
                        <a:t>Summative – Data snap shot.</a:t>
                      </a:r>
                    </a:p>
                    <a:p>
                      <a:pPr lvl="0"/>
                      <a:r>
                        <a:rPr lang="en-GB" sz="1200" kern="1200" dirty="0">
                          <a:solidFill>
                            <a:schemeClr val="dk1"/>
                          </a:solidFill>
                          <a:effectLst/>
                          <a:latin typeface="+mn-lt"/>
                          <a:ea typeface="+mn-ea"/>
                          <a:cs typeface="+mn-cs"/>
                        </a:rPr>
                        <a:t>Own/peer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370840">
                <a:tc>
                  <a:txBody>
                    <a:bodyPr/>
                    <a:lstStyle/>
                    <a:p>
                      <a:pPr algn="ctr"/>
                      <a:r>
                        <a:rPr lang="en-GB" sz="1100" b="1"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Impressionism and their theories and techniques.</a:t>
                      </a:r>
                    </a:p>
                    <a:p>
                      <a:pPr lvl="0"/>
                      <a:r>
                        <a:rPr lang="en-GB" sz="1100" kern="1200" dirty="0">
                          <a:solidFill>
                            <a:schemeClr val="dk1"/>
                          </a:solidFill>
                          <a:effectLst/>
                          <a:latin typeface="+mn-lt"/>
                          <a:ea typeface="+mn-ea"/>
                          <a:cs typeface="+mn-cs"/>
                        </a:rPr>
                        <a:t>Create a landscape painting selecting appropriate media and techniques.</a:t>
                      </a:r>
                    </a:p>
                    <a:p>
                      <a:pPr lvl="0"/>
                      <a:r>
                        <a:rPr lang="en-GB" sz="1100" kern="1200" dirty="0">
                          <a:solidFill>
                            <a:schemeClr val="dk1"/>
                          </a:solidFill>
                          <a:effectLst/>
                          <a:latin typeface="+mn-lt"/>
                          <a:ea typeface="+mn-ea"/>
                          <a:cs typeface="+mn-cs"/>
                        </a:rPr>
                        <a:t>Students to build on their ability to form an</a:t>
                      </a:r>
                      <a:r>
                        <a:rPr lang="en-GB" sz="1100" kern="1200" baseline="0" dirty="0">
                          <a:solidFill>
                            <a:schemeClr val="dk1"/>
                          </a:solidFill>
                          <a:effectLst/>
                          <a:latin typeface="+mn-lt"/>
                          <a:ea typeface="+mn-ea"/>
                          <a:cs typeface="+mn-cs"/>
                        </a:rPr>
                        <a:t> opinion of art history and movements and be able to d</a:t>
                      </a:r>
                      <a:r>
                        <a:rPr lang="en-GB" sz="1100" kern="1200" dirty="0">
                          <a:solidFill>
                            <a:schemeClr val="dk1"/>
                          </a:solidFill>
                          <a:effectLst/>
                          <a:latin typeface="+mn-lt"/>
                          <a:ea typeface="+mn-ea"/>
                          <a:cs typeface="+mn-cs"/>
                        </a:rPr>
                        <a:t>iscuss with confidence their own work and the work of others.</a:t>
                      </a:r>
                      <a:r>
                        <a:rPr lang="en-GB" sz="1100" kern="1200" baseline="0" dirty="0">
                          <a:solidFill>
                            <a:schemeClr val="dk1"/>
                          </a:solidFill>
                          <a:effectLst/>
                          <a:latin typeface="+mn-lt"/>
                          <a:ea typeface="+mn-ea"/>
                          <a:cs typeface="+mn-cs"/>
                        </a:rPr>
                        <a:t> </a:t>
                      </a:r>
                      <a:endParaRPr lang="en-GB" sz="11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Gain an understanding of how art movements influences future artists and</a:t>
                      </a:r>
                      <a:r>
                        <a:rPr lang="en-GB" sz="1100" kern="1200" baseline="0" dirty="0">
                          <a:solidFill>
                            <a:schemeClr val="dk1"/>
                          </a:solidFill>
                          <a:effectLst/>
                          <a:latin typeface="+mn-lt"/>
                          <a:ea typeface="+mn-ea"/>
                          <a:cs typeface="+mn-cs"/>
                        </a:rPr>
                        <a:t> link </a:t>
                      </a:r>
                      <a:r>
                        <a:rPr lang="en-GB" sz="1100" kern="1200" dirty="0">
                          <a:solidFill>
                            <a:schemeClr val="dk1"/>
                          </a:solidFill>
                          <a:effectLst/>
                          <a:latin typeface="+mn-lt"/>
                          <a:ea typeface="+mn-ea"/>
                          <a:cs typeface="+mn-cs"/>
                        </a:rPr>
                        <a:t>Fauvism to Impressionism.</a:t>
                      </a:r>
                    </a:p>
                    <a:p>
                      <a:pPr lvl="0"/>
                      <a:r>
                        <a:rPr lang="en-GB" sz="1100" kern="1200" dirty="0">
                          <a:solidFill>
                            <a:schemeClr val="dk1"/>
                          </a:solidFill>
                          <a:effectLst/>
                          <a:latin typeface="+mn-lt"/>
                          <a:ea typeface="+mn-ea"/>
                          <a:cs typeface="+mn-cs"/>
                        </a:rPr>
                        <a:t>Measurement of compositions. </a:t>
                      </a:r>
                    </a:p>
                    <a:p>
                      <a:pPr lvl="0"/>
                      <a:r>
                        <a:rPr lang="en-GB" sz="1100" kern="1200" dirty="0">
                          <a:solidFill>
                            <a:schemeClr val="dk1"/>
                          </a:solidFill>
                          <a:effectLst/>
                          <a:latin typeface="+mn-lt"/>
                          <a:ea typeface="+mn-ea"/>
                          <a:cs typeface="+mn-cs"/>
                        </a:rPr>
                        <a:t>Use</a:t>
                      </a:r>
                      <a:r>
                        <a:rPr lang="en-GB" sz="1100" kern="1200" baseline="0" dirty="0">
                          <a:solidFill>
                            <a:schemeClr val="dk1"/>
                          </a:solidFill>
                          <a:effectLst/>
                          <a:latin typeface="+mn-lt"/>
                          <a:ea typeface="+mn-ea"/>
                          <a:cs typeface="+mn-cs"/>
                        </a:rPr>
                        <a:t> colour theory to explore Fauvism.</a:t>
                      </a:r>
                    </a:p>
                    <a:p>
                      <a:pPr lvl="0"/>
                      <a:r>
                        <a:rPr lang="en-GB" sz="1100" kern="1200" baseline="0" dirty="0">
                          <a:solidFill>
                            <a:schemeClr val="dk1"/>
                          </a:solidFill>
                          <a:effectLst/>
                          <a:latin typeface="+mn-lt"/>
                          <a:ea typeface="+mn-ea"/>
                          <a:cs typeface="+mn-cs"/>
                        </a:rPr>
                        <a:t>Independently select a medium </a:t>
                      </a:r>
                      <a:r>
                        <a:rPr lang="en-GB" sz="1100" kern="1200" dirty="0">
                          <a:solidFill>
                            <a:schemeClr val="dk1"/>
                          </a:solidFill>
                          <a:effectLst/>
                          <a:latin typeface="+mn-lt"/>
                          <a:ea typeface="+mn-ea"/>
                          <a:cs typeface="+mn-cs"/>
                        </a:rPr>
                        <a:t>to work in the style that has been inspired by one</a:t>
                      </a:r>
                      <a:r>
                        <a:rPr lang="en-GB" sz="1100" kern="1200" baseline="0" dirty="0">
                          <a:solidFill>
                            <a:schemeClr val="dk1"/>
                          </a:solidFill>
                          <a:effectLst/>
                          <a:latin typeface="+mn-lt"/>
                          <a:ea typeface="+mn-ea"/>
                          <a:cs typeface="+mn-cs"/>
                        </a:rPr>
                        <a:t> of </a:t>
                      </a:r>
                      <a:r>
                        <a:rPr lang="en-GB" sz="1100" kern="1200" dirty="0">
                          <a:solidFill>
                            <a:schemeClr val="dk1"/>
                          </a:solidFill>
                          <a:effectLst/>
                          <a:latin typeface="+mn-lt"/>
                          <a:ea typeface="+mn-ea"/>
                          <a:cs typeface="+mn-cs"/>
                        </a:rPr>
                        <a:t>the artists studied.</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An introduction to Mexican folk art. </a:t>
                      </a:r>
                    </a:p>
                    <a:p>
                      <a:r>
                        <a:rPr lang="en-GB" sz="1100" kern="1200" dirty="0">
                          <a:solidFill>
                            <a:schemeClr val="dk1"/>
                          </a:solidFill>
                          <a:effectLst/>
                          <a:latin typeface="+mn-lt"/>
                          <a:ea typeface="+mn-ea"/>
                          <a:cs typeface="+mn-cs"/>
                        </a:rPr>
                        <a:t>Ability</a:t>
                      </a:r>
                      <a:r>
                        <a:rPr lang="en-GB" sz="1100" kern="1200" baseline="0" dirty="0">
                          <a:solidFill>
                            <a:schemeClr val="dk1"/>
                          </a:solidFill>
                          <a:effectLst/>
                          <a:latin typeface="+mn-lt"/>
                          <a:ea typeface="+mn-ea"/>
                          <a:cs typeface="+mn-cs"/>
                        </a:rPr>
                        <a:t> to select images that inspire themselves.</a:t>
                      </a:r>
                      <a:endParaRPr lang="en-GB" sz="1100" kern="1200" dirty="0">
                        <a:solidFill>
                          <a:schemeClr val="dk1"/>
                        </a:solidFill>
                        <a:effectLst/>
                        <a:latin typeface="+mn-lt"/>
                        <a:ea typeface="+mn-ea"/>
                        <a:cs typeface="+mn-cs"/>
                      </a:endParaRPr>
                    </a:p>
                    <a:p>
                      <a:pPr lvl="0"/>
                      <a:r>
                        <a:rPr lang="en-GB" sz="1100" kern="1200" dirty="0">
                          <a:solidFill>
                            <a:schemeClr val="dk1"/>
                          </a:solidFill>
                          <a:effectLst/>
                          <a:latin typeface="+mn-lt"/>
                          <a:ea typeface="+mn-ea"/>
                          <a:cs typeface="+mn-cs"/>
                        </a:rPr>
                        <a:t>Independently select a variety of equipment to add colour.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Build on their confidence to discuss their findings.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0" kern="1200" dirty="0">
                          <a:solidFill>
                            <a:schemeClr val="dk1"/>
                          </a:solidFill>
                          <a:effectLst/>
                          <a:latin typeface="+mn-lt"/>
                          <a:ea typeface="+mn-ea"/>
                          <a:cs typeface="+mn-cs"/>
                        </a:rPr>
                        <a:t>Chinese art.</a:t>
                      </a:r>
                      <a:r>
                        <a:rPr lang="en-GB" sz="1100" kern="1200" dirty="0">
                          <a:solidFill>
                            <a:schemeClr val="dk1"/>
                          </a:solidFill>
                          <a:effectLst/>
                          <a:latin typeface="+mn-lt"/>
                          <a:ea typeface="+mn-ea"/>
                          <a:cs typeface="+mn-cs"/>
                        </a:rPr>
                        <a:t> </a:t>
                      </a:r>
                    </a:p>
                    <a:p>
                      <a:pPr lvl="0"/>
                      <a:r>
                        <a:rPr lang="en-GB" sz="1100" kern="1200" dirty="0">
                          <a:solidFill>
                            <a:schemeClr val="dk1"/>
                          </a:solidFill>
                          <a:effectLst/>
                          <a:latin typeface="+mn-lt"/>
                          <a:ea typeface="+mn-ea"/>
                          <a:cs typeface="+mn-cs"/>
                        </a:rPr>
                        <a:t>Select images to explore.</a:t>
                      </a:r>
                    </a:p>
                    <a:p>
                      <a:pPr lvl="0"/>
                      <a:r>
                        <a:rPr lang="en-GB" sz="1100" kern="1200" dirty="0">
                          <a:solidFill>
                            <a:schemeClr val="dk1"/>
                          </a:solidFill>
                          <a:effectLst/>
                          <a:latin typeface="+mn-lt"/>
                          <a:ea typeface="+mn-ea"/>
                          <a:cs typeface="+mn-cs"/>
                        </a:rPr>
                        <a:t>Independently select a variety of equipment to work with</a:t>
                      </a:r>
                    </a:p>
                    <a:p>
                      <a:pPr lvl="0"/>
                      <a:r>
                        <a:rPr lang="en-GB" sz="1100" kern="1200" dirty="0">
                          <a:solidFill>
                            <a:schemeClr val="dk1"/>
                          </a:solidFill>
                          <a:effectLst/>
                          <a:latin typeface="+mn-lt"/>
                          <a:ea typeface="+mn-ea"/>
                          <a:cs typeface="+mn-cs"/>
                        </a:rPr>
                        <a:t>Revisit Asian art – focus on Japanese Art.</a:t>
                      </a:r>
                    </a:p>
                    <a:p>
                      <a:pPr lvl="0"/>
                      <a:r>
                        <a:rPr lang="en-GB" sz="1100" kern="1200" dirty="0">
                          <a:solidFill>
                            <a:schemeClr val="dk1"/>
                          </a:solidFill>
                          <a:effectLst/>
                          <a:latin typeface="+mn-lt"/>
                          <a:ea typeface="+mn-ea"/>
                          <a:cs typeface="+mn-cs"/>
                        </a:rPr>
                        <a:t>Composition design.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An introduction to Graffiti art. </a:t>
                      </a:r>
                    </a:p>
                    <a:p>
                      <a:r>
                        <a:rPr lang="en-GB" sz="1100" kern="1200" dirty="0">
                          <a:solidFill>
                            <a:schemeClr val="dk1"/>
                          </a:solidFill>
                          <a:effectLst/>
                          <a:latin typeface="+mn-lt"/>
                          <a:ea typeface="+mn-ea"/>
                          <a:cs typeface="+mn-cs"/>
                        </a:rPr>
                        <a:t>Ability</a:t>
                      </a:r>
                      <a:r>
                        <a:rPr lang="en-GB" sz="1100" kern="1200" baseline="0" dirty="0">
                          <a:solidFill>
                            <a:schemeClr val="dk1"/>
                          </a:solidFill>
                          <a:effectLst/>
                          <a:latin typeface="+mn-lt"/>
                          <a:ea typeface="+mn-ea"/>
                          <a:cs typeface="+mn-cs"/>
                        </a:rPr>
                        <a:t> to select images that inspire themselves.</a:t>
                      </a:r>
                      <a:endParaRPr lang="en-GB" sz="1100" kern="1200" dirty="0">
                        <a:solidFill>
                          <a:schemeClr val="dk1"/>
                        </a:solidFill>
                        <a:effectLst/>
                        <a:latin typeface="+mn-lt"/>
                        <a:ea typeface="+mn-ea"/>
                        <a:cs typeface="+mn-cs"/>
                      </a:endParaRPr>
                    </a:p>
                    <a:p>
                      <a:pPr lvl="0"/>
                      <a:r>
                        <a:rPr lang="en-GB" sz="1100" kern="1200" dirty="0">
                          <a:solidFill>
                            <a:schemeClr val="dk1"/>
                          </a:solidFill>
                          <a:effectLst/>
                          <a:latin typeface="+mn-lt"/>
                          <a:ea typeface="+mn-ea"/>
                          <a:cs typeface="+mn-cs"/>
                        </a:rPr>
                        <a:t>Independently select a variety of equipment to add colour and </a:t>
                      </a:r>
                      <a:r>
                        <a:rPr lang="en-GB" sz="1100" kern="1200" dirty="0" err="1">
                          <a:solidFill>
                            <a:schemeClr val="dk1"/>
                          </a:solidFill>
                          <a:effectLst/>
                          <a:latin typeface="+mn-lt"/>
                          <a:ea typeface="+mn-ea"/>
                          <a:cs typeface="+mn-cs"/>
                        </a:rPr>
                        <a:t>styalised</a:t>
                      </a:r>
                      <a:r>
                        <a:rPr lang="en-GB" sz="1100" kern="1200" dirty="0">
                          <a:solidFill>
                            <a:schemeClr val="dk1"/>
                          </a:solidFill>
                          <a:effectLst/>
                          <a:latin typeface="+mn-lt"/>
                          <a:ea typeface="+mn-ea"/>
                          <a:cs typeface="+mn-cs"/>
                        </a:rPr>
                        <a:t> techniques.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Build on their confidence to discuss their findings.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0" kern="1200" dirty="0">
                          <a:solidFill>
                            <a:schemeClr val="dk1"/>
                          </a:solidFill>
                          <a:effectLst/>
                          <a:latin typeface="+mn-lt"/>
                          <a:ea typeface="+mn-ea"/>
                          <a:cs typeface="+mn-cs"/>
                        </a:rPr>
                        <a:t>Graffiti art.</a:t>
                      </a:r>
                      <a:r>
                        <a:rPr lang="en-GB" sz="1100" kern="1200" dirty="0">
                          <a:solidFill>
                            <a:schemeClr val="dk1"/>
                          </a:solidFill>
                          <a:effectLst/>
                          <a:latin typeface="+mn-lt"/>
                          <a:ea typeface="+mn-ea"/>
                          <a:cs typeface="+mn-cs"/>
                        </a:rPr>
                        <a:t> </a:t>
                      </a:r>
                    </a:p>
                    <a:p>
                      <a:pPr lvl="0"/>
                      <a:r>
                        <a:rPr lang="en-GB" sz="1100" kern="1200" dirty="0">
                          <a:solidFill>
                            <a:schemeClr val="dk1"/>
                          </a:solidFill>
                          <a:effectLst/>
                          <a:latin typeface="+mn-lt"/>
                          <a:ea typeface="+mn-ea"/>
                          <a:cs typeface="+mn-cs"/>
                        </a:rPr>
                        <a:t>Select images to explore and use in a composition.</a:t>
                      </a:r>
                    </a:p>
                    <a:p>
                      <a:pPr lvl="0"/>
                      <a:r>
                        <a:rPr lang="en-GB" sz="1100" kern="1200" dirty="0">
                          <a:solidFill>
                            <a:schemeClr val="dk1"/>
                          </a:solidFill>
                          <a:effectLst/>
                          <a:latin typeface="+mn-lt"/>
                          <a:ea typeface="+mn-ea"/>
                          <a:cs typeface="+mn-cs"/>
                        </a:rPr>
                        <a:t>Independently select a variety of equipment to work with</a:t>
                      </a:r>
                    </a:p>
                    <a:p>
                      <a:pPr lvl="0"/>
                      <a:r>
                        <a:rPr lang="en-GB" sz="1100" kern="1200" dirty="0">
                          <a:solidFill>
                            <a:schemeClr val="dk1"/>
                          </a:solidFill>
                          <a:effectLst/>
                          <a:latin typeface="+mn-lt"/>
                          <a:ea typeface="+mn-ea"/>
                          <a:cs typeface="+mn-cs"/>
                        </a:rPr>
                        <a:t>Graffiti history and Art.</a:t>
                      </a:r>
                    </a:p>
                    <a:p>
                      <a:pPr lvl="0"/>
                      <a:r>
                        <a:rPr lang="en-GB" sz="1100" kern="1200" dirty="0">
                          <a:solidFill>
                            <a:schemeClr val="dk1"/>
                          </a:solidFill>
                          <a:effectLst/>
                          <a:latin typeface="+mn-lt"/>
                          <a:ea typeface="+mn-ea"/>
                          <a:cs typeface="+mn-cs"/>
                        </a:rPr>
                        <a:t>Design a composition using Tingatinga.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370840">
                <a:tc>
                  <a:txBody>
                    <a:bodyPr/>
                    <a:lstStyle/>
                    <a:p>
                      <a:pPr algn="ctr"/>
                      <a:r>
                        <a:rPr lang="en-GB" sz="1200" b="1"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Art history</a:t>
                      </a:r>
                      <a:r>
                        <a:rPr lang="en-GB" sz="1100" kern="1200" baseline="0" dirty="0">
                          <a:solidFill>
                            <a:schemeClr val="dk1"/>
                          </a:solidFill>
                          <a:effectLst/>
                          <a:latin typeface="+mn-lt"/>
                          <a:ea typeface="+mn-ea"/>
                          <a:cs typeface="+mn-cs"/>
                        </a:rPr>
                        <a:t> from mid 1800’s</a:t>
                      </a:r>
                      <a:endParaRPr lang="en-GB" sz="1100" kern="1200" dirty="0">
                        <a:solidFill>
                          <a:schemeClr val="dk1"/>
                        </a:solidFill>
                        <a:effectLst/>
                        <a:latin typeface="+mn-lt"/>
                        <a:ea typeface="+mn-ea"/>
                        <a:cs typeface="+mn-cs"/>
                      </a:endParaRPr>
                    </a:p>
                    <a:p>
                      <a:pPr lvl="0"/>
                      <a:r>
                        <a:rPr lang="en-GB" sz="1100" kern="1200" dirty="0">
                          <a:solidFill>
                            <a:schemeClr val="dk1"/>
                          </a:solidFill>
                          <a:effectLst/>
                          <a:latin typeface="+mn-lt"/>
                          <a:ea typeface="+mn-ea"/>
                          <a:cs typeface="+mn-cs"/>
                        </a:rPr>
                        <a:t>Perspective. Composition.</a:t>
                      </a:r>
                    </a:p>
                    <a:p>
                      <a:pPr lvl="0"/>
                      <a:r>
                        <a:rPr lang="en-GB" sz="1100" kern="1200" dirty="0">
                          <a:solidFill>
                            <a:schemeClr val="dk1"/>
                          </a:solidFill>
                          <a:effectLst/>
                          <a:latin typeface="+mn-lt"/>
                          <a:ea typeface="+mn-ea"/>
                          <a:cs typeface="+mn-cs"/>
                        </a:rPr>
                        <a:t>Measurement. Drawing.</a:t>
                      </a:r>
                    </a:p>
                    <a:p>
                      <a:pPr lvl="0"/>
                      <a:r>
                        <a:rPr lang="en-GB" sz="1100" kern="1200" dirty="0">
                          <a:solidFill>
                            <a:schemeClr val="dk1"/>
                          </a:solidFill>
                          <a:effectLst/>
                          <a:latin typeface="+mn-lt"/>
                          <a:ea typeface="+mn-ea"/>
                          <a:cs typeface="+mn-cs"/>
                        </a:rPr>
                        <a:t>Painting. Imagination.</a:t>
                      </a:r>
                    </a:p>
                    <a:p>
                      <a:pPr lvl="0"/>
                      <a:r>
                        <a:rPr lang="en-GB" sz="1100" kern="1200" dirty="0">
                          <a:solidFill>
                            <a:schemeClr val="dk1"/>
                          </a:solidFill>
                          <a:effectLst/>
                          <a:latin typeface="+mn-lt"/>
                          <a:ea typeface="+mn-ea"/>
                          <a:cs typeface="+mn-cs"/>
                        </a:rPr>
                        <a:t>Atmosphere.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Art history,</a:t>
                      </a:r>
                      <a:r>
                        <a:rPr lang="en-GB" sz="1100" kern="1200" baseline="0" dirty="0">
                          <a:solidFill>
                            <a:schemeClr val="dk1"/>
                          </a:solidFill>
                          <a:effectLst/>
                          <a:latin typeface="+mn-lt"/>
                          <a:ea typeface="+mn-ea"/>
                          <a:cs typeface="+mn-cs"/>
                        </a:rPr>
                        <a:t> finishing with Fauvism and contemporary art.</a:t>
                      </a:r>
                      <a:endParaRPr lang="en-GB" sz="1100" kern="1200" dirty="0">
                        <a:solidFill>
                          <a:schemeClr val="dk1"/>
                        </a:solidFill>
                        <a:effectLst/>
                        <a:latin typeface="+mn-lt"/>
                        <a:ea typeface="+mn-ea"/>
                        <a:cs typeface="+mn-cs"/>
                      </a:endParaRPr>
                    </a:p>
                    <a:p>
                      <a:pPr lvl="0"/>
                      <a:r>
                        <a:rPr lang="en-GB" sz="1100" kern="1200" dirty="0">
                          <a:solidFill>
                            <a:schemeClr val="dk1"/>
                          </a:solidFill>
                          <a:effectLst/>
                          <a:latin typeface="+mn-lt"/>
                          <a:ea typeface="+mn-ea"/>
                          <a:cs typeface="+mn-cs"/>
                        </a:rPr>
                        <a:t>Composition. Measurement.</a:t>
                      </a:r>
                    </a:p>
                    <a:p>
                      <a:pPr lvl="0"/>
                      <a:r>
                        <a:rPr lang="en-GB" sz="1100" kern="1200" dirty="0">
                          <a:solidFill>
                            <a:schemeClr val="dk1"/>
                          </a:solidFill>
                          <a:effectLst/>
                          <a:latin typeface="+mn-lt"/>
                          <a:ea typeface="+mn-ea"/>
                          <a:cs typeface="+mn-cs"/>
                        </a:rPr>
                        <a:t>Drawing. Painting.</a:t>
                      </a:r>
                    </a:p>
                    <a:p>
                      <a:r>
                        <a:rPr lang="en-GB" sz="1100" b="0" u="none" kern="1200" dirty="0">
                          <a:solidFill>
                            <a:schemeClr val="dk1"/>
                          </a:solidFill>
                          <a:effectLst/>
                          <a:latin typeface="+mn-lt"/>
                          <a:ea typeface="+mn-ea"/>
                          <a:cs typeface="+mn-cs"/>
                        </a:rPr>
                        <a:t>Mixed media.</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Other types of art craft and design from different cultures.</a:t>
                      </a:r>
                    </a:p>
                    <a:p>
                      <a:pPr lvl="0"/>
                      <a:r>
                        <a:rPr lang="en-GB" sz="1100" kern="1200" dirty="0">
                          <a:solidFill>
                            <a:schemeClr val="dk1"/>
                          </a:solidFill>
                          <a:effectLst/>
                          <a:latin typeface="+mn-lt"/>
                          <a:ea typeface="+mn-ea"/>
                          <a:cs typeface="+mn-cs"/>
                        </a:rPr>
                        <a:t>Drawing.</a:t>
                      </a:r>
                    </a:p>
                    <a:p>
                      <a:pPr lvl="0"/>
                      <a:r>
                        <a:rPr lang="en-GB" sz="1100" kern="1200" dirty="0">
                          <a:solidFill>
                            <a:schemeClr val="dk1"/>
                          </a:solidFill>
                          <a:effectLst/>
                          <a:latin typeface="+mn-lt"/>
                          <a:ea typeface="+mn-ea"/>
                          <a:cs typeface="+mn-cs"/>
                        </a:rPr>
                        <a:t>Decision-making.</a:t>
                      </a:r>
                    </a:p>
                    <a:p>
                      <a:pPr lvl="0"/>
                      <a:r>
                        <a:rPr lang="en-GB" sz="1100" kern="1200" dirty="0">
                          <a:solidFill>
                            <a:schemeClr val="dk1"/>
                          </a:solidFill>
                          <a:effectLst/>
                          <a:latin typeface="+mn-lt"/>
                          <a:ea typeface="+mn-ea"/>
                          <a:cs typeface="+mn-cs"/>
                        </a:rPr>
                        <a:t>Communication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Other types of art craft and design.</a:t>
                      </a:r>
                    </a:p>
                    <a:p>
                      <a:pPr lvl="0"/>
                      <a:r>
                        <a:rPr lang="en-GB" sz="1100" kern="1200" dirty="0">
                          <a:solidFill>
                            <a:schemeClr val="dk1"/>
                          </a:solidFill>
                          <a:effectLst/>
                          <a:latin typeface="+mn-lt"/>
                          <a:ea typeface="+mn-ea"/>
                          <a:cs typeface="+mn-cs"/>
                        </a:rPr>
                        <a:t>Drawing.</a:t>
                      </a:r>
                    </a:p>
                    <a:p>
                      <a:pPr lvl="0"/>
                      <a:r>
                        <a:rPr lang="en-GB" sz="1100" kern="1200" dirty="0">
                          <a:solidFill>
                            <a:schemeClr val="dk1"/>
                          </a:solidFill>
                          <a:effectLst/>
                          <a:latin typeface="+mn-lt"/>
                          <a:ea typeface="+mn-ea"/>
                          <a:cs typeface="+mn-cs"/>
                        </a:rPr>
                        <a:t>Decision-making.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Other types of art craft and design from different cultures.</a:t>
                      </a:r>
                    </a:p>
                    <a:p>
                      <a:pPr lvl="0"/>
                      <a:r>
                        <a:rPr lang="en-GB" sz="1100" kern="1200" dirty="0">
                          <a:solidFill>
                            <a:schemeClr val="dk1"/>
                          </a:solidFill>
                          <a:effectLst/>
                          <a:latin typeface="+mn-lt"/>
                          <a:ea typeface="+mn-ea"/>
                          <a:cs typeface="+mn-cs"/>
                        </a:rPr>
                        <a:t>Drawing.</a:t>
                      </a:r>
                    </a:p>
                    <a:p>
                      <a:pPr lvl="0"/>
                      <a:r>
                        <a:rPr lang="en-GB" sz="1100" kern="1200" dirty="0">
                          <a:solidFill>
                            <a:schemeClr val="dk1"/>
                          </a:solidFill>
                          <a:effectLst/>
                          <a:latin typeface="+mn-lt"/>
                          <a:ea typeface="+mn-ea"/>
                          <a:cs typeface="+mn-cs"/>
                        </a:rPr>
                        <a:t>Decision-making.</a:t>
                      </a:r>
                    </a:p>
                    <a:p>
                      <a:pPr lvl="0"/>
                      <a:r>
                        <a:rPr lang="en-GB" sz="1100" kern="1200" dirty="0">
                          <a:solidFill>
                            <a:schemeClr val="dk1"/>
                          </a:solidFill>
                          <a:effectLst/>
                          <a:latin typeface="+mn-lt"/>
                          <a:ea typeface="+mn-ea"/>
                          <a:cs typeface="+mn-cs"/>
                        </a:rPr>
                        <a:t>Communication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kern="1200" dirty="0">
                          <a:solidFill>
                            <a:schemeClr val="dk1"/>
                          </a:solidFill>
                          <a:effectLst/>
                          <a:latin typeface="+mn-lt"/>
                          <a:ea typeface="+mn-ea"/>
                          <a:cs typeface="+mn-cs"/>
                        </a:rPr>
                        <a:t>Other types of art craft and design.</a:t>
                      </a:r>
                    </a:p>
                    <a:p>
                      <a:pPr lvl="0"/>
                      <a:r>
                        <a:rPr lang="en-GB" sz="1100" kern="1200" dirty="0">
                          <a:solidFill>
                            <a:schemeClr val="dk1"/>
                          </a:solidFill>
                          <a:effectLst/>
                          <a:latin typeface="+mn-lt"/>
                          <a:ea typeface="+mn-ea"/>
                          <a:cs typeface="+mn-cs"/>
                        </a:rPr>
                        <a:t>Drawing.</a:t>
                      </a:r>
                    </a:p>
                    <a:p>
                      <a:pPr lvl="0"/>
                      <a:r>
                        <a:rPr lang="en-GB" sz="1100" kern="1200" dirty="0">
                          <a:solidFill>
                            <a:schemeClr val="dk1"/>
                          </a:solidFill>
                          <a:effectLst/>
                          <a:latin typeface="+mn-lt"/>
                          <a:ea typeface="+mn-ea"/>
                          <a:cs typeface="+mn-cs"/>
                        </a:rPr>
                        <a:t>Decision-making.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5" name="Picture 4">
            <a:extLst>
              <a:ext uri="{FF2B5EF4-FFF2-40B4-BE49-F238E27FC236}">
                <a16:creationId xmlns:a16="http://schemas.microsoft.com/office/drawing/2014/main" id="{4F4D1344-3113-4518-847D-BBEA2EB07C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6" name="Picture 5">
            <a:extLst>
              <a:ext uri="{FF2B5EF4-FFF2-40B4-BE49-F238E27FC236}">
                <a16:creationId xmlns:a16="http://schemas.microsoft.com/office/drawing/2014/main" id="{FE4C1FA2-6E61-4643-98EC-5F4E88C932C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19989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863" y="2015427"/>
            <a:ext cx="5529044" cy="3244550"/>
          </a:xfrm>
        </p:spPr>
        <p:txBody>
          <a:bodyPr vert="horz" lIns="91440" tIns="45720" rIns="91440" bIns="45720" rtlCol="0" anchor="b">
            <a:normAutofit/>
          </a:bodyPr>
          <a:lstStyle/>
          <a:p>
            <a:pPr>
              <a:lnSpc>
                <a:spcPct val="90000"/>
              </a:lnSpc>
            </a:pPr>
            <a:r>
              <a:rPr lang="en-US" sz="4800" b="1" i="0" kern="1200" dirty="0">
                <a:latin typeface="+mj-lt"/>
                <a:ea typeface="+mj-ea"/>
                <a:cs typeface="+mj-cs"/>
              </a:rPr>
              <a:t>Art curriculum </a:t>
            </a:r>
            <a:r>
              <a:rPr lang="en-US" sz="4800" b="1" i="0" kern="1200">
                <a:latin typeface="+mj-lt"/>
                <a:ea typeface="+mj-ea"/>
                <a:cs typeface="+mj-cs"/>
              </a:rPr>
              <a:t>overview KS4</a:t>
            </a:r>
            <a:r>
              <a:rPr lang="en-US" sz="4800" b="1" i="0" kern="1200" dirty="0">
                <a:latin typeface="+mj-lt"/>
                <a:ea typeface="+mj-ea"/>
                <a:cs typeface="+mj-cs"/>
              </a:rPr>
              <a:t/>
            </a:r>
            <a:br>
              <a:rPr lang="en-US" sz="4800" b="1" i="0" kern="1200" dirty="0">
                <a:latin typeface="+mj-lt"/>
                <a:ea typeface="+mj-ea"/>
                <a:cs typeface="+mj-cs"/>
              </a:rPr>
            </a:br>
            <a:r>
              <a:rPr lang="en-US" sz="4800" b="1" i="0" kern="1200" dirty="0">
                <a:latin typeface="+mj-lt"/>
                <a:ea typeface="+mj-ea"/>
                <a:cs typeface="+mj-cs"/>
              </a:rPr>
              <a:t/>
            </a:r>
            <a:br>
              <a:rPr lang="en-US" sz="4800" b="1" i="0" kern="1200" dirty="0">
                <a:latin typeface="+mj-lt"/>
                <a:ea typeface="+mj-ea"/>
                <a:cs typeface="+mj-cs"/>
              </a:rPr>
            </a:br>
            <a:endParaRPr lang="en-US" sz="4800" b="1" i="0" kern="1200" dirty="0">
              <a:latin typeface="+mj-lt"/>
              <a:ea typeface="+mj-ea"/>
              <a:cs typeface="+mj-cs"/>
            </a:endParaRPr>
          </a:p>
        </p:txBody>
      </p:sp>
      <p:pic>
        <p:nvPicPr>
          <p:cNvPr id="3" name="Picture 2">
            <a:extLst>
              <a:ext uri="{FF2B5EF4-FFF2-40B4-BE49-F238E27FC236}">
                <a16:creationId xmlns:a16="http://schemas.microsoft.com/office/drawing/2014/main" id="{C57E9722-5AFC-4183-9554-DC6D01F1D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393" y="1545164"/>
            <a:ext cx="2622740" cy="3934107"/>
          </a:xfrm>
          <a:prstGeom prst="roundRect">
            <a:avLst>
              <a:gd name="adj" fmla="val 4342"/>
            </a:avLst>
          </a:prstGeom>
          <a:effectLst/>
        </p:spPr>
      </p:pic>
      <p:pic>
        <p:nvPicPr>
          <p:cNvPr id="4" name="Picture 3">
            <a:extLst>
              <a:ext uri="{FF2B5EF4-FFF2-40B4-BE49-F238E27FC236}">
                <a16:creationId xmlns:a16="http://schemas.microsoft.com/office/drawing/2014/main" id="{101AEC0B-8A03-4B7A-B95F-518D4D39EB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616854" y="539879"/>
            <a:ext cx="2564053" cy="1262795"/>
          </a:xfrm>
          <a:prstGeom prst="roundRect">
            <a:avLst>
              <a:gd name="adj" fmla="val 1858"/>
            </a:avLst>
          </a:prstGeom>
          <a:effectLst/>
        </p:spPr>
      </p:pic>
    </p:spTree>
    <p:extLst>
      <p:ext uri="{BB962C8B-B14F-4D97-AF65-F5344CB8AC3E}">
        <p14:creationId xmlns:p14="http://schemas.microsoft.com/office/powerpoint/2010/main" val="643430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70003"/>
            <a:ext cx="10515600" cy="1325563"/>
          </a:xfrm>
        </p:spPr>
        <p:txBody>
          <a:bodyPr>
            <a:normAutofit/>
          </a:bodyPr>
          <a:lstStyle/>
          <a:p>
            <a:pPr algn="ctr"/>
            <a:r>
              <a:rPr lang="en-GB" sz="3200" b="1" u="sng" dirty="0"/>
              <a:t>Art Curriculum Overview – Year 10 (KS4) AQA</a:t>
            </a:r>
          </a:p>
        </p:txBody>
      </p:sp>
      <p:graphicFrame>
        <p:nvGraphicFramePr>
          <p:cNvPr id="3" name="Table 2">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746092173"/>
              </p:ext>
            </p:extLst>
          </p:nvPr>
        </p:nvGraphicFramePr>
        <p:xfrm>
          <a:off x="335864" y="746760"/>
          <a:ext cx="11450700" cy="5925544"/>
        </p:xfrm>
        <a:graphic>
          <a:graphicData uri="http://schemas.openxmlformats.org/drawingml/2006/table">
            <a:tbl>
              <a:tblPr firstRow="1" bandRow="1">
                <a:tableStyleId>{5C22544A-7EE6-4342-B048-85BDC9FD1C3A}</a:tableStyleId>
              </a:tblPr>
              <a:tblGrid>
                <a:gridCol w="1035736">
                  <a:extLst>
                    <a:ext uri="{9D8B030D-6E8A-4147-A177-3AD203B41FA5}">
                      <a16:colId xmlns:a16="http://schemas.microsoft.com/office/drawing/2014/main" val="3717695141"/>
                    </a:ext>
                  </a:extLst>
                </a:gridCol>
                <a:gridCol w="2274849">
                  <a:extLst>
                    <a:ext uri="{9D8B030D-6E8A-4147-A177-3AD203B41FA5}">
                      <a16:colId xmlns:a16="http://schemas.microsoft.com/office/drawing/2014/main" val="1058426284"/>
                    </a:ext>
                  </a:extLst>
                </a:gridCol>
                <a:gridCol w="2252546">
                  <a:extLst>
                    <a:ext uri="{9D8B030D-6E8A-4147-A177-3AD203B41FA5}">
                      <a16:colId xmlns:a16="http://schemas.microsoft.com/office/drawing/2014/main" val="704629290"/>
                    </a:ext>
                  </a:extLst>
                </a:gridCol>
                <a:gridCol w="2649260">
                  <a:extLst>
                    <a:ext uri="{9D8B030D-6E8A-4147-A177-3AD203B41FA5}">
                      <a16:colId xmlns:a16="http://schemas.microsoft.com/office/drawing/2014/main" val="3960397057"/>
                    </a:ext>
                  </a:extLst>
                </a:gridCol>
                <a:gridCol w="2803686">
                  <a:extLst>
                    <a:ext uri="{9D8B030D-6E8A-4147-A177-3AD203B41FA5}">
                      <a16:colId xmlns:a16="http://schemas.microsoft.com/office/drawing/2014/main" val="3706240846"/>
                    </a:ext>
                  </a:extLst>
                </a:gridCol>
                <a:gridCol w="226343">
                  <a:extLst>
                    <a:ext uri="{9D8B030D-6E8A-4147-A177-3AD203B41FA5}">
                      <a16:colId xmlns:a16="http://schemas.microsoft.com/office/drawing/2014/main" val="4178250955"/>
                    </a:ext>
                  </a:extLst>
                </a:gridCol>
                <a:gridCol w="208280">
                  <a:extLst>
                    <a:ext uri="{9D8B030D-6E8A-4147-A177-3AD203B41FA5}">
                      <a16:colId xmlns:a16="http://schemas.microsoft.com/office/drawing/2014/main" val="4072156639"/>
                    </a:ext>
                  </a:extLst>
                </a:gridCol>
              </a:tblGrid>
              <a:tr h="370840">
                <a:tc>
                  <a:txBody>
                    <a:bodyPr/>
                    <a:lstStyle/>
                    <a:p>
                      <a:pPr algn="ctr"/>
                      <a:r>
                        <a:rPr lang="en-GB" sz="11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kern="1200" dirty="0">
                          <a:solidFill>
                            <a:schemeClr val="tx1"/>
                          </a:solidFill>
                          <a:effectLst/>
                          <a:latin typeface="+mn-lt"/>
                          <a:ea typeface="+mn-ea"/>
                          <a:cs typeface="+mn-cs"/>
                        </a:rPr>
                        <a:t>Fruit illustration artist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mn-lt"/>
                          <a:ea typeface="+mn-ea"/>
                          <a:cs typeface="+mn-cs"/>
                        </a:rPr>
                        <a:t>Fruit illustration artist reference and</a:t>
                      </a:r>
                      <a:r>
                        <a:rPr lang="en-GB" sz="1100" b="1" kern="1200" baseline="0" dirty="0">
                          <a:solidFill>
                            <a:schemeClr val="tx1"/>
                          </a:solidFill>
                          <a:effectLst/>
                          <a:latin typeface="+mn-lt"/>
                          <a:ea typeface="+mn-ea"/>
                          <a:cs typeface="+mn-cs"/>
                        </a:rPr>
                        <a:t> personal response</a:t>
                      </a:r>
                      <a:endParaRPr lang="en-GB" sz="1100" b="1" kern="1200" dirty="0">
                        <a:solidFill>
                          <a:schemeClr val="tx1"/>
                        </a:solidFill>
                        <a:effectLst/>
                        <a:latin typeface="+mn-lt"/>
                        <a:ea typeface="+mn-ea"/>
                        <a:cs typeface="+mn-cs"/>
                      </a:endParaRPr>
                    </a:p>
                    <a:p>
                      <a:endParaRPr lang="en-GB" sz="11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kern="1200" dirty="0">
                          <a:solidFill>
                            <a:schemeClr val="tx1"/>
                          </a:solidFill>
                          <a:effectLst/>
                          <a:latin typeface="+mn-lt"/>
                          <a:ea typeface="+mn-ea"/>
                          <a:cs typeface="+mn-cs"/>
                        </a:rPr>
                        <a:t>Mixed media portraits / super hero’s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mn-lt"/>
                          <a:ea typeface="+mn-ea"/>
                          <a:cs typeface="+mn-cs"/>
                        </a:rPr>
                        <a:t>Mixed media portraits </a:t>
                      </a:r>
                      <a:r>
                        <a:rPr lang="en-GB" sz="1100" b="0" kern="1200" dirty="0" smtClean="0">
                          <a:solidFill>
                            <a:schemeClr val="tx1"/>
                          </a:solidFill>
                          <a:effectLst/>
                          <a:latin typeface="+mn-lt"/>
                          <a:ea typeface="+mn-ea"/>
                          <a:cs typeface="+mn-cs"/>
                        </a:rPr>
                        <a:t>and personal interests</a:t>
                      </a:r>
                      <a:endParaRPr lang="en-GB" sz="1100" b="1"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365760">
                <a:tc>
                  <a:txBody>
                    <a:bodyPr/>
                    <a:lstStyle/>
                    <a:p>
                      <a:pPr algn="ctr"/>
                      <a:r>
                        <a:rPr lang="en-GB" sz="1100" b="0" u="none" dirty="0">
                          <a:solidFill>
                            <a:schemeClr val="tx1"/>
                          </a:solidFill>
                        </a:rPr>
                        <a:t>Length of topic (in </a:t>
                      </a:r>
                      <a:r>
                        <a:rPr lang="en-GB" sz="1100" b="0" u="none" dirty="0" err="1">
                          <a:solidFill>
                            <a:schemeClr val="tx1"/>
                          </a:solidFill>
                        </a:rPr>
                        <a:t>wks</a:t>
                      </a:r>
                      <a:r>
                        <a:rPr lang="en-GB" sz="1100" b="0" u="none"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u="none" dirty="0">
                          <a:solidFill>
                            <a:schemeClr val="tx1"/>
                          </a:solidFill>
                        </a:rPr>
                        <a:t>16 weeks</a:t>
                      </a:r>
                    </a:p>
                    <a:p>
                      <a:pPr algn="ctr"/>
                      <a:endParaRPr lang="en-US"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a:solidFill>
                            <a:schemeClr val="tx1"/>
                          </a:solidFill>
                        </a:rPr>
                        <a:t>6 weeks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a:solidFill>
                            <a:schemeClr val="tx1"/>
                          </a:solidFill>
                        </a:rPr>
                        <a:t>9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a:solidFill>
                            <a:schemeClr val="tx1"/>
                          </a:solidFill>
                        </a:rPr>
                        <a:t>8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100051">
                <a:tc>
                  <a:txBody>
                    <a:bodyPr/>
                    <a:lstStyle/>
                    <a:p>
                      <a:pPr algn="ctr"/>
                      <a:r>
                        <a:rPr lang="en-US" sz="1100" b="0" u="none" dirty="0">
                          <a:solidFill>
                            <a:schemeClr val="tx1"/>
                          </a:solidFill>
                        </a:rPr>
                        <a:t>Links to</a:t>
                      </a:r>
                      <a:r>
                        <a:rPr lang="en-US" sz="1100" b="0" u="none" baseline="0" dirty="0">
                          <a:solidFill>
                            <a:schemeClr val="tx1"/>
                          </a:solidFill>
                        </a:rPr>
                        <a:t> specification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1" kern="1200" dirty="0">
                          <a:solidFill>
                            <a:schemeClr val="tx1"/>
                          </a:solidFill>
                          <a:effectLst/>
                          <a:latin typeface="+mn-lt"/>
                          <a:ea typeface="+mn-ea"/>
                          <a:cs typeface="+mn-cs"/>
                        </a:rPr>
                        <a:t>AO1</a:t>
                      </a:r>
                      <a:r>
                        <a:rPr lang="en-GB" sz="1100" b="0" kern="1200" baseline="0" dirty="0">
                          <a:solidFill>
                            <a:schemeClr val="tx1"/>
                          </a:solidFill>
                          <a:effectLst/>
                          <a:latin typeface="+mn-lt"/>
                          <a:ea typeface="+mn-ea"/>
                          <a:cs typeface="+mn-cs"/>
                        </a:rPr>
                        <a:t> </a:t>
                      </a:r>
                      <a:r>
                        <a:rPr lang="en-GB" sz="1100" b="0" kern="1200" dirty="0">
                          <a:solidFill>
                            <a:schemeClr val="tx1"/>
                          </a:solidFill>
                          <a:effectLst/>
                          <a:latin typeface="+mn-lt"/>
                          <a:ea typeface="+mn-ea"/>
                          <a:cs typeface="+mn-cs"/>
                        </a:rPr>
                        <a:t>Developing ideas through investigation in to other artworks.</a:t>
                      </a:r>
                    </a:p>
                    <a:p>
                      <a:pPr lvl="0"/>
                      <a:r>
                        <a:rPr lang="en-GB" sz="1100" b="1" kern="1200" dirty="0">
                          <a:solidFill>
                            <a:schemeClr val="tx1"/>
                          </a:solidFill>
                          <a:effectLst/>
                          <a:latin typeface="+mn-lt"/>
                          <a:ea typeface="+mn-ea"/>
                          <a:cs typeface="+mn-cs"/>
                        </a:rPr>
                        <a:t>AO2</a:t>
                      </a:r>
                      <a:r>
                        <a:rPr lang="en-GB" sz="1100" b="0" kern="1200" dirty="0">
                          <a:solidFill>
                            <a:schemeClr val="tx1"/>
                          </a:solidFill>
                          <a:effectLst/>
                          <a:latin typeface="+mn-lt"/>
                          <a:ea typeface="+mn-ea"/>
                          <a:cs typeface="+mn-cs"/>
                        </a:rPr>
                        <a:t> Experimenting with media, equipment and techniques.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AO3</a:t>
                      </a:r>
                      <a:r>
                        <a:rPr lang="en-GB" sz="1100" b="0" kern="1200" dirty="0">
                          <a:solidFill>
                            <a:schemeClr val="tx1"/>
                          </a:solidFill>
                          <a:effectLst/>
                          <a:latin typeface="+mn-lt"/>
                          <a:ea typeface="+mn-ea"/>
                          <a:cs typeface="+mn-cs"/>
                        </a:rPr>
                        <a:t> Recording ideas, observations and insights as work progresses.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AO3</a:t>
                      </a:r>
                      <a:r>
                        <a:rPr lang="en-GB" sz="1100" b="0" kern="1200" dirty="0">
                          <a:solidFill>
                            <a:schemeClr val="tx1"/>
                          </a:solidFill>
                          <a:effectLst/>
                          <a:latin typeface="+mn-lt"/>
                          <a:ea typeface="+mn-ea"/>
                          <a:cs typeface="+mn-cs"/>
                        </a:rPr>
                        <a:t> Recording ideas, observations and insights as work progress.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baseline="0" dirty="0">
                          <a:solidFill>
                            <a:schemeClr val="tx1"/>
                          </a:solidFill>
                          <a:effectLst/>
                          <a:latin typeface="+mn-lt"/>
                          <a:ea typeface="+mn-ea"/>
                          <a:cs typeface="+mn-cs"/>
                        </a:rPr>
                        <a:t>AO4 </a:t>
                      </a:r>
                      <a:r>
                        <a:rPr lang="en-GB" sz="1100" b="0" kern="1200" dirty="0">
                          <a:solidFill>
                            <a:schemeClr val="tx1"/>
                          </a:solidFill>
                          <a:effectLst/>
                          <a:latin typeface="+mn-lt"/>
                          <a:ea typeface="+mn-ea"/>
                          <a:cs typeface="+mn-cs"/>
                        </a:rPr>
                        <a:t>Present a personal response realising intentions.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1" kern="1200" dirty="0">
                          <a:solidFill>
                            <a:schemeClr val="tx1"/>
                          </a:solidFill>
                          <a:effectLst/>
                          <a:latin typeface="+mn-lt"/>
                          <a:ea typeface="+mn-ea"/>
                          <a:cs typeface="+mn-cs"/>
                        </a:rPr>
                        <a:t>AO1</a:t>
                      </a:r>
                      <a:r>
                        <a:rPr lang="en-GB" sz="1100" b="0" kern="1200" baseline="0" dirty="0">
                          <a:solidFill>
                            <a:schemeClr val="tx1"/>
                          </a:solidFill>
                          <a:effectLst/>
                          <a:latin typeface="+mn-lt"/>
                          <a:ea typeface="+mn-ea"/>
                          <a:cs typeface="+mn-cs"/>
                        </a:rPr>
                        <a:t> </a:t>
                      </a:r>
                      <a:r>
                        <a:rPr lang="en-GB" sz="1100" b="0" kern="1200" dirty="0">
                          <a:solidFill>
                            <a:schemeClr val="tx1"/>
                          </a:solidFill>
                          <a:effectLst/>
                          <a:latin typeface="+mn-lt"/>
                          <a:ea typeface="+mn-ea"/>
                          <a:cs typeface="+mn-cs"/>
                        </a:rPr>
                        <a:t>Developing ideas through investigation in to other artworks.</a:t>
                      </a:r>
                    </a:p>
                    <a:p>
                      <a:pPr lvl="0"/>
                      <a:r>
                        <a:rPr lang="en-GB" sz="1100" b="1" kern="1200" dirty="0">
                          <a:solidFill>
                            <a:schemeClr val="tx1"/>
                          </a:solidFill>
                          <a:effectLst/>
                          <a:latin typeface="+mn-lt"/>
                          <a:ea typeface="+mn-ea"/>
                          <a:cs typeface="+mn-cs"/>
                        </a:rPr>
                        <a:t>AO2</a:t>
                      </a:r>
                      <a:r>
                        <a:rPr lang="en-GB" sz="1100" b="0" kern="1200" dirty="0">
                          <a:solidFill>
                            <a:schemeClr val="tx1"/>
                          </a:solidFill>
                          <a:effectLst/>
                          <a:latin typeface="+mn-lt"/>
                          <a:ea typeface="+mn-ea"/>
                          <a:cs typeface="+mn-cs"/>
                        </a:rPr>
                        <a:t> Experimenting with media, equipment and techniques.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AO3</a:t>
                      </a:r>
                      <a:r>
                        <a:rPr lang="en-GB" sz="1100" b="0" kern="1200" dirty="0">
                          <a:solidFill>
                            <a:schemeClr val="tx1"/>
                          </a:solidFill>
                          <a:effectLst/>
                          <a:latin typeface="+mn-lt"/>
                          <a:ea typeface="+mn-ea"/>
                          <a:cs typeface="+mn-cs"/>
                        </a:rPr>
                        <a:t> Recording ideas, observations and insights as work progresses.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AO3</a:t>
                      </a:r>
                      <a:r>
                        <a:rPr lang="en-GB" sz="1100" b="0" kern="1200" dirty="0">
                          <a:solidFill>
                            <a:schemeClr val="tx1"/>
                          </a:solidFill>
                          <a:effectLst/>
                          <a:latin typeface="+mn-lt"/>
                          <a:ea typeface="+mn-ea"/>
                          <a:cs typeface="+mn-cs"/>
                        </a:rPr>
                        <a:t> Recording ideas, observations and insights as work progress.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baseline="0" dirty="0">
                          <a:solidFill>
                            <a:schemeClr val="tx1"/>
                          </a:solidFill>
                          <a:effectLst/>
                          <a:latin typeface="+mn-lt"/>
                          <a:ea typeface="+mn-ea"/>
                          <a:cs typeface="+mn-cs"/>
                        </a:rPr>
                        <a:t>AO4 </a:t>
                      </a:r>
                      <a:r>
                        <a:rPr lang="en-GB" sz="1100" b="0" kern="1200" dirty="0">
                          <a:solidFill>
                            <a:schemeClr val="tx1"/>
                          </a:solidFill>
                          <a:effectLst/>
                          <a:latin typeface="+mn-lt"/>
                          <a:ea typeface="+mn-ea"/>
                          <a:cs typeface="+mn-cs"/>
                        </a:rPr>
                        <a:t>Present a personal response realising intentions.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370840">
                <a:tc>
                  <a:txBody>
                    <a:bodyPr/>
                    <a:lstStyle/>
                    <a:p>
                      <a:pPr algn="ctr"/>
                      <a:r>
                        <a:rPr lang="en-GB" sz="11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0" kern="1200" dirty="0">
                          <a:solidFill>
                            <a:schemeClr val="tx1"/>
                          </a:solidFill>
                          <a:effectLst/>
                          <a:latin typeface="+mn-lt"/>
                          <a:ea typeface="+mn-ea"/>
                          <a:cs typeface="+mn-cs"/>
                        </a:rPr>
                        <a:t>Formative – ongoing visual advise and next steps in booklets</a:t>
                      </a:r>
                    </a:p>
                    <a:p>
                      <a:pPr lvl="0"/>
                      <a:r>
                        <a:rPr lang="en-GB" sz="1100" b="0" kern="1200" dirty="0">
                          <a:solidFill>
                            <a:schemeClr val="tx1"/>
                          </a:solidFill>
                          <a:effectLst/>
                          <a:latin typeface="+mn-lt"/>
                          <a:ea typeface="+mn-ea"/>
                          <a:cs typeface="+mn-cs"/>
                        </a:rPr>
                        <a:t>Summative – Data snap shot based on working at grade</a:t>
                      </a:r>
                      <a:r>
                        <a:rPr lang="en-GB" sz="1100" b="0" kern="1200" baseline="0" dirty="0">
                          <a:solidFill>
                            <a:schemeClr val="tx1"/>
                          </a:solidFill>
                          <a:effectLst/>
                          <a:latin typeface="+mn-lt"/>
                          <a:ea typeface="+mn-ea"/>
                          <a:cs typeface="+mn-cs"/>
                        </a:rPr>
                        <a:t> according to the AQA assessment objectives.</a:t>
                      </a:r>
                      <a:endParaRPr lang="en-GB" sz="1100" b="0" kern="1200" dirty="0">
                        <a:solidFill>
                          <a:schemeClr val="tx1"/>
                        </a:solidFill>
                        <a:effectLst/>
                        <a:latin typeface="+mn-lt"/>
                        <a:ea typeface="+mn-ea"/>
                        <a:cs typeface="+mn-cs"/>
                      </a:endParaRPr>
                    </a:p>
                    <a:p>
                      <a:pPr lvl="0"/>
                      <a:endParaRPr lang="en-GB" sz="11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0" kern="1200" dirty="0">
                          <a:solidFill>
                            <a:schemeClr val="tx1"/>
                          </a:solidFill>
                          <a:effectLst/>
                          <a:latin typeface="+mn-lt"/>
                          <a:ea typeface="+mn-ea"/>
                          <a:cs typeface="+mn-cs"/>
                        </a:rPr>
                        <a:t>Formative – ongoing visual advise and next steps in booklets</a:t>
                      </a:r>
                    </a:p>
                    <a:p>
                      <a:pPr lvl="0"/>
                      <a:r>
                        <a:rPr lang="en-GB" sz="1100" b="0" kern="1200" dirty="0">
                          <a:solidFill>
                            <a:schemeClr val="tx1"/>
                          </a:solidFill>
                          <a:effectLst/>
                          <a:latin typeface="+mn-lt"/>
                          <a:ea typeface="+mn-ea"/>
                          <a:cs typeface="+mn-cs"/>
                        </a:rPr>
                        <a:t>Summative – Data snap shot based on working at grade</a:t>
                      </a:r>
                      <a:r>
                        <a:rPr lang="en-GB" sz="1100" b="0" kern="1200" baseline="0" dirty="0">
                          <a:solidFill>
                            <a:schemeClr val="tx1"/>
                          </a:solidFill>
                          <a:effectLst/>
                          <a:latin typeface="+mn-lt"/>
                          <a:ea typeface="+mn-ea"/>
                          <a:cs typeface="+mn-cs"/>
                        </a:rPr>
                        <a:t> according to the AQA assessment objectives.</a:t>
                      </a:r>
                      <a:endParaRPr lang="en-GB" sz="11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0" kern="1200" dirty="0">
                          <a:solidFill>
                            <a:schemeClr val="tx1"/>
                          </a:solidFill>
                          <a:effectLst/>
                          <a:latin typeface="+mn-lt"/>
                          <a:ea typeface="+mn-ea"/>
                          <a:cs typeface="+mn-cs"/>
                        </a:rPr>
                        <a:t>Formative – ongoing visual advise and next steps in booklets</a:t>
                      </a:r>
                    </a:p>
                    <a:p>
                      <a:pPr lvl="0"/>
                      <a:r>
                        <a:rPr lang="en-GB" sz="1100" b="0" kern="1200" dirty="0">
                          <a:solidFill>
                            <a:schemeClr val="tx1"/>
                          </a:solidFill>
                          <a:effectLst/>
                          <a:latin typeface="+mn-lt"/>
                          <a:ea typeface="+mn-ea"/>
                          <a:cs typeface="+mn-cs"/>
                        </a:rPr>
                        <a:t>Summative – Data snap shot based on working at grade</a:t>
                      </a:r>
                      <a:r>
                        <a:rPr lang="en-GB" sz="1100" b="0" kern="1200" baseline="0" dirty="0">
                          <a:solidFill>
                            <a:schemeClr val="tx1"/>
                          </a:solidFill>
                          <a:effectLst/>
                          <a:latin typeface="+mn-lt"/>
                          <a:ea typeface="+mn-ea"/>
                          <a:cs typeface="+mn-cs"/>
                        </a:rPr>
                        <a:t> according to the AQA assessment objectives.</a:t>
                      </a:r>
                      <a:endParaRPr lang="en-GB" sz="1100" b="0" kern="1200" dirty="0">
                        <a:solidFill>
                          <a:schemeClr val="tx1"/>
                        </a:solidFill>
                        <a:effectLst/>
                        <a:latin typeface="+mn-lt"/>
                        <a:ea typeface="+mn-ea"/>
                        <a:cs typeface="+mn-cs"/>
                      </a:endParaRPr>
                    </a:p>
                    <a:p>
                      <a:endParaRPr lang="en-GB"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0" kern="1200" dirty="0">
                          <a:solidFill>
                            <a:schemeClr val="tx1"/>
                          </a:solidFill>
                          <a:effectLst/>
                          <a:latin typeface="+mn-lt"/>
                          <a:ea typeface="+mn-ea"/>
                          <a:cs typeface="+mn-cs"/>
                        </a:rPr>
                        <a:t>Formative – ongoing visual advise and next steps in booklets</a:t>
                      </a:r>
                    </a:p>
                    <a:p>
                      <a:pPr lvl="0"/>
                      <a:r>
                        <a:rPr lang="en-GB" sz="1100" b="0" kern="1200" dirty="0">
                          <a:solidFill>
                            <a:schemeClr val="tx1"/>
                          </a:solidFill>
                          <a:effectLst/>
                          <a:latin typeface="+mn-lt"/>
                          <a:ea typeface="+mn-ea"/>
                          <a:cs typeface="+mn-cs"/>
                        </a:rPr>
                        <a:t>Summative – Data snap shot based on working at grade</a:t>
                      </a:r>
                      <a:r>
                        <a:rPr lang="en-GB" sz="1100" b="0" kern="1200" baseline="0" dirty="0">
                          <a:solidFill>
                            <a:schemeClr val="tx1"/>
                          </a:solidFill>
                          <a:effectLst/>
                          <a:latin typeface="+mn-lt"/>
                          <a:ea typeface="+mn-ea"/>
                          <a:cs typeface="+mn-cs"/>
                        </a:rPr>
                        <a:t> according to the AQA assessment objectives.</a:t>
                      </a:r>
                      <a:endParaRPr lang="en-GB" sz="1100" b="0" kern="1200" dirty="0">
                        <a:solidFill>
                          <a:schemeClr val="tx1"/>
                        </a:solidFill>
                        <a:effectLst/>
                        <a:latin typeface="+mn-lt"/>
                        <a:ea typeface="+mn-ea"/>
                        <a:cs typeface="+mn-cs"/>
                      </a:endParaRPr>
                    </a:p>
                    <a:p>
                      <a:pPr algn="ct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370840">
                <a:tc>
                  <a:txBody>
                    <a:bodyPr/>
                    <a:lstStyle/>
                    <a:p>
                      <a:pPr algn="ctr"/>
                      <a:r>
                        <a:rPr lang="en-GB" sz="11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mn-lt"/>
                          <a:ea typeface="Calibri" panose="020F0502020204030204" pitchFamily="34" charset="0"/>
                          <a:cs typeface="Times New Roman" panose="02020603050405020304" pitchFamily="18" charset="0"/>
                        </a:rPr>
                        <a:t>Developing ideas through investigation in to other artworks.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mn-lt"/>
                          <a:ea typeface="Calibri" panose="020F0502020204030204" pitchFamily="34" charset="0"/>
                          <a:cs typeface="Times New Roman" panose="02020603050405020304" pitchFamily="18" charset="0"/>
                        </a:rPr>
                        <a:t>Experimenting with media, equipment and techniques.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mn-lt"/>
                          <a:ea typeface="Calibri" panose="020F0502020204030204" pitchFamily="34" charset="0"/>
                          <a:cs typeface="Times New Roman" panose="02020603050405020304" pitchFamily="18" charset="0"/>
                        </a:rPr>
                        <a:t>Recording ideas, observations and insights as work progresses.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mn-lt"/>
                          <a:ea typeface="Calibri" panose="020F0502020204030204" pitchFamily="34" charset="0"/>
                          <a:cs typeface="Times New Roman" panose="02020603050405020304" pitchFamily="18" charset="0"/>
                        </a:rPr>
                        <a:t>Present a personal response realising intentions.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Developing ideas through knowledge gained through other artist</a:t>
                      </a:r>
                      <a:r>
                        <a:rPr lang="en-GB" sz="11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work</a:t>
                      </a: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Experimenting with media, equipment and techniques</a:t>
                      </a:r>
                      <a:r>
                        <a:rPr lang="en-GB" sz="11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through investigations.</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Recording ideas, observations and insights as work progresses.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Present a personal response realising intentions.</a:t>
                      </a:r>
                      <a:r>
                        <a:rPr lang="en-GB"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Developing ideas through investigation in to other artworks.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Experimenting with media, equipment and techniques and mixed media.</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Recording ideas, observations and insights as work progresses including sketchbook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Developing ideas through investigation in to other artworks.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Experimenting with media, equipment and techniques.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Recording ideas, observations and insights as work progresses.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Present a personal response realising intentions.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370840">
                <a:tc>
                  <a:txBody>
                    <a:bodyPr/>
                    <a:lstStyle/>
                    <a:p>
                      <a:pPr algn="ctr"/>
                      <a:r>
                        <a:rPr lang="en-GB" sz="11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tabLst>
                          <a:tab pos="684530" algn="l"/>
                          <a:tab pos="1461770" algn="l"/>
                          <a:tab pos="2272030" algn="l"/>
                        </a:tabLst>
                      </a:pPr>
                      <a:r>
                        <a:rPr lang="en-GB" sz="1100" dirty="0">
                          <a:effectLst/>
                          <a:latin typeface="+mn-lt"/>
                          <a:ea typeface="Calibri" panose="020F0502020204030204" pitchFamily="34" charset="0"/>
                          <a:cs typeface="Times New Roman" panose="02020603050405020304" pitchFamily="18" charset="0"/>
                        </a:rPr>
                        <a:t>Artist reference beginning with</a:t>
                      </a:r>
                      <a:r>
                        <a:rPr lang="en-GB" sz="1100" baseline="0" dirty="0">
                          <a:effectLst/>
                          <a:latin typeface="+mn-lt"/>
                          <a:ea typeface="Calibri" panose="020F0502020204030204" pitchFamily="34" charset="0"/>
                          <a:cs typeface="Times New Roman" panose="02020603050405020304" pitchFamily="18" charset="0"/>
                        </a:rPr>
                        <a:t> contemporary and historical artist reference.</a:t>
                      </a:r>
                      <a:endParaRPr lang="en-GB" sz="1100" dirty="0">
                        <a:effectLst/>
                        <a:latin typeface="+mn-lt"/>
                        <a:ea typeface="Calibri" panose="020F0502020204030204" pitchFamily="34" charset="0"/>
                        <a:cs typeface="Times New Roman" panose="02020603050405020304" pitchFamily="18" charset="0"/>
                      </a:endParaRPr>
                    </a:p>
                    <a:p>
                      <a:pPr>
                        <a:lnSpc>
                          <a:spcPct val="107000"/>
                        </a:lnSpc>
                        <a:spcAft>
                          <a:spcPts val="0"/>
                        </a:spcAft>
                        <a:tabLst>
                          <a:tab pos="2272030" algn="l"/>
                        </a:tabLst>
                      </a:pPr>
                      <a:r>
                        <a:rPr lang="en-GB" sz="1100" dirty="0">
                          <a:effectLst/>
                          <a:latin typeface="+mn-lt"/>
                          <a:ea typeface="Calibri" panose="020F0502020204030204" pitchFamily="34" charset="0"/>
                          <a:cs typeface="Times New Roman" panose="02020603050405020304" pitchFamily="18" charset="0"/>
                        </a:rPr>
                        <a:t>Drawing skill,</a:t>
                      </a:r>
                      <a:r>
                        <a:rPr lang="en-GB" sz="1100" baseline="0" dirty="0">
                          <a:effectLst/>
                          <a:latin typeface="+mn-lt"/>
                          <a:ea typeface="Calibri" panose="020F0502020204030204" pitchFamily="34" charset="0"/>
                          <a:cs typeface="Times New Roman" panose="02020603050405020304" pitchFamily="18" charset="0"/>
                        </a:rPr>
                        <a:t> introduction of a variety of materials.</a:t>
                      </a:r>
                      <a:endParaRPr lang="en-GB" sz="11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tabLst>
                          <a:tab pos="629285" algn="l"/>
                          <a:tab pos="1461770" algn="l"/>
                          <a:tab pos="2272030" algn="l"/>
                        </a:tabLst>
                      </a:pPr>
                      <a:r>
                        <a:rPr lang="en-GB" sz="1200" dirty="0">
                          <a:effectLst/>
                          <a:latin typeface="+mn-lt"/>
                          <a:ea typeface="Calibri" panose="020F0502020204030204" pitchFamily="34" charset="0"/>
                          <a:cs typeface="Times New Roman" panose="02020603050405020304" pitchFamily="18" charset="0"/>
                        </a:rPr>
                        <a:t>A selection of equipment.</a:t>
                      </a:r>
                      <a:endParaRPr lang="en-GB" sz="1100" dirty="0">
                        <a:effectLst/>
                        <a:latin typeface="+mn-lt"/>
                        <a:ea typeface="Calibri" panose="020F0502020204030204" pitchFamily="34" charset="0"/>
                        <a:cs typeface="Times New Roman" panose="02020603050405020304" pitchFamily="18" charset="0"/>
                      </a:endParaRPr>
                    </a:p>
                    <a:p>
                      <a:pPr>
                        <a:lnSpc>
                          <a:spcPct val="107000"/>
                        </a:lnSpc>
                        <a:spcAft>
                          <a:spcPts val="0"/>
                        </a:spcAft>
                        <a:tabLst>
                          <a:tab pos="629285" algn="l"/>
                          <a:tab pos="1461770" algn="l"/>
                          <a:tab pos="2272030" algn="l"/>
                        </a:tabLst>
                      </a:pPr>
                      <a:r>
                        <a:rPr lang="en-GB" sz="1200" dirty="0">
                          <a:effectLst/>
                          <a:latin typeface="+mn-lt"/>
                          <a:ea typeface="Calibri" panose="020F0502020204030204" pitchFamily="34" charset="0"/>
                          <a:cs typeface="Times New Roman" panose="02020603050405020304" pitchFamily="18" charset="0"/>
                        </a:rPr>
                        <a:t>A selection of artists.</a:t>
                      </a:r>
                      <a:endParaRPr lang="en-GB" sz="1100" dirty="0">
                        <a:effectLst/>
                        <a:latin typeface="+mn-lt"/>
                        <a:ea typeface="Calibri" panose="020F0502020204030204" pitchFamily="34" charset="0"/>
                        <a:cs typeface="Times New Roman" panose="02020603050405020304" pitchFamily="18" charset="0"/>
                      </a:endParaRPr>
                    </a:p>
                    <a:p>
                      <a:pPr>
                        <a:lnSpc>
                          <a:spcPct val="107000"/>
                        </a:lnSpc>
                        <a:spcAft>
                          <a:spcPts val="0"/>
                        </a:spcAft>
                        <a:tabLst>
                          <a:tab pos="629285" algn="l"/>
                          <a:tab pos="1461770" algn="l"/>
                          <a:tab pos="2272030" algn="l"/>
                        </a:tabLst>
                      </a:pPr>
                      <a:r>
                        <a:rPr lang="en-GB" sz="1200" dirty="0">
                          <a:effectLst/>
                          <a:latin typeface="+mn-lt"/>
                          <a:ea typeface="Calibri" panose="020F0502020204030204" pitchFamily="34" charset="0"/>
                          <a:cs typeface="Times New Roman" panose="02020603050405020304" pitchFamily="18" charset="0"/>
                        </a:rPr>
                        <a:t>Mixed media.</a:t>
                      </a:r>
                      <a:endParaRPr lang="en-GB" sz="1100" dirty="0">
                        <a:effectLst/>
                        <a:latin typeface="+mn-lt"/>
                        <a:ea typeface="Calibri" panose="020F0502020204030204" pitchFamily="34" charset="0"/>
                        <a:cs typeface="Times New Roman" panose="02020603050405020304" pitchFamily="18" charset="0"/>
                      </a:endParaRPr>
                    </a:p>
                    <a:p>
                      <a:pPr>
                        <a:lnSpc>
                          <a:spcPct val="107000"/>
                        </a:lnSpc>
                        <a:spcAft>
                          <a:spcPts val="0"/>
                        </a:spcAft>
                        <a:tabLst>
                          <a:tab pos="629285" algn="l"/>
                          <a:tab pos="1461770" algn="l"/>
                          <a:tab pos="2272030" algn="l"/>
                        </a:tabLst>
                      </a:pPr>
                      <a:r>
                        <a:rPr lang="en-GB" sz="1200" dirty="0">
                          <a:effectLst/>
                          <a:latin typeface="+mn-lt"/>
                          <a:ea typeface="Calibri" panose="020F0502020204030204" pitchFamily="34" charset="0"/>
                          <a:cs typeface="Times New Roman" panose="02020603050405020304" pitchFamily="18" charset="0"/>
                        </a:rPr>
                        <a:t>Comic books, marvel films</a:t>
                      </a:r>
                      <a:endParaRPr lang="en-GB" sz="1100" dirty="0">
                        <a:effectLst/>
                        <a:latin typeface="+mn-lt"/>
                        <a:ea typeface="Calibri" panose="020F0502020204030204" pitchFamily="34" charset="0"/>
                        <a:cs typeface="Times New Roman" panose="02020603050405020304" pitchFamily="18" charset="0"/>
                      </a:endParaRPr>
                    </a:p>
                    <a:p>
                      <a:pPr>
                        <a:lnSpc>
                          <a:spcPct val="107000"/>
                        </a:lnSpc>
                        <a:spcAft>
                          <a:spcPts val="0"/>
                        </a:spcAft>
                        <a:tabLst>
                          <a:tab pos="629285" algn="l"/>
                          <a:tab pos="1461770" algn="l"/>
                          <a:tab pos="2272030" algn="l"/>
                        </a:tabLst>
                      </a:pPr>
                      <a:r>
                        <a:rPr lang="en-GB" sz="1200" dirty="0">
                          <a:effectLst/>
                          <a:latin typeface="+mn-lt"/>
                          <a:ea typeface="Calibri" panose="020F0502020204030204" pitchFamily="34" charset="0"/>
                          <a:cs typeface="Times New Roman" panose="02020603050405020304" pitchFamily="18" charset="0"/>
                        </a:rPr>
                        <a:t>Annotation</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tabLst>
                          <a:tab pos="684530" algn="l"/>
                          <a:tab pos="1461770" algn="l"/>
                          <a:tab pos="2272030" algn="l"/>
                        </a:tabLst>
                      </a:pPr>
                      <a:r>
                        <a:rPr lang="en-GB" sz="1100" dirty="0">
                          <a:effectLst/>
                          <a:latin typeface="+mn-lt"/>
                          <a:ea typeface="Calibri" panose="020F0502020204030204" pitchFamily="34" charset="0"/>
                          <a:cs typeface="Times New Roman" panose="02020603050405020304" pitchFamily="18" charset="0"/>
                        </a:rPr>
                        <a:t>Artist reference study sheet – Jane Davenport</a:t>
                      </a:r>
                    </a:p>
                    <a:p>
                      <a:pPr>
                        <a:lnSpc>
                          <a:spcPct val="107000"/>
                        </a:lnSpc>
                        <a:spcAft>
                          <a:spcPts val="0"/>
                        </a:spcAft>
                        <a:tabLst>
                          <a:tab pos="2272030" algn="l"/>
                        </a:tabLst>
                      </a:pPr>
                      <a:r>
                        <a:rPr lang="en-GB" sz="1100" dirty="0">
                          <a:effectLst/>
                          <a:latin typeface="+mn-lt"/>
                          <a:ea typeface="Calibri" panose="020F0502020204030204" pitchFamily="34" charset="0"/>
                          <a:cs typeface="Times New Roman" panose="02020603050405020304" pitchFamily="18" charset="0"/>
                        </a:rPr>
                        <a:t>Drawing skills, Gouache painting</a:t>
                      </a:r>
                    </a:p>
                    <a:p>
                      <a:pPr>
                        <a:lnSpc>
                          <a:spcPct val="107000"/>
                        </a:lnSpc>
                        <a:spcAft>
                          <a:spcPts val="0"/>
                        </a:spcAft>
                        <a:tabLst>
                          <a:tab pos="2272030" algn="l"/>
                        </a:tabLst>
                      </a:pPr>
                      <a:r>
                        <a:rPr lang="en-GB" sz="1100" dirty="0">
                          <a:effectLst/>
                          <a:latin typeface="+mn-lt"/>
                          <a:ea typeface="Calibri" panose="020F0502020204030204" pitchFamily="34" charset="0"/>
                          <a:cs typeface="Times New Roman" panose="02020603050405020304" pitchFamily="18" charset="0"/>
                        </a:rPr>
                        <a:t>Option - Marvel comic super hero’s	</a:t>
                      </a:r>
                    </a:p>
                    <a:p>
                      <a:pPr>
                        <a:lnSpc>
                          <a:spcPct val="107000"/>
                        </a:lnSpc>
                        <a:spcAft>
                          <a:spcPts val="0"/>
                        </a:spcAft>
                        <a:tabLst>
                          <a:tab pos="2272030" algn="l"/>
                        </a:tabLst>
                      </a:pPr>
                      <a:r>
                        <a:rPr lang="en-GB" sz="1100" dirty="0">
                          <a:effectLst/>
                          <a:latin typeface="+mn-lt"/>
                          <a:ea typeface="Calibri" panose="020F0502020204030204" pitchFamily="34" charset="0"/>
                          <a:cs typeface="Times New Roman" panose="02020603050405020304" pitchFamily="18" charset="0"/>
                        </a:rPr>
                        <a:t>Drawing skills, Gouache painting</a:t>
                      </a:r>
                    </a:p>
                    <a:p>
                      <a:pPr>
                        <a:lnSpc>
                          <a:spcPct val="107000"/>
                        </a:lnSpc>
                        <a:spcAft>
                          <a:spcPts val="0"/>
                        </a:spcAft>
                        <a:tabLst>
                          <a:tab pos="2272030" algn="l"/>
                        </a:tabLs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kern="1200" dirty="0">
                          <a:solidFill>
                            <a:schemeClr val="dk1"/>
                          </a:solidFill>
                          <a:effectLst/>
                          <a:latin typeface="+mn-lt"/>
                          <a:ea typeface="+mn-ea"/>
                          <a:cs typeface="+mn-cs"/>
                        </a:rPr>
                        <a:t>Personal response A1 final portrait piece.</a:t>
                      </a:r>
                    </a:p>
                    <a:p>
                      <a:r>
                        <a:rPr lang="en-GB" sz="1100" kern="1200" dirty="0">
                          <a:solidFill>
                            <a:schemeClr val="dk1"/>
                          </a:solidFill>
                          <a:effectLst/>
                          <a:latin typeface="+mn-lt"/>
                          <a:ea typeface="+mn-ea"/>
                          <a:cs typeface="+mn-cs"/>
                        </a:rPr>
                        <a:t>Painting work.</a:t>
                      </a:r>
                    </a:p>
                    <a:p>
                      <a:r>
                        <a:rPr lang="en-GB" sz="1100" kern="1200" dirty="0">
                          <a:solidFill>
                            <a:schemeClr val="dk1"/>
                          </a:solidFill>
                          <a:effectLst/>
                          <a:latin typeface="+mn-lt"/>
                          <a:ea typeface="+mn-ea"/>
                          <a:cs typeface="+mn-cs"/>
                        </a:rPr>
                        <a:t>Independence of</a:t>
                      </a:r>
                      <a:r>
                        <a:rPr lang="en-GB" sz="1100" kern="1200" baseline="0" dirty="0">
                          <a:solidFill>
                            <a:schemeClr val="dk1"/>
                          </a:solidFill>
                          <a:effectLst/>
                          <a:latin typeface="+mn-lt"/>
                          <a:ea typeface="+mn-ea"/>
                          <a:cs typeface="+mn-cs"/>
                        </a:rPr>
                        <a:t> choice of media.</a:t>
                      </a:r>
                      <a:endParaRPr lang="en-GB" sz="11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864" y="59123"/>
            <a:ext cx="465044" cy="697566"/>
          </a:xfrm>
          <a:prstGeom prst="rect">
            <a:avLst/>
          </a:prstGeom>
        </p:spPr>
      </p:pic>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900986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70003"/>
            <a:ext cx="10515600" cy="1325563"/>
          </a:xfrm>
        </p:spPr>
        <p:txBody>
          <a:bodyPr>
            <a:normAutofit/>
          </a:bodyPr>
          <a:lstStyle/>
          <a:p>
            <a:pPr algn="ctr"/>
            <a:r>
              <a:rPr lang="en-GB" sz="3200" b="1" u="sng" dirty="0"/>
              <a:t>Art Curriculum Overview – Year 11(KS4) AQA</a:t>
            </a:r>
          </a:p>
        </p:txBody>
      </p:sp>
      <p:graphicFrame>
        <p:nvGraphicFramePr>
          <p:cNvPr id="4" name="Table 3">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380570976"/>
              </p:ext>
            </p:extLst>
          </p:nvPr>
        </p:nvGraphicFramePr>
        <p:xfrm>
          <a:off x="335864" y="858981"/>
          <a:ext cx="11016077" cy="5733329"/>
        </p:xfrm>
        <a:graphic>
          <a:graphicData uri="http://schemas.openxmlformats.org/drawingml/2006/table">
            <a:tbl>
              <a:tblPr firstRow="1" bandRow="1">
                <a:tableStyleId>{5C22544A-7EE6-4342-B048-85BDC9FD1C3A}</a:tableStyleId>
              </a:tblPr>
              <a:tblGrid>
                <a:gridCol w="1035736">
                  <a:extLst>
                    <a:ext uri="{9D8B030D-6E8A-4147-A177-3AD203B41FA5}">
                      <a16:colId xmlns:a16="http://schemas.microsoft.com/office/drawing/2014/main" val="3717695141"/>
                    </a:ext>
                  </a:extLst>
                </a:gridCol>
                <a:gridCol w="2274849">
                  <a:extLst>
                    <a:ext uri="{9D8B030D-6E8A-4147-A177-3AD203B41FA5}">
                      <a16:colId xmlns:a16="http://schemas.microsoft.com/office/drawing/2014/main" val="1058426284"/>
                    </a:ext>
                  </a:extLst>
                </a:gridCol>
                <a:gridCol w="2376980">
                  <a:extLst>
                    <a:ext uri="{9D8B030D-6E8A-4147-A177-3AD203B41FA5}">
                      <a16:colId xmlns:a16="http://schemas.microsoft.com/office/drawing/2014/main" val="704629290"/>
                    </a:ext>
                  </a:extLst>
                </a:gridCol>
                <a:gridCol w="2524826">
                  <a:extLst>
                    <a:ext uri="{9D8B030D-6E8A-4147-A177-3AD203B41FA5}">
                      <a16:colId xmlns:a16="http://schemas.microsoft.com/office/drawing/2014/main" val="3960397057"/>
                    </a:ext>
                  </a:extLst>
                </a:gridCol>
                <a:gridCol w="2803686">
                  <a:extLst>
                    <a:ext uri="{9D8B030D-6E8A-4147-A177-3AD203B41FA5}">
                      <a16:colId xmlns:a16="http://schemas.microsoft.com/office/drawing/2014/main" val="3706240846"/>
                    </a:ext>
                  </a:extLst>
                </a:gridCol>
              </a:tblGrid>
              <a:tr h="314498">
                <a:tc>
                  <a:txBody>
                    <a:bodyPr/>
                    <a:lstStyle/>
                    <a:p>
                      <a:pPr algn="ctr"/>
                      <a:r>
                        <a:rPr lang="en-GB" sz="11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kern="1200" dirty="0">
                          <a:solidFill>
                            <a:schemeClr val="tx1"/>
                          </a:solidFill>
                          <a:effectLst/>
                          <a:latin typeface="+mn-lt"/>
                          <a:ea typeface="+mn-ea"/>
                          <a:cs typeface="+mn-cs"/>
                        </a:rPr>
                        <a:t>Mixed media </a:t>
                      </a:r>
                      <a:r>
                        <a:rPr lang="en-GB" sz="1100" b="0" kern="1200" dirty="0" smtClean="0">
                          <a:solidFill>
                            <a:schemeClr val="tx1"/>
                          </a:solidFill>
                          <a:effectLst/>
                          <a:latin typeface="+mn-lt"/>
                          <a:ea typeface="+mn-ea"/>
                          <a:cs typeface="+mn-cs"/>
                        </a:rPr>
                        <a:t>portraits</a:t>
                      </a:r>
                      <a:r>
                        <a:rPr lang="en-GB" sz="1100" b="0" kern="1200" baseline="0" dirty="0" smtClean="0">
                          <a:solidFill>
                            <a:schemeClr val="tx1"/>
                          </a:solidFill>
                          <a:effectLst/>
                          <a:latin typeface="+mn-lt"/>
                          <a:ea typeface="+mn-ea"/>
                          <a:cs typeface="+mn-cs"/>
                        </a:rPr>
                        <a:t> and personal interests</a:t>
                      </a:r>
                      <a:endParaRPr lang="en-GB" sz="11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mn-lt"/>
                          <a:ea typeface="+mn-ea"/>
                          <a:cs typeface="+mn-cs"/>
                        </a:rPr>
                        <a:t>Externally set </a:t>
                      </a:r>
                      <a:r>
                        <a:rPr lang="en-GB" sz="1100" b="0" kern="1200" dirty="0" smtClean="0">
                          <a:solidFill>
                            <a:schemeClr val="tx1"/>
                          </a:solidFill>
                          <a:effectLst/>
                          <a:latin typeface="+mn-lt"/>
                          <a:ea typeface="+mn-ea"/>
                          <a:cs typeface="+mn-cs"/>
                        </a:rPr>
                        <a:t>task for present year 10 students</a:t>
                      </a:r>
                      <a:r>
                        <a:rPr lang="en-GB" sz="1100" b="0" kern="1200" baseline="0" dirty="0" smtClean="0">
                          <a:solidFill>
                            <a:schemeClr val="tx1"/>
                          </a:solidFill>
                          <a:effectLst/>
                          <a:latin typeface="+mn-lt"/>
                          <a:ea typeface="+mn-ea"/>
                          <a:cs typeface="+mn-cs"/>
                        </a:rPr>
                        <a:t> only.</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kern="1200" baseline="0" dirty="0" smtClean="0">
                          <a:solidFill>
                            <a:schemeClr val="tx1"/>
                          </a:solidFill>
                          <a:effectLst/>
                          <a:latin typeface="+mn-lt"/>
                          <a:ea typeface="+mn-ea"/>
                          <a:cs typeface="+mn-cs"/>
                        </a:rPr>
                        <a:t>Present year 11 student work on incomplete work and revisited work.</a:t>
                      </a:r>
                      <a:endParaRPr lang="en-GB" sz="1100" b="1"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kern="1200" dirty="0">
                          <a:solidFill>
                            <a:schemeClr val="tx1"/>
                          </a:solidFill>
                          <a:effectLst/>
                          <a:latin typeface="+mn-lt"/>
                          <a:ea typeface="+mn-ea"/>
                          <a:cs typeface="+mn-cs"/>
                        </a:rPr>
                        <a:t>Exam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mn-lt"/>
                          <a:ea typeface="+mn-ea"/>
                          <a:cs typeface="+mn-cs"/>
                        </a:rPr>
                        <a:t>Catch up time</a:t>
                      </a:r>
                      <a:r>
                        <a:rPr lang="en-GB" sz="1100" b="0" kern="1200" baseline="0" dirty="0">
                          <a:solidFill>
                            <a:schemeClr val="tx1"/>
                          </a:solidFill>
                          <a:effectLst/>
                          <a:latin typeface="+mn-lt"/>
                          <a:ea typeface="+mn-ea"/>
                          <a:cs typeface="+mn-cs"/>
                        </a:rPr>
                        <a:t> on course work</a:t>
                      </a:r>
                      <a:endParaRPr lang="en-GB" sz="1100" b="1"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365760">
                <a:tc>
                  <a:txBody>
                    <a:bodyPr/>
                    <a:lstStyle/>
                    <a:p>
                      <a:pPr algn="ctr"/>
                      <a:r>
                        <a:rPr lang="en-GB" sz="1100" b="0" u="none" dirty="0">
                          <a:solidFill>
                            <a:schemeClr val="tx1"/>
                          </a:solidFill>
                        </a:rPr>
                        <a:t>Length of topic (in </a:t>
                      </a:r>
                      <a:r>
                        <a:rPr lang="en-GB" sz="1100" b="0" u="none" dirty="0" err="1">
                          <a:solidFill>
                            <a:schemeClr val="tx1"/>
                          </a:solidFill>
                        </a:rPr>
                        <a:t>wks</a:t>
                      </a:r>
                      <a:r>
                        <a:rPr lang="en-GB" sz="1100" b="0" u="none"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u="none" dirty="0">
                          <a:solidFill>
                            <a:schemeClr val="tx1"/>
                          </a:solidFill>
                        </a:rPr>
                        <a:t>2 weeks</a:t>
                      </a:r>
                    </a:p>
                    <a:p>
                      <a:pPr algn="ctr"/>
                      <a:endParaRPr lang="en-US"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a:solidFill>
                            <a:schemeClr val="tx1"/>
                          </a:solidFill>
                        </a:rPr>
                        <a:t>Pre time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a:solidFill>
                            <a:schemeClr val="tx1"/>
                          </a:solidFill>
                        </a:rPr>
                        <a:t>2 day = 10 hours</a:t>
                      </a:r>
                      <a:r>
                        <a:rPr lang="en-GB" sz="1100" b="0" baseline="0" dirty="0">
                          <a:solidFill>
                            <a:schemeClr val="tx1"/>
                          </a:solidFill>
                        </a:rPr>
                        <a:t> externally set task in exam conditions.</a:t>
                      </a:r>
                      <a:endParaRPr lang="en-GB"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a:solidFill>
                            <a:schemeClr val="tx1"/>
                          </a:solidFill>
                        </a:rPr>
                        <a:t>Dependant </a:t>
                      </a:r>
                      <a:r>
                        <a:rPr lang="en-GB" sz="1100" b="0">
                          <a:solidFill>
                            <a:schemeClr val="tx1"/>
                          </a:solidFill>
                        </a:rPr>
                        <a:t>on intervention.</a:t>
                      </a:r>
                      <a:endParaRPr lang="en-GB"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100051">
                <a:tc>
                  <a:txBody>
                    <a:bodyPr/>
                    <a:lstStyle/>
                    <a:p>
                      <a:pPr algn="ctr"/>
                      <a:r>
                        <a:rPr lang="en-US" sz="1100" b="0" u="none" dirty="0">
                          <a:solidFill>
                            <a:schemeClr val="tx1"/>
                          </a:solidFill>
                        </a:rPr>
                        <a:t>Links to</a:t>
                      </a:r>
                      <a:r>
                        <a:rPr lang="en-US" sz="1100" b="0" u="none" baseline="0" dirty="0">
                          <a:solidFill>
                            <a:schemeClr val="tx1"/>
                          </a:solidFill>
                        </a:rPr>
                        <a:t> specification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1" kern="1200" dirty="0">
                          <a:solidFill>
                            <a:schemeClr val="tx1"/>
                          </a:solidFill>
                          <a:effectLst/>
                          <a:latin typeface="+mn-lt"/>
                          <a:ea typeface="+mn-ea"/>
                          <a:cs typeface="+mn-cs"/>
                        </a:rPr>
                        <a:t>AO1</a:t>
                      </a:r>
                      <a:r>
                        <a:rPr lang="en-GB" sz="1100" b="0" kern="1200" baseline="0" dirty="0">
                          <a:solidFill>
                            <a:schemeClr val="tx1"/>
                          </a:solidFill>
                          <a:effectLst/>
                          <a:latin typeface="+mn-lt"/>
                          <a:ea typeface="+mn-ea"/>
                          <a:cs typeface="+mn-cs"/>
                        </a:rPr>
                        <a:t> </a:t>
                      </a:r>
                      <a:r>
                        <a:rPr lang="en-GB" sz="1100" b="0" kern="1200" dirty="0">
                          <a:solidFill>
                            <a:schemeClr val="tx1"/>
                          </a:solidFill>
                          <a:effectLst/>
                          <a:latin typeface="+mn-lt"/>
                          <a:ea typeface="+mn-ea"/>
                          <a:cs typeface="+mn-cs"/>
                        </a:rPr>
                        <a:t>Developing ideas through investigation in to other artworks.</a:t>
                      </a:r>
                    </a:p>
                    <a:p>
                      <a:pPr lvl="0"/>
                      <a:r>
                        <a:rPr lang="en-GB" sz="1100" b="1" kern="1200" dirty="0">
                          <a:solidFill>
                            <a:schemeClr val="tx1"/>
                          </a:solidFill>
                          <a:effectLst/>
                          <a:latin typeface="+mn-lt"/>
                          <a:ea typeface="+mn-ea"/>
                          <a:cs typeface="+mn-cs"/>
                        </a:rPr>
                        <a:t>AO2</a:t>
                      </a:r>
                      <a:r>
                        <a:rPr lang="en-GB" sz="1100" b="0" kern="1200" dirty="0">
                          <a:solidFill>
                            <a:schemeClr val="tx1"/>
                          </a:solidFill>
                          <a:effectLst/>
                          <a:latin typeface="+mn-lt"/>
                          <a:ea typeface="+mn-ea"/>
                          <a:cs typeface="+mn-cs"/>
                        </a:rPr>
                        <a:t> Experimenting with media, equipment and techniques.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AO3</a:t>
                      </a:r>
                      <a:r>
                        <a:rPr lang="en-GB" sz="1100" b="0" kern="1200" dirty="0">
                          <a:solidFill>
                            <a:schemeClr val="tx1"/>
                          </a:solidFill>
                          <a:effectLst/>
                          <a:latin typeface="+mn-lt"/>
                          <a:ea typeface="+mn-ea"/>
                          <a:cs typeface="+mn-cs"/>
                        </a:rPr>
                        <a:t> Recording ideas, observations and insights as work progresses.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AO3</a:t>
                      </a:r>
                      <a:r>
                        <a:rPr lang="en-GB" sz="1100" b="0" kern="1200" dirty="0">
                          <a:solidFill>
                            <a:schemeClr val="tx1"/>
                          </a:solidFill>
                          <a:effectLst/>
                          <a:latin typeface="+mn-lt"/>
                          <a:ea typeface="+mn-ea"/>
                          <a:cs typeface="+mn-cs"/>
                        </a:rPr>
                        <a:t> Recording ideas, observations and insights as work progress.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baseline="0" dirty="0">
                          <a:solidFill>
                            <a:schemeClr val="tx1"/>
                          </a:solidFill>
                          <a:effectLst/>
                          <a:latin typeface="+mn-lt"/>
                          <a:ea typeface="+mn-ea"/>
                          <a:cs typeface="+mn-cs"/>
                        </a:rPr>
                        <a:t>AO4 </a:t>
                      </a:r>
                      <a:r>
                        <a:rPr lang="en-GB" sz="1100" b="0" kern="1200" dirty="0">
                          <a:solidFill>
                            <a:schemeClr val="tx1"/>
                          </a:solidFill>
                          <a:effectLst/>
                          <a:latin typeface="+mn-lt"/>
                          <a:ea typeface="+mn-ea"/>
                          <a:cs typeface="+mn-cs"/>
                        </a:rPr>
                        <a:t>Present a personal response realising intentions.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0" kern="1200" dirty="0">
                          <a:solidFill>
                            <a:schemeClr val="tx1"/>
                          </a:solidFill>
                          <a:effectLst/>
                          <a:latin typeface="+mn-lt"/>
                          <a:ea typeface="+mn-ea"/>
                          <a:cs typeface="+mn-cs"/>
                        </a:rPr>
                        <a:t>Externally</a:t>
                      </a:r>
                      <a:r>
                        <a:rPr lang="en-GB" sz="1100" b="0" kern="1200" baseline="0" dirty="0">
                          <a:solidFill>
                            <a:schemeClr val="tx1"/>
                          </a:solidFill>
                          <a:effectLst/>
                          <a:latin typeface="+mn-lt"/>
                          <a:ea typeface="+mn-ea"/>
                          <a:cs typeface="+mn-cs"/>
                        </a:rPr>
                        <a:t> set task</a:t>
                      </a:r>
                    </a:p>
                    <a:p>
                      <a:pPr lvl="0"/>
                      <a:r>
                        <a:rPr lang="en-GB" sz="1100" b="0" kern="1200" dirty="0">
                          <a:solidFill>
                            <a:schemeClr val="tx1"/>
                          </a:solidFill>
                          <a:effectLst/>
                          <a:latin typeface="+mn-lt"/>
                          <a:ea typeface="+mn-ea"/>
                          <a:cs typeface="+mn-cs"/>
                        </a:rPr>
                        <a:t>Exam</a:t>
                      </a:r>
                      <a:r>
                        <a:rPr lang="en-GB" sz="1100" b="0" kern="1200" baseline="0" dirty="0">
                          <a:solidFill>
                            <a:schemeClr val="tx1"/>
                          </a:solidFill>
                          <a:effectLst/>
                          <a:latin typeface="+mn-lt"/>
                          <a:ea typeface="+mn-ea"/>
                          <a:cs typeface="+mn-cs"/>
                        </a:rPr>
                        <a:t> conditions</a:t>
                      </a:r>
                      <a:endParaRPr lang="en-GB" sz="11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AO3</a:t>
                      </a:r>
                      <a:r>
                        <a:rPr lang="en-GB" sz="1100" b="0" kern="1200" dirty="0">
                          <a:solidFill>
                            <a:schemeClr val="tx1"/>
                          </a:solidFill>
                          <a:effectLst/>
                          <a:latin typeface="+mn-lt"/>
                          <a:ea typeface="+mn-ea"/>
                          <a:cs typeface="+mn-cs"/>
                        </a:rPr>
                        <a:t> Recording ideas, observations and insights as work progress.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baseline="0" dirty="0">
                          <a:solidFill>
                            <a:schemeClr val="tx1"/>
                          </a:solidFill>
                          <a:effectLst/>
                          <a:latin typeface="+mn-lt"/>
                          <a:ea typeface="+mn-ea"/>
                          <a:cs typeface="+mn-cs"/>
                        </a:rPr>
                        <a:t>AO4 </a:t>
                      </a:r>
                      <a:r>
                        <a:rPr lang="en-GB" sz="1100" b="0" kern="1200" dirty="0">
                          <a:solidFill>
                            <a:schemeClr val="tx1"/>
                          </a:solidFill>
                          <a:effectLst/>
                          <a:latin typeface="+mn-lt"/>
                          <a:ea typeface="+mn-ea"/>
                          <a:cs typeface="+mn-cs"/>
                        </a:rPr>
                        <a:t>Present a personal response realising intentions.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370840">
                <a:tc>
                  <a:txBody>
                    <a:bodyPr/>
                    <a:lstStyle/>
                    <a:p>
                      <a:pPr algn="ctr"/>
                      <a:r>
                        <a:rPr lang="en-GB" sz="1100" b="0" u="none" dirty="0">
                          <a:solidFill>
                            <a:schemeClr val="tx1"/>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0" kern="1200" dirty="0">
                          <a:solidFill>
                            <a:schemeClr val="tx1"/>
                          </a:solidFill>
                          <a:effectLst/>
                          <a:latin typeface="+mn-lt"/>
                          <a:ea typeface="+mn-ea"/>
                          <a:cs typeface="+mn-cs"/>
                        </a:rPr>
                        <a:t>Formative – ongoing visual advise and next steps in booklets</a:t>
                      </a:r>
                    </a:p>
                    <a:p>
                      <a:pPr lvl="0"/>
                      <a:r>
                        <a:rPr lang="en-GB" sz="1100" b="0" kern="1200" dirty="0">
                          <a:solidFill>
                            <a:schemeClr val="tx1"/>
                          </a:solidFill>
                          <a:effectLst/>
                          <a:latin typeface="+mn-lt"/>
                          <a:ea typeface="+mn-ea"/>
                          <a:cs typeface="+mn-cs"/>
                        </a:rPr>
                        <a:t>Summative – Data snap shot based on working at grade</a:t>
                      </a:r>
                      <a:r>
                        <a:rPr lang="en-GB" sz="1100" b="0" kern="1200" baseline="0" dirty="0">
                          <a:solidFill>
                            <a:schemeClr val="tx1"/>
                          </a:solidFill>
                          <a:effectLst/>
                          <a:latin typeface="+mn-lt"/>
                          <a:ea typeface="+mn-ea"/>
                          <a:cs typeface="+mn-cs"/>
                        </a:rPr>
                        <a:t> according to the AQA assessment objectives.</a:t>
                      </a:r>
                      <a:endParaRPr lang="en-GB" sz="11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100" b="0" kern="1200" dirty="0">
                          <a:solidFill>
                            <a:schemeClr val="tx1"/>
                          </a:solidFill>
                          <a:effectLst/>
                          <a:latin typeface="+mn-lt"/>
                          <a:ea typeface="+mn-ea"/>
                          <a:cs typeface="+mn-cs"/>
                        </a:rPr>
                        <a:t>Formative – ongoing visual advise and next steps in booklets</a:t>
                      </a:r>
                    </a:p>
                    <a:p>
                      <a:pPr lvl="0"/>
                      <a:r>
                        <a:rPr lang="en-GB" sz="1100" b="0" kern="1200" dirty="0">
                          <a:solidFill>
                            <a:schemeClr val="tx1"/>
                          </a:solidFill>
                          <a:effectLst/>
                          <a:latin typeface="+mn-lt"/>
                          <a:ea typeface="+mn-ea"/>
                          <a:cs typeface="+mn-cs"/>
                        </a:rPr>
                        <a:t>Summative – Data snap shot based on working at grade</a:t>
                      </a:r>
                      <a:r>
                        <a:rPr lang="en-GB" sz="1100" b="0" kern="1200" baseline="0" dirty="0">
                          <a:solidFill>
                            <a:schemeClr val="tx1"/>
                          </a:solidFill>
                          <a:effectLst/>
                          <a:latin typeface="+mn-lt"/>
                          <a:ea typeface="+mn-ea"/>
                          <a:cs typeface="+mn-cs"/>
                        </a:rPr>
                        <a:t> according to the AQA assessment objectives.</a:t>
                      </a:r>
                      <a:endParaRPr lang="en-GB" sz="11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a:solidFill>
                            <a:schemeClr val="tx1"/>
                          </a:solidFill>
                        </a:rPr>
                        <a:t>AO1</a:t>
                      </a:r>
                    </a:p>
                    <a:p>
                      <a:r>
                        <a:rPr lang="en-GB" sz="1100" b="0" dirty="0">
                          <a:solidFill>
                            <a:schemeClr val="tx1"/>
                          </a:solidFill>
                        </a:rPr>
                        <a:t>AO2</a:t>
                      </a:r>
                    </a:p>
                    <a:p>
                      <a:r>
                        <a:rPr lang="en-GB" sz="1100" b="0" dirty="0">
                          <a:solidFill>
                            <a:schemeClr val="tx1"/>
                          </a:solidFill>
                        </a:rPr>
                        <a:t>AO3</a:t>
                      </a:r>
                    </a:p>
                    <a:p>
                      <a:r>
                        <a:rPr lang="en-GB" sz="1100" b="0" dirty="0">
                          <a:solidFill>
                            <a:schemeClr val="tx1"/>
                          </a:solidFill>
                        </a:rPr>
                        <a:t>AO4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tx1"/>
                          </a:solidFill>
                        </a:rPr>
                        <a:t>Moderator to work with teacher assessment grades</a:t>
                      </a:r>
                    </a:p>
                    <a:p>
                      <a:pPr algn="l"/>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370840">
                <a:tc>
                  <a:txBody>
                    <a:bodyPr/>
                    <a:lstStyle/>
                    <a:p>
                      <a:pPr algn="ctr"/>
                      <a:r>
                        <a:rPr lang="en-GB" sz="11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Developing ideas through investigation in to other artworks.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Experimenting with media, equipment and techniques and mixed media.</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Recording ideas, observations and insights as work progresses including sketchbook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Developing ideas through knowledge gained through other artist</a:t>
                      </a:r>
                      <a:r>
                        <a:rPr lang="en-GB" sz="11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work</a:t>
                      </a: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Experimenting with media, equipment and techniques</a:t>
                      </a:r>
                      <a:r>
                        <a:rPr lang="en-GB" sz="11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through investigations.</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Recording ideas, observations and insights as work progresses.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Present a personal response realising intentions.</a:t>
                      </a:r>
                      <a:r>
                        <a:rPr lang="en-GB"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tab pos="684530" algn="l"/>
                          <a:tab pos="1461770" algn="l"/>
                          <a:tab pos="2272030" algn="l"/>
                        </a:tabLst>
                        <a:defRPr/>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Present a personal response realising intentions</a:t>
                      </a:r>
                      <a:r>
                        <a:rPr lang="en-GB" sz="11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as developed through the other three assessment objective.</a:t>
                      </a: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tabLst>
                          <a:tab pos="684530" algn="l"/>
                          <a:tab pos="1461770" algn="l"/>
                          <a:tab pos="2272030" algn="l"/>
                        </a:tabLst>
                      </a:pP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Developing ideas through investigation in to other artworks.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Experimenting with media, equipment and techniques.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Recording ideas, observations and insights as work progresses.</a:t>
                      </a:r>
                    </a:p>
                    <a:p>
                      <a:pPr marL="0" lvl="0" indent="0">
                        <a:lnSpc>
                          <a:spcPct val="107000"/>
                        </a:lnSpc>
                        <a:spcAft>
                          <a:spcPts val="0"/>
                        </a:spcAft>
                        <a:buFont typeface="Symbol" panose="05050102010706020507" pitchFamily="18" charset="2"/>
                        <a:buNone/>
                        <a:tabLst>
                          <a:tab pos="684530" algn="l"/>
                          <a:tab pos="1461770" algn="l"/>
                          <a:tab pos="2272030" algn="l"/>
                        </a:tabLs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Present a personal response realising intentions.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370840">
                <a:tc>
                  <a:txBody>
                    <a:bodyPr/>
                    <a:lstStyle/>
                    <a:p>
                      <a:pPr algn="ctr"/>
                      <a:r>
                        <a:rPr lang="en-GB" sz="11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tabLst>
                          <a:tab pos="684530" algn="l"/>
                          <a:tab pos="1461770" algn="l"/>
                          <a:tab pos="2272030" algn="l"/>
                        </a:tabLst>
                      </a:pPr>
                      <a:r>
                        <a:rPr lang="en-GB" sz="1100" dirty="0">
                          <a:effectLst/>
                          <a:latin typeface="+mn-lt"/>
                          <a:ea typeface="Calibri" panose="020F0502020204030204" pitchFamily="34" charset="0"/>
                          <a:cs typeface="Times New Roman" panose="02020603050405020304" pitchFamily="18" charset="0"/>
                        </a:rPr>
                        <a:t>Artist reference study sheet – Jane Davenport</a:t>
                      </a:r>
                    </a:p>
                    <a:p>
                      <a:pPr>
                        <a:lnSpc>
                          <a:spcPct val="107000"/>
                        </a:lnSpc>
                        <a:spcAft>
                          <a:spcPts val="0"/>
                        </a:spcAft>
                        <a:tabLst>
                          <a:tab pos="2272030" algn="l"/>
                        </a:tabLst>
                      </a:pPr>
                      <a:r>
                        <a:rPr lang="en-GB" sz="1100" dirty="0">
                          <a:effectLst/>
                          <a:latin typeface="+mn-lt"/>
                          <a:ea typeface="Calibri" panose="020F0502020204030204" pitchFamily="34" charset="0"/>
                          <a:cs typeface="Times New Roman" panose="02020603050405020304" pitchFamily="18" charset="0"/>
                        </a:rPr>
                        <a:t>Drawing skills, Gouache painting</a:t>
                      </a:r>
                    </a:p>
                    <a:p>
                      <a:pPr>
                        <a:lnSpc>
                          <a:spcPct val="107000"/>
                        </a:lnSpc>
                        <a:spcAft>
                          <a:spcPts val="0"/>
                        </a:spcAft>
                        <a:tabLst>
                          <a:tab pos="2272030" algn="l"/>
                        </a:tabLst>
                      </a:pPr>
                      <a:r>
                        <a:rPr lang="en-GB" sz="1100" dirty="0">
                          <a:effectLst/>
                          <a:latin typeface="+mn-lt"/>
                          <a:ea typeface="Calibri" panose="020F0502020204030204" pitchFamily="34" charset="0"/>
                          <a:cs typeface="Times New Roman" panose="02020603050405020304" pitchFamily="18" charset="0"/>
                        </a:rPr>
                        <a:t>Option - Marvel comic super hero</a:t>
                      </a:r>
                      <a:r>
                        <a:rPr lang="en-GB" sz="1100" baseline="0" dirty="0">
                          <a:effectLst/>
                          <a:latin typeface="+mn-lt"/>
                          <a:ea typeface="Calibri" panose="020F0502020204030204" pitchFamily="34" charset="0"/>
                          <a:cs typeface="Times New Roman" panose="02020603050405020304" pitchFamily="18" charset="0"/>
                        </a:rPr>
                        <a:t> </a:t>
                      </a:r>
                      <a:r>
                        <a:rPr lang="en-GB" sz="1100" dirty="0">
                          <a:effectLst/>
                          <a:latin typeface="+mn-lt"/>
                          <a:ea typeface="Calibri" panose="020F0502020204030204" pitchFamily="34" charset="0"/>
                          <a:cs typeface="Times New Roman" panose="02020603050405020304" pitchFamily="18" charset="0"/>
                        </a:rPr>
                        <a:t>skills, Gouache painting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tabLst>
                          <a:tab pos="629285" algn="l"/>
                          <a:tab pos="1461770" algn="l"/>
                          <a:tab pos="2272030" algn="l"/>
                        </a:tabLst>
                      </a:pPr>
                      <a:r>
                        <a:rPr lang="en-GB" sz="1200" dirty="0">
                          <a:effectLst/>
                          <a:latin typeface="+mn-lt"/>
                          <a:ea typeface="Calibri" panose="020F0502020204030204" pitchFamily="34" charset="0"/>
                          <a:cs typeface="Times New Roman" panose="02020603050405020304" pitchFamily="18" charset="0"/>
                        </a:rPr>
                        <a:t>A selection of equipment.</a:t>
                      </a:r>
                      <a:endParaRPr lang="en-GB" sz="1100" dirty="0">
                        <a:effectLst/>
                        <a:latin typeface="+mn-lt"/>
                        <a:ea typeface="Calibri" panose="020F0502020204030204" pitchFamily="34" charset="0"/>
                        <a:cs typeface="Times New Roman" panose="02020603050405020304" pitchFamily="18" charset="0"/>
                      </a:endParaRPr>
                    </a:p>
                    <a:p>
                      <a:pPr>
                        <a:lnSpc>
                          <a:spcPct val="107000"/>
                        </a:lnSpc>
                        <a:spcAft>
                          <a:spcPts val="0"/>
                        </a:spcAft>
                        <a:tabLst>
                          <a:tab pos="629285" algn="l"/>
                          <a:tab pos="1461770" algn="l"/>
                          <a:tab pos="2272030" algn="l"/>
                        </a:tabLst>
                      </a:pPr>
                      <a:r>
                        <a:rPr lang="en-GB" sz="1200" dirty="0">
                          <a:effectLst/>
                          <a:latin typeface="+mn-lt"/>
                          <a:ea typeface="Calibri" panose="020F0502020204030204" pitchFamily="34" charset="0"/>
                          <a:cs typeface="Times New Roman" panose="02020603050405020304" pitchFamily="18" charset="0"/>
                        </a:rPr>
                        <a:t>A selection of artists.</a:t>
                      </a:r>
                    </a:p>
                    <a:p>
                      <a:pPr>
                        <a:lnSpc>
                          <a:spcPct val="107000"/>
                        </a:lnSpc>
                        <a:spcAft>
                          <a:spcPts val="0"/>
                        </a:spcAft>
                        <a:tabLst>
                          <a:tab pos="629285" algn="l"/>
                          <a:tab pos="1461770" algn="l"/>
                          <a:tab pos="2272030" algn="l"/>
                        </a:tabLst>
                      </a:pPr>
                      <a:r>
                        <a:rPr lang="en-GB" sz="1200" dirty="0">
                          <a:effectLst/>
                          <a:latin typeface="+mn-lt"/>
                          <a:ea typeface="Calibri" panose="020F0502020204030204" pitchFamily="34" charset="0"/>
                          <a:cs typeface="Times New Roman" panose="02020603050405020304" pitchFamily="18" charset="0"/>
                        </a:rPr>
                        <a:t>Development of ideas.</a:t>
                      </a:r>
                    </a:p>
                    <a:p>
                      <a:pPr>
                        <a:lnSpc>
                          <a:spcPct val="107000"/>
                        </a:lnSpc>
                        <a:spcAft>
                          <a:spcPts val="0"/>
                        </a:spcAft>
                        <a:tabLst>
                          <a:tab pos="629285" algn="l"/>
                          <a:tab pos="1461770" algn="l"/>
                          <a:tab pos="2272030" algn="l"/>
                        </a:tabLst>
                      </a:pPr>
                      <a:r>
                        <a:rPr lang="en-GB" sz="1200" dirty="0">
                          <a:effectLst/>
                          <a:latin typeface="+mn-lt"/>
                          <a:ea typeface="Calibri" panose="020F0502020204030204" pitchFamily="34" charset="0"/>
                          <a:cs typeface="Times New Roman" panose="02020603050405020304" pitchFamily="18" charset="0"/>
                        </a:rPr>
                        <a:t>Creativity and independence.</a:t>
                      </a:r>
                      <a:endParaRPr lang="en-GB" sz="1100" dirty="0">
                        <a:effectLst/>
                        <a:latin typeface="+mn-lt"/>
                        <a:ea typeface="Calibri" panose="020F0502020204030204" pitchFamily="34" charset="0"/>
                        <a:cs typeface="Times New Roman" panose="02020603050405020304" pitchFamily="18" charset="0"/>
                      </a:endParaRPr>
                    </a:p>
                    <a:p>
                      <a:pPr>
                        <a:lnSpc>
                          <a:spcPct val="107000"/>
                        </a:lnSpc>
                        <a:spcAft>
                          <a:spcPts val="0"/>
                        </a:spcAft>
                        <a:tabLst>
                          <a:tab pos="629285" algn="l"/>
                          <a:tab pos="1461770" algn="l"/>
                          <a:tab pos="2272030" algn="l"/>
                        </a:tabLst>
                      </a:pPr>
                      <a:r>
                        <a:rPr lang="en-GB" sz="1200" dirty="0">
                          <a:effectLst/>
                          <a:latin typeface="+mn-lt"/>
                          <a:ea typeface="Calibri" panose="020F0502020204030204" pitchFamily="34" charset="0"/>
                          <a:cs typeface="Times New Roman" panose="02020603050405020304" pitchFamily="18" charset="0"/>
                        </a:rPr>
                        <a:t>Annotation.</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tabLst>
                          <a:tab pos="684530" algn="l"/>
                          <a:tab pos="1461770" algn="l"/>
                          <a:tab pos="227203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Work produced that directly relates to the subject chosen by students to pursue. This must cover the assessment objectives.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kern="1200" dirty="0">
                          <a:solidFill>
                            <a:schemeClr val="dk1"/>
                          </a:solidFill>
                          <a:effectLst/>
                          <a:latin typeface="+mn-lt"/>
                          <a:ea typeface="+mn-ea"/>
                          <a:cs typeface="+mn-cs"/>
                        </a:rPr>
                        <a:t>Personal response A1 final portrait piece.</a:t>
                      </a:r>
                    </a:p>
                    <a:p>
                      <a:r>
                        <a:rPr lang="en-GB" sz="1100" kern="1200" dirty="0">
                          <a:solidFill>
                            <a:schemeClr val="dk1"/>
                          </a:solidFill>
                          <a:effectLst/>
                          <a:latin typeface="+mn-lt"/>
                          <a:ea typeface="+mn-ea"/>
                          <a:cs typeface="+mn-cs"/>
                        </a:rPr>
                        <a:t>Painting work.</a:t>
                      </a:r>
                    </a:p>
                    <a:p>
                      <a:r>
                        <a:rPr lang="en-GB" sz="1100" kern="1200" dirty="0">
                          <a:solidFill>
                            <a:schemeClr val="dk1"/>
                          </a:solidFill>
                          <a:effectLst/>
                          <a:latin typeface="+mn-lt"/>
                          <a:ea typeface="+mn-ea"/>
                          <a:cs typeface="+mn-cs"/>
                        </a:rPr>
                        <a:t>Independence of</a:t>
                      </a:r>
                      <a:r>
                        <a:rPr lang="en-GB" sz="1100" kern="1200" baseline="0" dirty="0">
                          <a:solidFill>
                            <a:schemeClr val="dk1"/>
                          </a:solidFill>
                          <a:effectLst/>
                          <a:latin typeface="+mn-lt"/>
                          <a:ea typeface="+mn-ea"/>
                          <a:cs typeface="+mn-cs"/>
                        </a:rPr>
                        <a:t> choice of media.</a:t>
                      </a:r>
                      <a:endParaRPr lang="en-GB" sz="11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864" y="59123"/>
            <a:ext cx="465044" cy="697566"/>
          </a:xfrm>
          <a:prstGeom prst="rect">
            <a:avLst/>
          </a:prstGeom>
        </p:spPr>
      </p:pic>
      <p:pic>
        <p:nvPicPr>
          <p:cNvPr id="6" name="Picture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991200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1000</TotalTime>
  <Words>2281</Words>
  <Application>Microsoft Office PowerPoint</Application>
  <PresentationFormat>Widescreen</PresentationFormat>
  <Paragraphs>389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Symbol</vt:lpstr>
      <vt:lpstr>Times New Roman</vt:lpstr>
      <vt:lpstr>Office Theme</vt:lpstr>
      <vt:lpstr>Art curriculum overview KS3  </vt:lpstr>
      <vt:lpstr>PowerPoint Presentation</vt:lpstr>
      <vt:lpstr>Art Curriculum Overview – Year 7 (KS3)</vt:lpstr>
      <vt:lpstr>Art Curriculum Overview – Year 8 (KS3)</vt:lpstr>
      <vt:lpstr>PowerPoint Presentation</vt:lpstr>
      <vt:lpstr>Art curriculum overview KS4  </vt:lpstr>
      <vt:lpstr>Art Curriculum Overview – Year 10 (KS4) AQA</vt:lpstr>
      <vt:lpstr>Art Curriculum Overview – Year 11(KS4) AQA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7 Geography long term plan. (Sept 2020)</dc:title>
  <dc:creator>Haggan C</dc:creator>
  <cp:lastModifiedBy>Cunningham D</cp:lastModifiedBy>
  <cp:revision>178</cp:revision>
  <dcterms:created xsi:type="dcterms:W3CDTF">2020-02-24T08:29:40Z</dcterms:created>
  <dcterms:modified xsi:type="dcterms:W3CDTF">2021-11-28T15:18:07Z</dcterms:modified>
</cp:coreProperties>
</file>