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57" r:id="rId3"/>
    <p:sldId id="258" r:id="rId4"/>
    <p:sldId id="261" r:id="rId5"/>
    <p:sldId id="263" r:id="rId6"/>
    <p:sldId id="301" r:id="rId7"/>
    <p:sldId id="286" r:id="rId8"/>
    <p:sldId id="264" r:id="rId9"/>
    <p:sldId id="265" r:id="rId10"/>
    <p:sldId id="304" r:id="rId11"/>
    <p:sldId id="305" r:id="rId12"/>
    <p:sldId id="287" r:id="rId13"/>
    <p:sldId id="288" r:id="rId14"/>
    <p:sldId id="306" r:id="rId15"/>
    <p:sldId id="291" r:id="rId16"/>
    <p:sldId id="307" r:id="rId17"/>
    <p:sldId id="309" r:id="rId18"/>
    <p:sldId id="289" r:id="rId19"/>
    <p:sldId id="30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23EF98-99BC-40D2-B55B-AF0130AE94ED}" type="datetimeFigureOut">
              <a:rPr lang="en-GB" smtClean="0"/>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52097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23EF98-99BC-40D2-B55B-AF0130AE94ED}" type="datetimeFigureOut">
              <a:rPr lang="en-GB" smtClean="0"/>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407725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23EF98-99BC-40D2-B55B-AF0130AE94ED}" type="datetimeFigureOut">
              <a:rPr lang="en-GB" smtClean="0"/>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401913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23EF98-99BC-40D2-B55B-AF0130AE94ED}" type="datetimeFigureOut">
              <a:rPr lang="en-GB" smtClean="0"/>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264270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23EF98-99BC-40D2-B55B-AF0130AE94ED}" type="datetimeFigureOut">
              <a:rPr lang="en-GB" smtClean="0"/>
              <a:t>12/11/2021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93190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D23EF98-99BC-40D2-B55B-AF0130AE94ED}" type="datetimeFigureOut">
              <a:rPr lang="en-GB" smtClean="0"/>
              <a:t>12/11/2021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103731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D23EF98-99BC-40D2-B55B-AF0130AE94ED}" type="datetimeFigureOut">
              <a:rPr lang="en-GB" smtClean="0"/>
              <a:t>12/11/2021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322099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D23EF98-99BC-40D2-B55B-AF0130AE94ED}" type="datetimeFigureOut">
              <a:rPr lang="en-GB" smtClean="0"/>
              <a:t>12/11/2021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203840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3EF98-99BC-40D2-B55B-AF0130AE94ED}" type="datetimeFigureOut">
              <a:rPr lang="en-GB" smtClean="0"/>
              <a:t>12/11/2021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44178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23EF98-99BC-40D2-B55B-AF0130AE94ED}" type="datetimeFigureOut">
              <a:rPr lang="en-GB" smtClean="0"/>
              <a:t>12/11/2021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103513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23EF98-99BC-40D2-B55B-AF0130AE94ED}" type="datetimeFigureOut">
              <a:rPr lang="en-GB" smtClean="0"/>
              <a:t>12/11/2021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955A7-FC32-48DE-A995-B37B272A00B3}" type="slidenum">
              <a:rPr lang="en-GB" smtClean="0"/>
              <a:t>‹#›</a:t>
            </a:fld>
            <a:endParaRPr lang="en-GB"/>
          </a:p>
        </p:txBody>
      </p:sp>
    </p:spTree>
    <p:extLst>
      <p:ext uri="{BB962C8B-B14F-4D97-AF65-F5344CB8AC3E}">
        <p14:creationId xmlns:p14="http://schemas.microsoft.com/office/powerpoint/2010/main" val="269054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3EF98-99BC-40D2-B55B-AF0130AE94ED}" type="datetimeFigureOut">
              <a:rPr lang="en-GB" smtClean="0"/>
              <a:t>12/11/2021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955A7-FC32-48DE-A995-B37B272A00B3}" type="slidenum">
              <a:rPr lang="en-GB" smtClean="0"/>
              <a:t>‹#›</a:t>
            </a:fld>
            <a:endParaRPr lang="en-GB"/>
          </a:p>
        </p:txBody>
      </p:sp>
    </p:spTree>
    <p:extLst>
      <p:ext uri="{BB962C8B-B14F-4D97-AF65-F5344CB8AC3E}">
        <p14:creationId xmlns:p14="http://schemas.microsoft.com/office/powerpoint/2010/main" val="400013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a:bodyPr>
          <a:lstStyle/>
          <a:p>
            <a:pPr>
              <a:lnSpc>
                <a:spcPct val="90000"/>
              </a:lnSpc>
            </a:pPr>
            <a:r>
              <a:rPr lang="en-US" sz="4800" b="1" i="0" kern="1200" dirty="0">
                <a:latin typeface="+mj-lt"/>
                <a:ea typeface="+mj-ea"/>
                <a:cs typeface="+mj-cs"/>
              </a:rPr>
              <a:t>Science curriculum overview KS3</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11345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8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4181486143"/>
              </p:ext>
            </p:extLst>
          </p:nvPr>
        </p:nvGraphicFramePr>
        <p:xfrm>
          <a:off x="335864" y="728981"/>
          <a:ext cx="11512093" cy="6115235"/>
        </p:xfrm>
        <a:graphic>
          <a:graphicData uri="http://schemas.openxmlformats.org/drawingml/2006/table">
            <a:tbl>
              <a:tblPr firstRow="1" bandRow="1">
                <a:tableStyleId>{5C22544A-7EE6-4342-B048-85BDC9FD1C3A}</a:tableStyleId>
              </a:tblPr>
              <a:tblGrid>
                <a:gridCol w="2060915">
                  <a:extLst>
                    <a:ext uri="{9D8B030D-6E8A-4147-A177-3AD203B41FA5}">
                      <a16:colId xmlns:a16="http://schemas.microsoft.com/office/drawing/2014/main" val="3717695141"/>
                    </a:ext>
                  </a:extLst>
                </a:gridCol>
                <a:gridCol w="3239655">
                  <a:extLst>
                    <a:ext uri="{9D8B030D-6E8A-4147-A177-3AD203B41FA5}">
                      <a16:colId xmlns:a16="http://schemas.microsoft.com/office/drawing/2014/main" val="1058426284"/>
                    </a:ext>
                  </a:extLst>
                </a:gridCol>
                <a:gridCol w="3156164">
                  <a:extLst>
                    <a:ext uri="{9D8B030D-6E8A-4147-A177-3AD203B41FA5}">
                      <a16:colId xmlns:a16="http://schemas.microsoft.com/office/drawing/2014/main" val="3960397057"/>
                    </a:ext>
                  </a:extLst>
                </a:gridCol>
                <a:gridCol w="3055359">
                  <a:extLst>
                    <a:ext uri="{9D8B030D-6E8A-4147-A177-3AD203B41FA5}">
                      <a16:colId xmlns:a16="http://schemas.microsoft.com/office/drawing/2014/main" val="3706240846"/>
                    </a:ext>
                  </a:extLst>
                </a:gridCol>
              </a:tblGrid>
              <a:tr h="485865">
                <a:tc>
                  <a:txBody>
                    <a:bodyPr/>
                    <a:lstStyle/>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 8- Contact Forces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2060"/>
                          </a:solidFill>
                          <a:effectLst/>
                          <a:latin typeface="Calibri" panose="020F0502020204030204" pitchFamily="34" charset="0"/>
                        </a:rPr>
                        <a:t> 9- Plant Reproduction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 10- Human Reproduction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20848">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2</a:t>
                      </a:r>
                      <a:r>
                        <a:rPr lang="en-GB" sz="1400" b="1" i="0" u="none" strike="noStrike" dirty="0" smtClean="0">
                          <a:solidFill>
                            <a:srgbClr val="000000"/>
                          </a:solidFill>
                          <a:effectLst/>
                          <a:latin typeface="Calibri" panose="020F0502020204030204" pitchFamily="34" charset="0"/>
                        </a:rPr>
                        <a:t> </a:t>
                      </a:r>
                      <a:r>
                        <a:rPr lang="en-GB" sz="1400" b="1" i="0" u="none" strike="noStrike" dirty="0">
                          <a:solidFill>
                            <a:srgbClr val="000000"/>
                          </a:solidFill>
                          <a:effectLst/>
                          <a:latin typeface="Calibri" panose="020F0502020204030204" pitchFamily="34" charset="0"/>
                        </a:rPr>
                        <a:t>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2060"/>
                          </a:solidFill>
                          <a:effectLst/>
                          <a:latin typeface="+mn-lt"/>
                        </a:rPr>
                        <a:t>3 Weeks</a:t>
                      </a:r>
                    </a:p>
                    <a:p>
                      <a:pPr algn="ctr" fontAlgn="b"/>
                      <a:endParaRPr lang="en-GB" sz="1200" b="1" i="0" u="none" strike="noStrike" dirty="0">
                        <a:solidFill>
                          <a:srgbClr val="002060"/>
                        </a:solidFill>
                        <a:effectLst/>
                        <a:latin typeface="+mn-lt"/>
                      </a:endParaRPr>
                    </a:p>
                    <a:p>
                      <a:pPr algn="ctr" fontAlgn="b"/>
                      <a:r>
                        <a:rPr lang="en-GB" sz="1200" b="1" i="0" u="none" strike="noStrike" dirty="0">
                          <a:solidFill>
                            <a:srgbClr val="002060"/>
                          </a:solidFill>
                          <a:effectLst/>
                          <a:latin typeface="+mn-lt"/>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3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69414">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baseline="0" dirty="0">
                        <a:solidFill>
                          <a:schemeClr val="tx1"/>
                        </a:solidFill>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80291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ctr" fontAlgn="b">
                        <a:buFont typeface="Arial" panose="020B0604020202020204" pitchFamily="34" charset="0"/>
                        <a:buChar char="•"/>
                      </a:pPr>
                      <a:r>
                        <a:rPr lang="en-GB" sz="1000" b="0" i="0" u="none" strike="noStrike" dirty="0">
                          <a:solidFill>
                            <a:srgbClr val="002060"/>
                          </a:solidFill>
                          <a:effectLst/>
                          <a:latin typeface="Calibri" panose="020F0502020204030204" pitchFamily="34" charset="0"/>
                        </a:rPr>
                        <a:t> Elastic limit -Enquire- (AO3b) </a:t>
                      </a:r>
                    </a:p>
                    <a:p>
                      <a:pPr algn="ctr" fontAlgn="b"/>
                      <a:r>
                        <a:rPr lang="en-GB" sz="1000" b="0" i="0" u="none" strike="noStrike" dirty="0">
                          <a:solidFill>
                            <a:srgbClr val="002060"/>
                          </a:solidFill>
                          <a:effectLst/>
                          <a:latin typeface="Calibri" panose="020F0502020204030204" pitchFamily="34" charset="0"/>
                        </a:rPr>
                        <a:t> •Recall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p>
                      <a:pPr algn="ctr" fontAlgn="b"/>
                      <a:endParaRPr lang="en-GB" sz="1000" b="0" i="0" u="none" strike="noStrike" dirty="0">
                        <a:solidFill>
                          <a:srgbClr val="00206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Plant dissection-Solve (theories) (AO3c)                   </a:t>
                      </a:r>
                    </a:p>
                    <a:p>
                      <a:pPr algn="ctr" fontAlgn="b"/>
                      <a:r>
                        <a:rPr lang="en-GB" sz="1000" b="0" i="0" u="none" strike="noStrike" dirty="0">
                          <a:solidFill>
                            <a:srgbClr val="002060"/>
                          </a:solidFill>
                          <a:effectLst/>
                          <a:latin typeface="Calibri" panose="020F0502020204030204" pitchFamily="34" charset="0"/>
                        </a:rPr>
                        <a:t>  •Recall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Gestation periods Analyse  (AO3a)</a:t>
                      </a:r>
                    </a:p>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2060"/>
                          </a:solidFill>
                          <a:effectLst/>
                          <a:latin typeface="Calibri" panose="020F0502020204030204" pitchFamily="34" charset="0"/>
                        </a:rPr>
                        <a:t> •Recall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p>
                      <a:pPr algn="ctr" fontAlgn="b"/>
                      <a:r>
                        <a:rPr lang="en-GB" sz="1000" b="0" i="0" u="none" strike="noStrike" dirty="0">
                          <a:solidFill>
                            <a:srgbClr val="00206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43346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When the resultant force on an object is zero, it is in equilibrium and does not move, or remains at constant speed in a straight line. One effect of a force is to change an object’s form, causing it to be stretched or compressed. In some materials, the change is proportional to the force applied.</a:t>
                      </a:r>
                    </a:p>
                    <a:p>
                      <a:pPr algn="ctr" fontAlgn="t"/>
                      <a:r>
                        <a:rPr lang="en-GB" sz="1000" b="0" i="0" u="none" strike="noStrike" dirty="0">
                          <a:solidFill>
                            <a:srgbClr val="FF0000"/>
                          </a:solidFill>
                          <a:effectLst/>
                          <a:latin typeface="Calibri" panose="020F0502020204030204" pitchFamily="34" charset="0"/>
                        </a:rPr>
                        <a:t>Year 7- speed- contact and non contact forces, forces and motion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Plants have adaptations to disperse seeds using wind, water or animals. Plants reproduce sexually to produce seeds, which are formed following fertilisation in the ovary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The menstrual cycle prepares the female for pregnancy and stops if the egg is fertilised by a sperm. The developing foetus relies on the mother to provide it with oxygen and nutrients, to remove waste and protect it against harmful substances.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7043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Sketch the forces acting on an object, and label their size and direction.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Use appropriate units for area measurements.  Calculate areas for squares and rectangles.  Use a sample to calculate an estimate of population size.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An understanding of number, size and scale and the quantitative relationship between units.  Using estimations and explaining when they should be used.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681730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8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974868053"/>
              </p:ext>
            </p:extLst>
          </p:nvPr>
        </p:nvGraphicFramePr>
        <p:xfrm>
          <a:off x="335864" y="728981"/>
          <a:ext cx="11512093" cy="6115235"/>
        </p:xfrm>
        <a:graphic>
          <a:graphicData uri="http://schemas.openxmlformats.org/drawingml/2006/table">
            <a:tbl>
              <a:tblPr firstRow="1" bandRow="1">
                <a:tableStyleId>{5C22544A-7EE6-4342-B048-85BDC9FD1C3A}</a:tableStyleId>
              </a:tblPr>
              <a:tblGrid>
                <a:gridCol w="2060915">
                  <a:extLst>
                    <a:ext uri="{9D8B030D-6E8A-4147-A177-3AD203B41FA5}">
                      <a16:colId xmlns:a16="http://schemas.microsoft.com/office/drawing/2014/main" val="3717695141"/>
                    </a:ext>
                  </a:extLst>
                </a:gridCol>
                <a:gridCol w="3239655">
                  <a:extLst>
                    <a:ext uri="{9D8B030D-6E8A-4147-A177-3AD203B41FA5}">
                      <a16:colId xmlns:a16="http://schemas.microsoft.com/office/drawing/2014/main" val="1058426284"/>
                    </a:ext>
                  </a:extLst>
                </a:gridCol>
                <a:gridCol w="3156164">
                  <a:extLst>
                    <a:ext uri="{9D8B030D-6E8A-4147-A177-3AD203B41FA5}">
                      <a16:colId xmlns:a16="http://schemas.microsoft.com/office/drawing/2014/main" val="3960397057"/>
                    </a:ext>
                  </a:extLst>
                </a:gridCol>
                <a:gridCol w="3055359">
                  <a:extLst>
                    <a:ext uri="{9D8B030D-6E8A-4147-A177-3AD203B41FA5}">
                      <a16:colId xmlns:a16="http://schemas.microsoft.com/office/drawing/2014/main" val="3706240846"/>
                    </a:ext>
                  </a:extLst>
                </a:gridCol>
              </a:tblGrid>
              <a:tr h="485865">
                <a:tc>
                  <a:txBody>
                    <a:bodyPr/>
                    <a:lstStyle/>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 11- Energy Costs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 12- </a:t>
                      </a:r>
                      <a:r>
                        <a:rPr lang="en-GB" sz="1400" b="1" i="0" u="none" strike="noStrike" dirty="0" err="1">
                          <a:solidFill>
                            <a:srgbClr val="000000"/>
                          </a:solidFill>
                          <a:effectLst/>
                          <a:latin typeface="Calibri" panose="020F0502020204030204" pitchFamily="34" charset="0"/>
                        </a:rPr>
                        <a:t>Magnestism</a:t>
                      </a:r>
                      <a:r>
                        <a:rPr lang="en-GB" sz="14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2060"/>
                          </a:solidFill>
                          <a:effectLst/>
                          <a:latin typeface="Calibri" panose="020F0502020204030204" pitchFamily="34" charset="0"/>
                        </a:rPr>
                        <a:t> </a:t>
                      </a:r>
                      <a:r>
                        <a:rPr lang="en-GB" sz="1400" b="1" i="0" u="none" strike="noStrike" dirty="0" smtClean="0">
                          <a:solidFill>
                            <a:srgbClr val="002060"/>
                          </a:solidFill>
                          <a:effectLst/>
                          <a:latin typeface="Calibri" panose="020F0502020204030204" pitchFamily="34" charset="0"/>
                        </a:rPr>
                        <a:t>13- </a:t>
                      </a:r>
                      <a:r>
                        <a:rPr lang="en-GB" sz="1400" b="1" i="0" u="none" strike="noStrike" dirty="0">
                          <a:solidFill>
                            <a:srgbClr val="002060"/>
                          </a:solidFill>
                          <a:effectLst/>
                          <a:latin typeface="Calibri" panose="020F0502020204030204" pitchFamily="34" charset="0"/>
                        </a:rPr>
                        <a:t>Breathing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20848">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 2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2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none" dirty="0">
                          <a:solidFill>
                            <a:srgbClr val="002060"/>
                          </a:solidFill>
                          <a:latin typeface="+mn-lt"/>
                        </a:rPr>
                        <a:t>1</a:t>
                      </a:r>
                      <a:r>
                        <a:rPr lang="en-GB" sz="1200" b="1" u="none" dirty="0" smtClean="0">
                          <a:solidFill>
                            <a:srgbClr val="002060"/>
                          </a:solidFill>
                          <a:latin typeface="+mn-lt"/>
                        </a:rPr>
                        <a:t> Week</a:t>
                      </a:r>
                      <a:endParaRPr lang="en-GB" sz="1200" b="1" u="none"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69414">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draw conclusions (enquire)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80291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Comparing </a:t>
                      </a:r>
                      <a:r>
                        <a:rPr lang="en-GB" sz="1000" b="0" i="0" u="none" strike="noStrike" dirty="0" err="1">
                          <a:solidFill>
                            <a:srgbClr val="002060"/>
                          </a:solidFill>
                          <a:effectLst/>
                          <a:latin typeface="Calibri" panose="020F0502020204030204" pitchFamily="34" charset="0"/>
                        </a:rPr>
                        <a:t>effeciency</a:t>
                      </a:r>
                      <a:r>
                        <a:rPr lang="en-GB" sz="1000" b="0" i="0" u="none" strike="noStrike" dirty="0">
                          <a:solidFill>
                            <a:srgbClr val="002060"/>
                          </a:solidFill>
                          <a:effectLst/>
                          <a:latin typeface="Calibri" panose="020F0502020204030204" pitchFamily="34" charset="0"/>
                        </a:rPr>
                        <a:t> and calculating efficiency   Solve (Hazards) (AO3c)</a:t>
                      </a:r>
                    </a:p>
                    <a:p>
                      <a:pPr algn="ctr" fontAlgn="b"/>
                      <a:r>
                        <a:rPr lang="en-GB" sz="1000" b="0" i="0" u="none" strike="noStrike" dirty="0">
                          <a:solidFill>
                            <a:srgbClr val="002060"/>
                          </a:solidFill>
                          <a:effectLst/>
                          <a:latin typeface="Calibri" panose="020F0502020204030204" pitchFamily="34" charset="0"/>
                        </a:rPr>
                        <a:t> •Recall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 </a:t>
                      </a:r>
                      <a:r>
                        <a:rPr lang="en-GB" sz="1000" b="0" i="0" u="none" strike="noStrike" dirty="0" err="1">
                          <a:solidFill>
                            <a:srgbClr val="002060"/>
                          </a:solidFill>
                          <a:effectLst/>
                          <a:latin typeface="Calibri" panose="020F0502020204030204" pitchFamily="34" charset="0"/>
                        </a:rPr>
                        <a:t>Magnestic</a:t>
                      </a:r>
                      <a:r>
                        <a:rPr lang="en-GB" sz="1000" b="0" i="0" u="none" strike="noStrike" dirty="0">
                          <a:solidFill>
                            <a:srgbClr val="002060"/>
                          </a:solidFill>
                          <a:effectLst/>
                          <a:latin typeface="Calibri" panose="020F0502020204030204" pitchFamily="34" charset="0"/>
                        </a:rPr>
                        <a:t> fields around different types of magnets Enquire- (AO3b)                                               •Recall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                                     • End of Year test (AO2)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Exercise and breathing rate- Solve (hazards) (AO3c) </a:t>
                      </a:r>
                    </a:p>
                    <a:p>
                      <a:pPr algn="ctr" fontAlgn="b"/>
                      <a:r>
                        <a:rPr lang="en-GB" sz="1000" b="0" i="0" u="none" strike="noStrike" dirty="0">
                          <a:solidFill>
                            <a:srgbClr val="002060"/>
                          </a:solidFill>
                          <a:effectLst/>
                          <a:latin typeface="Calibri" panose="020F0502020204030204" pitchFamily="34" charset="0"/>
                        </a:rPr>
                        <a:t>•Recall 5</a:t>
                      </a:r>
                    </a:p>
                    <a:p>
                      <a:pPr algn="ctr" fontAlgn="b"/>
                      <a:r>
                        <a:rPr lang="en-GB" sz="1000" b="0" i="0" u="none" strike="noStrike" dirty="0">
                          <a:solidFill>
                            <a:srgbClr val="002060"/>
                          </a:solidFill>
                          <a:effectLst/>
                          <a:latin typeface="Calibri" panose="020F0502020204030204" pitchFamily="34" charset="0"/>
                        </a:rPr>
                        <a:t>• Self-evaluation sheets</a:t>
                      </a:r>
                    </a:p>
                    <a:p>
                      <a:pPr algn="ctr" fontAlgn="b"/>
                      <a:r>
                        <a:rPr lang="en-GB" sz="1000" b="0" i="0" u="none" strike="noStrike" dirty="0">
                          <a:solidFill>
                            <a:srgbClr val="002060"/>
                          </a:solidFill>
                          <a:effectLst/>
                          <a:latin typeface="Calibri" panose="020F0502020204030204" pitchFamily="34" charset="0"/>
                        </a:rPr>
                        <a:t> • End of term test (AO2)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43346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a:solidFill>
                            <a:srgbClr val="002060"/>
                          </a:solidFill>
                          <a:effectLst/>
                          <a:latin typeface="Calibri" panose="020F0502020204030204" pitchFamily="34" charset="0"/>
                        </a:rPr>
                        <a:t>We pay for our domestic electricity usage based on the amount of energy transferred. Electricity is generated by a combination of resources which each have advantages and disadvantages. Calculate the cost of home energy usage, using the formula: cost = power (kW ) x time (hours) x price (per kWh)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Magnetic materials, electromagnets and the Earth create magnetic fields which can be described by drawing field lines to show the strength and direction. The stronger the magnet, and the smaller the distance from it, the greater the force a magnetic object in the field experiences.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In gas exchange, oxygen and carbon dioxide move between alveoli and the blood. Oxygen is transported to cells for aerobic respiration and carbon dioxide, a waste product of respiration, is removed from the body. Breathing occurs through the action of muscles in the ribcage and diaphragm. The amount of oxygen required by body cells determines the rate of breathing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7043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substituting values in simple formulae and solving resulting equations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Present data Communicate ideas</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Construct explanations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Identify the ranges of readings in data.  Explain why data with a small range is of good quality.  Calculate means and explain their use.  Identify anomalous results in data.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587603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a:t>
            </a:r>
            <a:r>
              <a:rPr lang="en-GB" sz="2400" b="1" u="sng"/>
              <a:t>Year 8 </a:t>
            </a:r>
            <a:r>
              <a:rPr lang="en-GB" sz="2400" b="1" u="sng" dirty="0"/>
              <a:t>(KS3)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600889" y="728981"/>
          <a:ext cx="11064242" cy="6048656"/>
        </p:xfrm>
        <a:graphic>
          <a:graphicData uri="http://schemas.openxmlformats.org/drawingml/2006/table">
            <a:tbl>
              <a:tblPr firstRow="1" bandRow="1">
                <a:tableStyleId>{5C22544A-7EE6-4342-B048-85BDC9FD1C3A}</a:tableStyleId>
              </a:tblPr>
              <a:tblGrid>
                <a:gridCol w="2862980">
                  <a:extLst>
                    <a:ext uri="{9D8B030D-6E8A-4147-A177-3AD203B41FA5}">
                      <a16:colId xmlns:a16="http://schemas.microsoft.com/office/drawing/2014/main" val="3717695141"/>
                    </a:ext>
                  </a:extLst>
                </a:gridCol>
                <a:gridCol w="4167179">
                  <a:extLst>
                    <a:ext uri="{9D8B030D-6E8A-4147-A177-3AD203B41FA5}">
                      <a16:colId xmlns:a16="http://schemas.microsoft.com/office/drawing/2014/main" val="3960397057"/>
                    </a:ext>
                  </a:extLst>
                </a:gridCol>
                <a:gridCol w="4034083">
                  <a:extLst>
                    <a:ext uri="{9D8B030D-6E8A-4147-A177-3AD203B41FA5}">
                      <a16:colId xmlns:a16="http://schemas.microsoft.com/office/drawing/2014/main" val="3706240846"/>
                    </a:ext>
                  </a:extLst>
                </a:gridCol>
              </a:tblGrid>
              <a:tr h="501773">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Revision/assessment units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Yearly review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47122">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2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3073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Interpret and evaluate (analyse)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0945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Half termly tests</a:t>
                      </a:r>
                    </a:p>
                    <a:p>
                      <a:pPr algn="ctr" fontAlgn="t"/>
                      <a:r>
                        <a:rPr lang="en-GB" sz="1000" b="0" i="0" u="none" strike="noStrike" dirty="0">
                          <a:solidFill>
                            <a:srgbClr val="000000"/>
                          </a:solidFill>
                          <a:effectLst/>
                          <a:latin typeface="Calibri" panose="020F0502020204030204" pitchFamily="34" charset="0"/>
                        </a:rPr>
                        <a:t>Recall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End of Year test (AO2)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0628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See termly units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See termly units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Recall/Memory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Recall</a:t>
                      </a:r>
                      <a:r>
                        <a:rPr lang="en-GB" sz="1000" b="0" i="0" u="none" strike="noStrike">
                          <a:solidFill>
                            <a:schemeClr val="tx1"/>
                          </a:solidFill>
                          <a:effectLst/>
                          <a:latin typeface="Calibri" panose="020F0502020204030204" pitchFamily="34" charset="0"/>
                        </a:rPr>
                        <a:t>/Memory</a:t>
                      </a: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4317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9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2403068985"/>
              </p:ext>
            </p:extLst>
          </p:nvPr>
        </p:nvGraphicFramePr>
        <p:xfrm>
          <a:off x="0" y="1234531"/>
          <a:ext cx="12192000" cy="6159453"/>
        </p:xfrm>
        <a:graphic>
          <a:graphicData uri="http://schemas.openxmlformats.org/drawingml/2006/table">
            <a:tbl>
              <a:tblPr firstRow="1" bandRow="1">
                <a:tableStyleId>{5C22544A-7EE6-4342-B048-85BDC9FD1C3A}</a:tableStyleId>
              </a:tblPr>
              <a:tblGrid>
                <a:gridCol w="1384663">
                  <a:extLst>
                    <a:ext uri="{9D8B030D-6E8A-4147-A177-3AD203B41FA5}">
                      <a16:colId xmlns:a16="http://schemas.microsoft.com/office/drawing/2014/main" val="3717695141"/>
                    </a:ext>
                  </a:extLst>
                </a:gridCol>
                <a:gridCol w="3709851">
                  <a:extLst>
                    <a:ext uri="{9D8B030D-6E8A-4147-A177-3AD203B41FA5}">
                      <a16:colId xmlns:a16="http://schemas.microsoft.com/office/drawing/2014/main" val="1058426284"/>
                    </a:ext>
                  </a:extLst>
                </a:gridCol>
                <a:gridCol w="3618412">
                  <a:extLst>
                    <a:ext uri="{9D8B030D-6E8A-4147-A177-3AD203B41FA5}">
                      <a16:colId xmlns:a16="http://schemas.microsoft.com/office/drawing/2014/main" val="3960397057"/>
                    </a:ext>
                  </a:extLst>
                </a:gridCol>
                <a:gridCol w="3479074">
                  <a:extLst>
                    <a:ext uri="{9D8B030D-6E8A-4147-A177-3AD203B41FA5}">
                      <a16:colId xmlns:a16="http://schemas.microsoft.com/office/drawing/2014/main" val="3706240846"/>
                    </a:ext>
                  </a:extLst>
                </a:gridCol>
              </a:tblGrid>
              <a:tr h="0">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1.Inheritance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2.Periodic Table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3.Electromagnets</a:t>
                      </a:r>
                      <a:r>
                        <a:rPr lang="en-GB" sz="10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282303">
                <a:tc>
                  <a:txBody>
                    <a:bodyPr/>
                    <a:lstStyle/>
                    <a:p>
                      <a:pPr algn="ctr"/>
                      <a:r>
                        <a:rPr lang="en-GB" sz="1400" b="1" u="none" dirty="0">
                          <a:solidFill>
                            <a:srgbClr val="002060"/>
                          </a:solidFill>
                        </a:rPr>
                        <a:t>Length of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3</a:t>
                      </a:r>
                      <a:r>
                        <a:rPr lang="en-GB" sz="1400" b="0" i="0" u="none" strike="noStrike" dirty="0" smtClean="0">
                          <a:solidFill>
                            <a:srgbClr val="000000"/>
                          </a:solidFill>
                          <a:effectLst/>
                          <a:latin typeface="Calibri" panose="020F0502020204030204" pitchFamily="34" charset="0"/>
                        </a:rPr>
                        <a:t> </a:t>
                      </a:r>
                      <a:r>
                        <a:rPr lang="en-GB" sz="1400" b="0" i="0" u="none" strike="noStrike" dirty="0">
                          <a:solidFill>
                            <a:srgbClr val="000000"/>
                          </a:solidFill>
                          <a:effectLst/>
                          <a:latin typeface="Calibri" panose="020F0502020204030204" pitchFamily="34" charset="0"/>
                        </a:rPr>
                        <a:t>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3</a:t>
                      </a:r>
                      <a:r>
                        <a:rPr lang="en-GB" sz="1400" b="0" i="0" u="none" strike="noStrike" dirty="0" smtClean="0">
                          <a:solidFill>
                            <a:srgbClr val="000000"/>
                          </a:solidFill>
                          <a:effectLst/>
                          <a:latin typeface="Calibri" panose="020F0502020204030204" pitchFamily="34" charset="0"/>
                        </a:rPr>
                        <a:t> </a:t>
                      </a:r>
                      <a:r>
                        <a:rPr lang="en-GB" sz="1400" b="0" i="0" u="none" strike="noStrike" dirty="0">
                          <a:solidFill>
                            <a:srgbClr val="000000"/>
                          </a:solidFill>
                          <a:effectLst/>
                          <a:latin typeface="Calibri" panose="020F0502020204030204" pitchFamily="34" charset="0"/>
                        </a:rPr>
                        <a:t>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2 Weeks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1440543">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p>
                      <a:pPr algn="ctr"/>
                      <a:endParaRPr lang="en-GB" sz="1400" b="0" u="none"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775923">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300" b="0" i="0" u="none" strike="noStrike" dirty="0">
                          <a:solidFill>
                            <a:srgbClr val="000000"/>
                          </a:solidFill>
                          <a:effectLst/>
                          <a:latin typeface="Calibri" panose="020F0502020204030204" pitchFamily="34" charset="0"/>
                        </a:rPr>
                        <a:t>•</a:t>
                      </a:r>
                      <a:r>
                        <a:rPr lang="en-GB" sz="1300" b="0" i="0" u="none" strike="noStrike" baseline="0" dirty="0">
                          <a:solidFill>
                            <a:srgbClr val="000000"/>
                          </a:solidFill>
                          <a:effectLst/>
                          <a:latin typeface="Calibri" panose="020F0502020204030204" pitchFamily="34" charset="0"/>
                        </a:rPr>
                        <a:t> Inheritance of traits - Solve (Theories) AO3c</a:t>
                      </a: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Grp</a:t>
                      </a:r>
                      <a:r>
                        <a:rPr lang="en-GB" sz="1400" b="0" i="0" u="none" strike="noStrike" baseline="0" dirty="0">
                          <a:solidFill>
                            <a:srgbClr val="000000"/>
                          </a:solidFill>
                          <a:effectLst/>
                          <a:latin typeface="Calibri" panose="020F0502020204030204" pitchFamily="34" charset="0"/>
                        </a:rPr>
                        <a:t> 1 investigations </a:t>
                      </a:r>
                      <a:r>
                        <a:rPr lang="en-GB" sz="1400" b="0" i="0" u="none" strike="noStrike" dirty="0">
                          <a:solidFill>
                            <a:srgbClr val="000000"/>
                          </a:solidFill>
                          <a:effectLst/>
                          <a:latin typeface="Calibri" panose="020F0502020204030204" pitchFamily="34" charset="0"/>
                        </a:rPr>
                        <a:t>-  Solve (Hazards) (AO3c)      </a:t>
                      </a:r>
                    </a:p>
                    <a:p>
                      <a:pPr algn="ctr" fontAlgn="b"/>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•Strength</a:t>
                      </a:r>
                      <a:r>
                        <a:rPr lang="en-GB" sz="1400" b="0" i="0" u="none" strike="noStrike" baseline="0" dirty="0">
                          <a:solidFill>
                            <a:srgbClr val="000000"/>
                          </a:solidFill>
                          <a:effectLst/>
                          <a:latin typeface="Calibri" panose="020F0502020204030204" pitchFamily="34" charset="0"/>
                        </a:rPr>
                        <a:t> of electromagnets </a:t>
                      </a:r>
                      <a:r>
                        <a:rPr lang="en-GB" sz="1400" b="0" i="0" u="none" strike="noStrike" baseline="0">
                          <a:solidFill>
                            <a:srgbClr val="000000"/>
                          </a:solidFill>
                          <a:effectLst/>
                          <a:latin typeface="Calibri" panose="020F0502020204030204" pitchFamily="34" charset="0"/>
                        </a:rPr>
                        <a:t>-  Analyse </a:t>
                      </a:r>
                      <a:r>
                        <a:rPr lang="en-GB" sz="1400" b="0" i="0" u="none" strike="noStrike" baseline="0" dirty="0">
                          <a:solidFill>
                            <a:srgbClr val="000000"/>
                          </a:solidFill>
                          <a:effectLst/>
                          <a:latin typeface="Calibri" panose="020F0502020204030204" pitchFamily="34" charset="0"/>
                        </a:rPr>
                        <a:t>AO3a </a:t>
                      </a:r>
                      <a:endParaRPr lang="en-GB" sz="1400" b="0" i="0" u="none" strike="noStrike" dirty="0">
                        <a:solidFill>
                          <a:srgbClr val="000000"/>
                        </a:solidFill>
                        <a:effectLst/>
                        <a:latin typeface="Calibri" panose="020F0502020204030204" pitchFamily="34" charset="0"/>
                      </a:endParaRP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171209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Inherited characteristics are the result of genetic information, in the form of sections of DNA called genes, being transferred from parents to offspring during reproduction. </a:t>
                      </a:r>
                    </a:p>
                    <a:p>
                      <a:pPr algn="l" fontAlgn="t"/>
                      <a:r>
                        <a:rPr lang="en-GB" sz="1200" b="0" i="0" u="none" strike="noStrike" dirty="0">
                          <a:solidFill>
                            <a:srgbClr val="000000"/>
                          </a:solidFill>
                          <a:effectLst/>
                          <a:latin typeface="Calibri" panose="020F0502020204030204" pitchFamily="34" charset="0"/>
                        </a:rPr>
                        <a:t>Chromosomes are long pieces of DNA which</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contain many genes. Gametes, carrying half the total number of chromosomes of each parent, combine during fertilisation.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B05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FF0000"/>
                        </a:solidFill>
                        <a:effectLst/>
                        <a:uLnTx/>
                        <a:uFillTx/>
                        <a:latin typeface="+mn-lt"/>
                        <a:ea typeface="+mn-ea"/>
                        <a:cs typeface="+mn-cs"/>
                      </a:endParaRPr>
                    </a:p>
                    <a:p>
                      <a:pPr algn="l"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The elements in a group all react in a similar way</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and sometimes show a pattern in reactivity. </a:t>
                      </a:r>
                    </a:p>
                    <a:p>
                      <a:pPr algn="l" fontAlgn="t"/>
                      <a:r>
                        <a:rPr lang="en-GB" sz="1200" b="0" i="0" u="none" strike="noStrike" dirty="0">
                          <a:solidFill>
                            <a:srgbClr val="000000"/>
                          </a:solidFill>
                          <a:effectLst/>
                          <a:latin typeface="Calibri" panose="020F0502020204030204" pitchFamily="34" charset="0"/>
                        </a:rPr>
                        <a:t>As you go down a group and across a period the elements show patterns in physical properties.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An electromagnet uses the principle that a</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current through a wire causes a magnetic field. </a:t>
                      </a:r>
                    </a:p>
                    <a:p>
                      <a:pPr algn="l" fontAlgn="t"/>
                      <a:r>
                        <a:rPr lang="en-GB" sz="1200" b="0" i="0" u="none" strike="noStrike" dirty="0">
                          <a:solidFill>
                            <a:srgbClr val="000000"/>
                          </a:solidFill>
                          <a:effectLst/>
                          <a:latin typeface="Calibri" panose="020F0502020204030204" pitchFamily="34" charset="0"/>
                        </a:rPr>
                        <a:t>Its strength depends on the current, the core and the</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number of coils in the solenoid.</a:t>
                      </a:r>
                    </a:p>
                    <a:p>
                      <a:pPr algn="l" fontAlgn="t"/>
                      <a:endParaRPr lang="en-GB" sz="1200" b="0" i="0" u="none" strike="noStrike" dirty="0">
                        <a:solidFill>
                          <a:srgbClr val="000000"/>
                        </a:solidFill>
                        <a:effectLst/>
                        <a:latin typeface="Calibri" panose="020F0502020204030204" pitchFamily="34" charset="0"/>
                      </a:endParaRPr>
                    </a:p>
                    <a:p>
                      <a:pPr algn="l"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kern="1200" dirty="0">
                          <a:solidFill>
                            <a:schemeClr val="dk1"/>
                          </a:solidFill>
                          <a:effectLst/>
                          <a:latin typeface="+mn-lt"/>
                          <a:ea typeface="+mn-ea"/>
                          <a:cs typeface="+mn-cs"/>
                        </a:rPr>
                        <a:t>Evaluate the social, economic and environmental consequences of new</a:t>
                      </a:r>
                    </a:p>
                    <a:p>
                      <a:r>
                        <a:rPr lang="en-GB" sz="1400" kern="1200" dirty="0">
                          <a:solidFill>
                            <a:schemeClr val="dk1"/>
                          </a:solidFill>
                          <a:effectLst/>
                          <a:latin typeface="+mn-lt"/>
                          <a:ea typeface="+mn-ea"/>
                          <a:cs typeface="+mn-cs"/>
                        </a:rPr>
                        <a:t>discoveries and inventions.</a:t>
                      </a:r>
                    </a:p>
                    <a:p>
                      <a:pPr algn="ctr" fontAlgn="ctr"/>
                      <a:r>
                        <a:rPr lang="en-GB" sz="1000" b="0" i="0" u="none" strike="noStrike" dirty="0">
                          <a:solidFill>
                            <a:srgbClr val="000000"/>
                          </a:solidFill>
                          <a:effectLst/>
                          <a:latin typeface="Calibri" panose="020F0502020204030204" pitchFamily="34" charset="0"/>
                        </a:rPr>
                        <a:t/>
                      </a:r>
                      <a:br>
                        <a:rPr lang="en-GB" sz="1000" b="0" i="0" u="none" strike="noStrike" dirty="0">
                          <a:solidFill>
                            <a:srgbClr val="000000"/>
                          </a:solidFill>
                          <a:effectLst/>
                          <a:latin typeface="Calibri" panose="020F0502020204030204" pitchFamily="34" charset="0"/>
                        </a:rPr>
                      </a:b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1400" kern="1200" dirty="0">
                          <a:solidFill>
                            <a:schemeClr val="dk1"/>
                          </a:solidFill>
                          <a:effectLst/>
                          <a:latin typeface="+mn-lt"/>
                          <a:ea typeface="+mn-ea"/>
                          <a:cs typeface="+mn-cs"/>
                        </a:rPr>
                        <a:t>Weigh up the benefits and risks of an application of science to make a decision.</a:t>
                      </a:r>
                      <a:r>
                        <a:rPr lang="en-GB" sz="1000" b="0" i="0" u="none" strike="noStrike" dirty="0">
                          <a:solidFill>
                            <a:srgbClr val="000000"/>
                          </a:solidFill>
                          <a:effectLst/>
                          <a:latin typeface="Calibri" panose="020F0502020204030204" pitchFamily="34" charset="0"/>
                        </a:rPr>
                        <a:t/>
                      </a:r>
                      <a:br>
                        <a:rPr lang="en-GB" sz="1000" b="0" i="0" u="none" strike="noStrike" dirty="0">
                          <a:solidFill>
                            <a:srgbClr val="000000"/>
                          </a:solidFill>
                          <a:effectLst/>
                          <a:latin typeface="Calibri" panose="020F0502020204030204" pitchFamily="34" charset="0"/>
                        </a:rPr>
                      </a:b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kern="1200" dirty="0">
                          <a:solidFill>
                            <a:schemeClr val="dk1"/>
                          </a:solidFill>
                          <a:effectLst/>
                          <a:latin typeface="+mn-lt"/>
                          <a:ea typeface="+mn-ea"/>
                          <a:cs typeface="+mn-cs"/>
                        </a:rPr>
                        <a:t>Describe further questions that can be investigated from your conclusions and evaluation. Evaluate the conclusion in terms of accuracy, precision, repeatability and reproducibility and identifying</a:t>
                      </a:r>
                    </a:p>
                    <a:p>
                      <a:r>
                        <a:rPr lang="en-GB" sz="1200" kern="1200" dirty="0">
                          <a:solidFill>
                            <a:schemeClr val="dk1"/>
                          </a:solidFill>
                          <a:effectLst/>
                          <a:latin typeface="+mn-lt"/>
                          <a:ea typeface="+mn-ea"/>
                          <a:cs typeface="+mn-cs"/>
                        </a:rPr>
                        <a:t>potential sources of random and systematic error.</a:t>
                      </a:r>
                    </a:p>
                    <a:p>
                      <a:pPr algn="ctr" fontAlgn="ctr"/>
                      <a:r>
                        <a:rPr lang="en-GB" sz="1000" b="0" i="0" u="none" strike="noStrike" dirty="0">
                          <a:solidFill>
                            <a:srgbClr val="000000"/>
                          </a:solidFill>
                          <a:effectLst/>
                          <a:latin typeface="Calibri" panose="020F0502020204030204" pitchFamily="34" charset="0"/>
                        </a:rPr>
                        <a:t/>
                      </a:r>
                      <a:br>
                        <a:rPr lang="en-GB" sz="1000" b="0" i="0" u="none" strike="noStrike" dirty="0">
                          <a:solidFill>
                            <a:srgbClr val="000000"/>
                          </a:solidFill>
                          <a:effectLst/>
                          <a:latin typeface="Calibri" panose="020F0502020204030204" pitchFamily="34" charset="0"/>
                        </a:rPr>
                      </a:b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561160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9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2023728980"/>
              </p:ext>
            </p:extLst>
          </p:nvPr>
        </p:nvGraphicFramePr>
        <p:xfrm>
          <a:off x="0" y="493849"/>
          <a:ext cx="12192000" cy="5730288"/>
        </p:xfrm>
        <a:graphic>
          <a:graphicData uri="http://schemas.openxmlformats.org/drawingml/2006/table">
            <a:tbl>
              <a:tblPr firstRow="1" bandRow="1">
                <a:tableStyleId>{5C22544A-7EE6-4342-B048-85BDC9FD1C3A}</a:tableStyleId>
              </a:tblPr>
              <a:tblGrid>
                <a:gridCol w="1293223">
                  <a:extLst>
                    <a:ext uri="{9D8B030D-6E8A-4147-A177-3AD203B41FA5}">
                      <a16:colId xmlns:a16="http://schemas.microsoft.com/office/drawing/2014/main" val="3717695141"/>
                    </a:ext>
                  </a:extLst>
                </a:gridCol>
                <a:gridCol w="3304903">
                  <a:extLst>
                    <a:ext uri="{9D8B030D-6E8A-4147-A177-3AD203B41FA5}">
                      <a16:colId xmlns:a16="http://schemas.microsoft.com/office/drawing/2014/main" val="1058426284"/>
                    </a:ext>
                  </a:extLst>
                </a:gridCol>
                <a:gridCol w="3814354">
                  <a:extLst>
                    <a:ext uri="{9D8B030D-6E8A-4147-A177-3AD203B41FA5}">
                      <a16:colId xmlns:a16="http://schemas.microsoft.com/office/drawing/2014/main" val="3960397057"/>
                    </a:ext>
                  </a:extLst>
                </a:gridCol>
                <a:gridCol w="3779520">
                  <a:extLst>
                    <a:ext uri="{9D8B030D-6E8A-4147-A177-3AD203B41FA5}">
                      <a16:colId xmlns:a16="http://schemas.microsoft.com/office/drawing/2014/main" val="3706240846"/>
                    </a:ext>
                  </a:extLst>
                </a:gridCol>
              </a:tblGrid>
              <a:tr h="355237">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1" i="0" u="none" strike="noStrike" dirty="0">
                          <a:solidFill>
                            <a:srgbClr val="000000"/>
                          </a:solidFill>
                          <a:effectLst/>
                          <a:latin typeface="Calibri" panose="020F0502020204030204" pitchFamily="34" charset="0"/>
                        </a:rPr>
                        <a:t>4.Respiration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5.Climate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6.Photosynthesis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274320">
                <a:tc>
                  <a:txBody>
                    <a:bodyPr/>
                    <a:lstStyle/>
                    <a:p>
                      <a:pPr algn="ctr"/>
                      <a:r>
                        <a:rPr lang="en-GB" sz="1400" b="1" u="none" dirty="0">
                          <a:solidFill>
                            <a:srgbClr val="002060"/>
                          </a:solidFill>
                        </a:rPr>
                        <a:t>Length of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2</a:t>
                      </a:r>
                      <a:r>
                        <a:rPr lang="en-GB" sz="1400" b="0" i="0" u="none" strike="noStrike" dirty="0" smtClean="0">
                          <a:solidFill>
                            <a:srgbClr val="000000"/>
                          </a:solidFill>
                          <a:effectLst/>
                          <a:latin typeface="Calibri" panose="020F0502020204030204" pitchFamily="34" charset="0"/>
                        </a:rPr>
                        <a:t> </a:t>
                      </a:r>
                      <a:r>
                        <a:rPr lang="en-GB" sz="1400" b="0" i="0" u="none" strike="noStrike" dirty="0">
                          <a:solidFill>
                            <a:srgbClr val="000000"/>
                          </a:solidFill>
                          <a:effectLst/>
                          <a:latin typeface="Calibri" panose="020F0502020204030204" pitchFamily="34" charset="0"/>
                        </a:rPr>
                        <a:t>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2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200" b="1" i="0" u="none" strike="noStrike" dirty="0">
                          <a:solidFill>
                            <a:srgbClr val="000000"/>
                          </a:solidFill>
                          <a:effectLst/>
                          <a:latin typeface="Calibri" panose="020F0502020204030204" pitchFamily="34" charset="0"/>
                        </a:rPr>
                        <a:t>3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1458685">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775923">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Yeast activity -Analyse  (AO3a)</a:t>
                      </a:r>
                      <a:r>
                        <a:rPr lang="en-GB" sz="1000" b="0" i="0" u="none" strike="noStrike" dirty="0">
                          <a:solidFill>
                            <a:srgbClr val="000000"/>
                          </a:solidFill>
                          <a:effectLst/>
                          <a:latin typeface="Calibri" panose="020F0502020204030204" pitchFamily="34" charset="0"/>
                        </a:rPr>
                        <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Discuss the climatic</a:t>
                      </a:r>
                      <a:r>
                        <a:rPr lang="en-GB" sz="1400" b="0" i="0" u="none" strike="noStrike" baseline="0" dirty="0">
                          <a:solidFill>
                            <a:srgbClr val="000000"/>
                          </a:solidFill>
                          <a:effectLst/>
                          <a:latin typeface="Calibri" panose="020F0502020204030204" pitchFamily="34" charset="0"/>
                        </a:rPr>
                        <a:t> impact of human activities </a:t>
                      </a:r>
                      <a:r>
                        <a:rPr lang="en-GB" sz="1400" b="0" i="0" u="none" strike="noStrike" dirty="0">
                          <a:solidFill>
                            <a:srgbClr val="000000"/>
                          </a:solidFill>
                          <a:effectLst/>
                          <a:latin typeface="Calibri" panose="020F0502020204030204" pitchFamily="34" charset="0"/>
                        </a:rPr>
                        <a:t>-  Solve (Hazards) (AO3c)</a:t>
                      </a:r>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300" b="0" i="0" u="none" strike="noStrike" dirty="0">
                          <a:solidFill>
                            <a:srgbClr val="000000"/>
                          </a:solidFill>
                          <a:effectLst/>
                          <a:latin typeface="Calibri" panose="020F0502020204030204" pitchFamily="34" charset="0"/>
                        </a:rPr>
                        <a:t>Diffusion</a:t>
                      </a:r>
                      <a:r>
                        <a:rPr lang="en-GB" sz="1300" b="0" i="0" u="none" strike="noStrike" baseline="0" dirty="0">
                          <a:solidFill>
                            <a:srgbClr val="000000"/>
                          </a:solidFill>
                          <a:effectLst/>
                          <a:latin typeface="Calibri" panose="020F0502020204030204" pitchFamily="34" charset="0"/>
                        </a:rPr>
                        <a:t> of gases in a leaf</a:t>
                      </a:r>
                      <a:r>
                        <a:rPr lang="en-GB" sz="1300" b="0" i="0" u="none" strike="noStrike" dirty="0">
                          <a:solidFill>
                            <a:srgbClr val="000000"/>
                          </a:solidFill>
                          <a:effectLst/>
                          <a:latin typeface="Calibri" panose="020F0502020204030204" pitchFamily="34" charset="0"/>
                        </a:rPr>
                        <a:t>-   Solve (Theories)(AO3c)         </a:t>
                      </a: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p>
                      <a:pPr algn="ctr" fontAlgn="b"/>
                      <a:r>
                        <a:rPr lang="en-GB" sz="10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171209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Respiration is a series of chemical reactions, in cells, that breaks down glucose to provide energy and form new molecules. </a:t>
                      </a:r>
                    </a:p>
                    <a:p>
                      <a:pPr algn="l" fontAlgn="t"/>
                      <a:r>
                        <a:rPr lang="en-GB" sz="1200" b="0" i="0" u="none" strike="noStrike" dirty="0">
                          <a:solidFill>
                            <a:srgbClr val="000000"/>
                          </a:solidFill>
                          <a:effectLst/>
                          <a:latin typeface="Calibri" panose="020F0502020204030204" pitchFamily="34" charset="0"/>
                        </a:rPr>
                        <a:t>Most living things use aerobic respiration but switch to anaerobic respiration, which provides less energy, when oxygen is unavailable.</a:t>
                      </a:r>
                    </a:p>
                    <a:p>
                      <a:pPr algn="l" fontAlgn="t"/>
                      <a:r>
                        <a:rPr lang="en-GB" sz="1200" b="0" i="0" u="none" strike="noStrike" dirty="0">
                          <a:solidFill>
                            <a:srgbClr val="FFC000"/>
                          </a:solidFill>
                          <a:effectLst/>
                          <a:latin typeface="Calibri" panose="020F0502020204030204" pitchFamily="34" charset="0"/>
                        </a:rPr>
                        <a:t>Year 8- breathing- respiratory system,</a:t>
                      </a:r>
                      <a:r>
                        <a:rPr lang="en-GB" sz="1200" b="0" i="0" u="none" strike="noStrike" baseline="0" dirty="0">
                          <a:solidFill>
                            <a:srgbClr val="FFC000"/>
                          </a:solidFill>
                          <a:effectLst/>
                          <a:latin typeface="Calibri" panose="020F0502020204030204" pitchFamily="34" charset="0"/>
                        </a:rPr>
                        <a:t> breathing vs respiration</a:t>
                      </a:r>
                      <a:endParaRPr lang="en-GB" sz="1200" b="0" i="0" u="none" strike="noStrike" dirty="0">
                        <a:solidFill>
                          <a:srgbClr val="FFC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Carbon is recycled through natural processes in the atmosphere, ecosystems, oceans and the Earth’s crust (such as photosynthesis and respiration) as well as human activities (burning fuels). Greenhouse gases reduce the amount of energy lost from the Earth through radiation and</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therefore the temperature has been rising as the</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concentration of those gases has risen. Scientists have evidence that global warming caused by human activity is causing changes in climate.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chemeClr val="tx1"/>
                          </a:solidFill>
                          <a:effectLst/>
                          <a:latin typeface="Calibri" panose="020F0502020204030204" pitchFamily="34" charset="0"/>
                        </a:rPr>
                        <a:t>Plants and algae do not eat, but use energy from light, together with carbon dioxide and water to make glucose (food) through photosynthesis.</a:t>
                      </a:r>
                      <a:br>
                        <a:rPr lang="en-GB" sz="1200" b="0" i="0" u="none" strike="noStrike" dirty="0">
                          <a:solidFill>
                            <a:schemeClr val="tx1"/>
                          </a:solidFill>
                          <a:effectLst/>
                          <a:latin typeface="Calibri" panose="020F0502020204030204" pitchFamily="34" charset="0"/>
                        </a:rPr>
                      </a:br>
                      <a:r>
                        <a:rPr lang="en-GB" sz="1200" b="0" i="0" u="none" strike="noStrike" dirty="0">
                          <a:solidFill>
                            <a:schemeClr val="tx1"/>
                          </a:solidFill>
                          <a:effectLst/>
                          <a:latin typeface="Calibri" panose="020F0502020204030204" pitchFamily="34" charset="0"/>
                        </a:rPr>
                        <a:t>They either use the glucose as an energy source, to build new tissue, or store it for later use. Plants have specially-adapted organs that allow them to obtain resources needed for photosynthesis.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kern="1200" dirty="0">
                          <a:solidFill>
                            <a:schemeClr val="dk1"/>
                          </a:solidFill>
                          <a:effectLst/>
                          <a:latin typeface="+mn-lt"/>
                          <a:ea typeface="+mn-ea"/>
                          <a:cs typeface="+mn-cs"/>
                        </a:rPr>
                        <a:t>Evaluate the social, economic and environmental consequences of new</a:t>
                      </a:r>
                    </a:p>
                    <a:p>
                      <a:r>
                        <a:rPr lang="en-GB" sz="1400" kern="1200" dirty="0">
                          <a:solidFill>
                            <a:schemeClr val="dk1"/>
                          </a:solidFill>
                          <a:effectLst/>
                          <a:latin typeface="+mn-lt"/>
                          <a:ea typeface="+mn-ea"/>
                          <a:cs typeface="+mn-cs"/>
                        </a:rPr>
                        <a:t>discoveries and inventions.</a:t>
                      </a: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mn-lt"/>
                          <a:ea typeface="+mn-ea"/>
                          <a:cs typeface="+mn-cs"/>
                        </a:rPr>
                        <a:t>Weigh up the benefits and risks of an application of science to make a decision.</a:t>
                      </a: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kern="1200" dirty="0">
                          <a:solidFill>
                            <a:schemeClr val="tx1"/>
                          </a:solidFill>
                          <a:effectLst/>
                          <a:latin typeface="+mn-lt"/>
                          <a:ea typeface="+mn-ea"/>
                          <a:cs typeface="+mn-cs"/>
                        </a:rPr>
                        <a:t>Evaluate the social, economic and environmental consequences of new</a:t>
                      </a:r>
                    </a:p>
                    <a:p>
                      <a:r>
                        <a:rPr lang="en-GB" sz="1400" kern="1200" dirty="0">
                          <a:solidFill>
                            <a:schemeClr val="tx1"/>
                          </a:solidFill>
                          <a:effectLst/>
                          <a:latin typeface="+mn-lt"/>
                          <a:ea typeface="+mn-ea"/>
                          <a:cs typeface="+mn-cs"/>
                        </a:rPr>
                        <a:t>discoveries and inventions.</a:t>
                      </a:r>
                      <a:endParaRPr lang="en-GB" sz="10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3162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9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104501" y="728983"/>
          <a:ext cx="11887201" cy="6213611"/>
        </p:xfrm>
        <a:graphic>
          <a:graphicData uri="http://schemas.openxmlformats.org/drawingml/2006/table">
            <a:tbl>
              <a:tblPr firstRow="1" bandRow="1">
                <a:tableStyleId>{5C22544A-7EE6-4342-B048-85BDC9FD1C3A}</a:tableStyleId>
              </a:tblPr>
              <a:tblGrid>
                <a:gridCol w="1293225">
                  <a:extLst>
                    <a:ext uri="{9D8B030D-6E8A-4147-A177-3AD203B41FA5}">
                      <a16:colId xmlns:a16="http://schemas.microsoft.com/office/drawing/2014/main" val="3717695141"/>
                    </a:ext>
                  </a:extLst>
                </a:gridCol>
                <a:gridCol w="3709851">
                  <a:extLst>
                    <a:ext uri="{9D8B030D-6E8A-4147-A177-3AD203B41FA5}">
                      <a16:colId xmlns:a16="http://schemas.microsoft.com/office/drawing/2014/main" val="1058426284"/>
                    </a:ext>
                  </a:extLst>
                </a:gridCol>
                <a:gridCol w="3017520">
                  <a:extLst>
                    <a:ext uri="{9D8B030D-6E8A-4147-A177-3AD203B41FA5}">
                      <a16:colId xmlns:a16="http://schemas.microsoft.com/office/drawing/2014/main" val="3960397057"/>
                    </a:ext>
                  </a:extLst>
                </a:gridCol>
                <a:gridCol w="3866605">
                  <a:extLst>
                    <a:ext uri="{9D8B030D-6E8A-4147-A177-3AD203B41FA5}">
                      <a16:colId xmlns:a16="http://schemas.microsoft.com/office/drawing/2014/main" val="3706240846"/>
                    </a:ext>
                  </a:extLst>
                </a:gridCol>
              </a:tblGrid>
              <a:tr h="342171">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1" i="0" u="none" strike="noStrike" dirty="0">
                          <a:solidFill>
                            <a:srgbClr val="000000"/>
                          </a:solidFill>
                          <a:effectLst/>
                          <a:latin typeface="Calibri" panose="020F0502020204030204" pitchFamily="34" charset="0"/>
                        </a:rPr>
                        <a:t>7.Chemical Energy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8.Wave Properties and Effects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9.Evolution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287383">
                <a:tc>
                  <a:txBody>
                    <a:bodyPr/>
                    <a:lstStyle/>
                    <a:p>
                      <a:pPr algn="ctr"/>
                      <a:r>
                        <a:rPr lang="en-GB" sz="1400" b="1" u="none" dirty="0">
                          <a:solidFill>
                            <a:srgbClr val="002060"/>
                          </a:solidFill>
                        </a:rPr>
                        <a:t>Length of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0000"/>
                          </a:solidFill>
                          <a:effectLst/>
                          <a:latin typeface="Calibri" panose="020F0502020204030204" pitchFamily="34" charset="0"/>
                        </a:rPr>
                        <a:t>4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200" b="1" i="0" u="none" strike="noStrike" dirty="0">
                          <a:solidFill>
                            <a:srgbClr val="000000"/>
                          </a:solidFill>
                          <a:effectLst/>
                          <a:latin typeface="Calibri" panose="020F0502020204030204" pitchFamily="34" charset="0"/>
                        </a:rPr>
                        <a:t>2 Weeks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3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1445623">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69275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Ice/Heat</a:t>
                      </a:r>
                      <a:r>
                        <a:rPr lang="en-GB" sz="1400" b="0" i="0" u="none" strike="noStrike" baseline="0" dirty="0">
                          <a:solidFill>
                            <a:srgbClr val="000000"/>
                          </a:solidFill>
                          <a:effectLst/>
                          <a:latin typeface="Calibri" panose="020F0502020204030204" pitchFamily="34" charset="0"/>
                        </a:rPr>
                        <a:t> Pack</a:t>
                      </a:r>
                      <a:r>
                        <a:rPr lang="en-GB" sz="1400" b="0" i="0" u="none" strike="noStrike" dirty="0">
                          <a:solidFill>
                            <a:srgbClr val="000000"/>
                          </a:solidFill>
                          <a:effectLst/>
                          <a:latin typeface="Calibri" panose="020F0502020204030204" pitchFamily="34" charset="0"/>
                        </a:rPr>
                        <a:t> - Analyse  (AO3a)</a:t>
                      </a:r>
                    </a:p>
                    <a:p>
                      <a:pPr algn="ctr" fontAlgn="b"/>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The impact of different types of waves on living cells – Solve (Hazards) (AO3c)</a:t>
                      </a:r>
                      <a:r>
                        <a:rPr lang="en-GB" sz="1000" b="0" i="0" u="none" strike="noStrike" dirty="0">
                          <a:solidFill>
                            <a:srgbClr val="000000"/>
                          </a:solidFill>
                          <a:effectLst/>
                          <a:latin typeface="Calibri" panose="020F0502020204030204" pitchFamily="34" charset="0"/>
                        </a:rPr>
                        <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Review the evidence for theories about extinction</a:t>
                      </a:r>
                      <a:r>
                        <a:rPr lang="en-GB" sz="1400" b="0" i="0" u="none" strike="noStrike" baseline="0" dirty="0">
                          <a:solidFill>
                            <a:srgbClr val="000000"/>
                          </a:solidFill>
                          <a:effectLst/>
                          <a:latin typeface="Calibri" panose="020F0502020204030204" pitchFamily="34" charset="0"/>
                        </a:rPr>
                        <a:t> – Solve(theories) (AO3c)</a:t>
                      </a:r>
                      <a:r>
                        <a:rPr lang="en-GB" sz="1000" b="0" i="0" u="none" strike="noStrike" dirty="0">
                          <a:solidFill>
                            <a:srgbClr val="000000"/>
                          </a:solidFill>
                          <a:effectLst/>
                          <a:latin typeface="Calibri" panose="020F0502020204030204" pitchFamily="34" charset="0"/>
                        </a:rPr>
                        <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1523603">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chemeClr val="tx1"/>
                          </a:solidFill>
                          <a:effectLst/>
                          <a:latin typeface="Calibri" panose="020F0502020204030204" pitchFamily="34" charset="0"/>
                        </a:rPr>
                        <a:t>During a chemical reaction bonds are broken</a:t>
                      </a:r>
                      <a:br>
                        <a:rPr lang="en-GB" sz="1200" b="0" i="0" u="none" strike="noStrike" dirty="0">
                          <a:solidFill>
                            <a:schemeClr val="tx1"/>
                          </a:solidFill>
                          <a:effectLst/>
                          <a:latin typeface="Calibri" panose="020F0502020204030204" pitchFamily="34" charset="0"/>
                        </a:rPr>
                      </a:br>
                      <a:r>
                        <a:rPr lang="en-GB" sz="1200" b="0" i="0" u="none" strike="noStrike" dirty="0">
                          <a:solidFill>
                            <a:schemeClr val="tx1"/>
                          </a:solidFill>
                          <a:effectLst/>
                          <a:latin typeface="Calibri" panose="020F0502020204030204" pitchFamily="34" charset="0"/>
                        </a:rPr>
                        <a:t>(requiring energy) and new bonds formed</a:t>
                      </a:r>
                      <a:br>
                        <a:rPr lang="en-GB" sz="1200" b="0" i="0" u="none" strike="noStrike" dirty="0">
                          <a:solidFill>
                            <a:schemeClr val="tx1"/>
                          </a:solidFill>
                          <a:effectLst/>
                          <a:latin typeface="Calibri" panose="020F0502020204030204" pitchFamily="34" charset="0"/>
                        </a:rPr>
                      </a:br>
                      <a:r>
                        <a:rPr lang="en-GB" sz="1200" b="0" i="0" u="none" strike="noStrike" dirty="0">
                          <a:solidFill>
                            <a:schemeClr val="tx1"/>
                          </a:solidFill>
                          <a:effectLst/>
                          <a:latin typeface="Calibri" panose="020F0502020204030204" pitchFamily="34" charset="0"/>
                        </a:rPr>
                        <a:t>(releasing energy). </a:t>
                      </a:r>
                    </a:p>
                    <a:p>
                      <a:pPr algn="l" fontAlgn="t"/>
                      <a:r>
                        <a:rPr lang="en-GB" sz="1200" b="0" i="0" u="none" strike="noStrike" dirty="0">
                          <a:solidFill>
                            <a:schemeClr val="tx1"/>
                          </a:solidFill>
                          <a:effectLst/>
                          <a:latin typeface="Calibri" panose="020F0502020204030204" pitchFamily="34" charset="0"/>
                        </a:rPr>
                        <a:t>If the energy released is greater than the energy required, the reaction is exothermic. If the reverse, it is endothermic.</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A physical model of a transverse wave demonstrates it moves from place to place, while the material it travels through does not, and describes the properties of speed, wavelength</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and reflection.  </a:t>
                      </a:r>
                    </a:p>
                    <a:p>
                      <a:pPr algn="l" fontAlgn="t"/>
                      <a:r>
                        <a:rPr lang="en-GB" sz="1200" b="0" i="0" u="none" strike="noStrike" dirty="0">
                          <a:solidFill>
                            <a:srgbClr val="000000"/>
                          </a:solidFill>
                          <a:effectLst/>
                          <a:latin typeface="Calibri" panose="020F0502020204030204" pitchFamily="34" charset="0"/>
                        </a:rPr>
                        <a:t>When a wave travels through a substance, particles move to and fro. Energy is transferred in the direction of movement of the wave. Waves of higher amplitude or higher frequency transfer more energy.</a:t>
                      </a:r>
                    </a:p>
                    <a:p>
                      <a:pPr marL="0" marR="0" lvl="0" indent="0" algn="l" defTabSz="914400" rtl="0" eaLnBrk="1" fontAlgn="t" latinLnBrk="0" hangingPunct="1">
                        <a:lnSpc>
                          <a:spcPct val="100000"/>
                        </a:lnSpc>
                        <a:spcBef>
                          <a:spcPts val="0"/>
                        </a:spcBef>
                        <a:spcAft>
                          <a:spcPts val="0"/>
                        </a:spcAft>
                        <a:buClrTx/>
                        <a:buSzTx/>
                        <a:buFontTx/>
                        <a:buNone/>
                        <a:tabLst/>
                        <a:defRPr/>
                      </a:pPr>
                      <a:r>
                        <a:rPr lang="en-GB" sz="1200" baseline="0" dirty="0">
                          <a:solidFill>
                            <a:srgbClr val="FFC000"/>
                          </a:solidFill>
                        </a:rPr>
                        <a:t>Light – waves , reflection and refraction (year 8)</a:t>
                      </a:r>
                    </a:p>
                    <a:p>
                      <a:pPr marL="0" marR="0" lvl="0" indent="0" algn="l" defTabSz="914400" rtl="0" eaLnBrk="1" fontAlgn="t" latinLnBrk="0" hangingPunct="1">
                        <a:lnSpc>
                          <a:spcPct val="100000"/>
                        </a:lnSpc>
                        <a:spcBef>
                          <a:spcPts val="0"/>
                        </a:spcBef>
                        <a:spcAft>
                          <a:spcPts val="0"/>
                        </a:spcAft>
                        <a:buClrTx/>
                        <a:buSzTx/>
                        <a:buFontTx/>
                        <a:buNone/>
                        <a:tabLst/>
                        <a:defRPr/>
                      </a:pPr>
                      <a:endParaRPr lang="en-GB" sz="1200" dirty="0">
                        <a:solidFill>
                          <a:srgbClr val="FFC000"/>
                        </a:solidFil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1200" b="0" i="0" u="none" strike="noStrike" dirty="0">
                          <a:solidFill>
                            <a:srgbClr val="000000"/>
                          </a:solidFill>
                          <a:effectLst/>
                          <a:latin typeface="Calibri" panose="020F0502020204030204" pitchFamily="34" charset="0"/>
                        </a:rPr>
                        <a:t>Natural selection is a theory that explains how species evolve and why extinction occurs. Biodiversity is vital to maintaining populations. Within a species variation helps against environment changes, avoiding extinction.</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Within an ecosystem, having many different species ensures resources are available for other populations, like humans.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97559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kern="1200" dirty="0">
                          <a:solidFill>
                            <a:schemeClr val="tx1"/>
                          </a:solidFill>
                          <a:effectLst/>
                          <a:latin typeface="+mn-lt"/>
                          <a:ea typeface="+mn-ea"/>
                          <a:cs typeface="+mn-cs"/>
                        </a:rPr>
                        <a:t>Describe further questions that can be investigated from your conclusions and evaluation. Evaluate the conclusion in terms of accuracy, precision, repeatability and reproducibility and identifying potential sources of random and systematic error.</a:t>
                      </a:r>
                      <a:endParaRPr lang="en-GB" sz="10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kumimoji="0" lang="en-GB" sz="1400" b="0" i="0" u="none" strike="noStrike" kern="1200" cap="none" spc="0" normalizeH="0" baseline="0" noProof="0" dirty="0">
                          <a:ln>
                            <a:noFill/>
                          </a:ln>
                          <a:solidFill>
                            <a:prstClr val="black"/>
                          </a:solidFill>
                          <a:effectLst/>
                          <a:uLnTx/>
                          <a:uFillTx/>
                          <a:latin typeface="+mn-lt"/>
                          <a:ea typeface="+mn-ea"/>
                          <a:cs typeface="+mn-cs"/>
                        </a:rPr>
                        <a:t>Weigh up the benefits and risks of an application of science to make a decision.</a:t>
                      </a: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1200" kern="1200" dirty="0">
                          <a:solidFill>
                            <a:schemeClr val="dk1"/>
                          </a:solidFill>
                          <a:effectLst/>
                          <a:latin typeface="+mn-lt"/>
                          <a:ea typeface="+mn-ea"/>
                          <a:cs typeface="+mn-cs"/>
                        </a:rPr>
                        <a:t>Evaluate the social, economic and environmental consequences of new</a:t>
                      </a:r>
                    </a:p>
                    <a:p>
                      <a:r>
                        <a:rPr lang="en-GB" sz="1200" kern="1200" dirty="0">
                          <a:solidFill>
                            <a:schemeClr val="dk1"/>
                          </a:solidFill>
                          <a:effectLst/>
                          <a:latin typeface="+mn-lt"/>
                          <a:ea typeface="+mn-ea"/>
                          <a:cs typeface="+mn-cs"/>
                        </a:rPr>
                        <a:t>discoveries and inventions.</a:t>
                      </a: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04996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9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3844328313"/>
              </p:ext>
            </p:extLst>
          </p:nvPr>
        </p:nvGraphicFramePr>
        <p:xfrm>
          <a:off x="0" y="493849"/>
          <a:ext cx="12192000" cy="7041559"/>
        </p:xfrm>
        <a:graphic>
          <a:graphicData uri="http://schemas.openxmlformats.org/drawingml/2006/table">
            <a:tbl>
              <a:tblPr firstRow="1" bandRow="1">
                <a:tableStyleId>{5C22544A-7EE6-4342-B048-85BDC9FD1C3A}</a:tableStyleId>
              </a:tblPr>
              <a:tblGrid>
                <a:gridCol w="1293223">
                  <a:extLst>
                    <a:ext uri="{9D8B030D-6E8A-4147-A177-3AD203B41FA5}">
                      <a16:colId xmlns:a16="http://schemas.microsoft.com/office/drawing/2014/main" val="3717695141"/>
                    </a:ext>
                  </a:extLst>
                </a:gridCol>
                <a:gridCol w="3553097">
                  <a:extLst>
                    <a:ext uri="{9D8B030D-6E8A-4147-A177-3AD203B41FA5}">
                      <a16:colId xmlns:a16="http://schemas.microsoft.com/office/drawing/2014/main" val="1058426284"/>
                    </a:ext>
                  </a:extLst>
                </a:gridCol>
                <a:gridCol w="3853543">
                  <a:extLst>
                    <a:ext uri="{9D8B030D-6E8A-4147-A177-3AD203B41FA5}">
                      <a16:colId xmlns:a16="http://schemas.microsoft.com/office/drawing/2014/main" val="3960397057"/>
                    </a:ext>
                  </a:extLst>
                </a:gridCol>
                <a:gridCol w="3492137">
                  <a:extLst>
                    <a:ext uri="{9D8B030D-6E8A-4147-A177-3AD203B41FA5}">
                      <a16:colId xmlns:a16="http://schemas.microsoft.com/office/drawing/2014/main" val="3706240846"/>
                    </a:ext>
                  </a:extLst>
                </a:gridCol>
              </a:tblGrid>
              <a:tr h="302985">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1" i="0" u="none" strike="noStrike" dirty="0">
                          <a:solidFill>
                            <a:srgbClr val="000000"/>
                          </a:solidFill>
                          <a:effectLst/>
                          <a:latin typeface="Calibri" panose="020F0502020204030204" pitchFamily="34" charset="0"/>
                        </a:rPr>
                        <a:t>10.Earth's Resources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11.Energy in a thermal store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200" b="1" i="0" u="none" strike="noStrike" dirty="0">
                          <a:solidFill>
                            <a:srgbClr val="000000"/>
                          </a:solidFill>
                          <a:effectLst/>
                          <a:latin typeface="Calibri" panose="020F0502020204030204" pitchFamily="34" charset="0"/>
                        </a:rPr>
                        <a:t>12.Pressure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311694">
                <a:tc>
                  <a:txBody>
                    <a:bodyPr/>
                    <a:lstStyle/>
                    <a:p>
                      <a:pPr algn="ctr"/>
                      <a:r>
                        <a:rPr lang="en-GB" sz="1400" b="1" u="none" dirty="0">
                          <a:solidFill>
                            <a:srgbClr val="002060"/>
                          </a:solidFill>
                        </a:rPr>
                        <a:t>Length of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2</a:t>
                      </a:r>
                      <a:r>
                        <a:rPr lang="en-GB" sz="1400" b="0" i="0" u="none" strike="noStrike" dirty="0" smtClean="0">
                          <a:solidFill>
                            <a:srgbClr val="000000"/>
                          </a:solidFill>
                          <a:effectLst/>
                          <a:latin typeface="Calibri" panose="020F0502020204030204" pitchFamily="34" charset="0"/>
                        </a:rPr>
                        <a:t> </a:t>
                      </a:r>
                      <a:r>
                        <a:rPr lang="en-GB" sz="1400" b="0" i="0" u="none" strike="noStrike" dirty="0">
                          <a:solidFill>
                            <a:srgbClr val="000000"/>
                          </a:solidFill>
                          <a:effectLst/>
                          <a:latin typeface="Calibri" panose="020F0502020204030204" pitchFamily="34" charset="0"/>
                        </a:rPr>
                        <a:t>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2</a:t>
                      </a:r>
                      <a:r>
                        <a:rPr lang="en-GB" sz="1400" b="0" i="0" u="none" strike="noStrike" dirty="0" smtClean="0">
                          <a:solidFill>
                            <a:srgbClr val="000000"/>
                          </a:solidFill>
                          <a:effectLst/>
                          <a:latin typeface="Calibri" panose="020F0502020204030204" pitchFamily="34" charset="0"/>
                        </a:rPr>
                        <a:t> </a:t>
                      </a:r>
                      <a:r>
                        <a:rPr lang="en-GB" sz="1400" b="0" i="0" u="none" strike="noStrike" dirty="0">
                          <a:solidFill>
                            <a:srgbClr val="000000"/>
                          </a:solidFill>
                          <a:effectLst/>
                          <a:latin typeface="Calibri" panose="020F0502020204030204" pitchFamily="34" charset="0"/>
                        </a:rPr>
                        <a:t>Weeks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2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160673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775923">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Predict the method used for extracting metals – Enquire (AO3b)</a:t>
                      </a: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Insulation practical – Enquire (AO3b)</a:t>
                      </a: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Bungee investigation planning Enquire</a:t>
                      </a:r>
                      <a:r>
                        <a:rPr lang="en-GB" sz="1400" b="0" i="0" u="none" strike="noStrike" baseline="0" dirty="0">
                          <a:solidFill>
                            <a:srgbClr val="000000"/>
                          </a:solidFill>
                          <a:effectLst/>
                          <a:latin typeface="Calibri" panose="020F0502020204030204" pitchFamily="34" charset="0"/>
                        </a:rPr>
                        <a:t> (AO3b</a:t>
                      </a:r>
                      <a:r>
                        <a:rPr lang="en-GB" sz="1400" b="0" i="0" u="none" strike="noStrike" dirty="0">
                          <a:solidFill>
                            <a:srgbClr val="000000"/>
                          </a:solidFill>
                          <a:effectLst/>
                          <a:latin typeface="Calibri" panose="020F0502020204030204" pitchFamily="34" charset="0"/>
                        </a:rPr>
                        <a:t>)</a:t>
                      </a: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1436054">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There is only a certain quantity of any resource on</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Earth, so the faster it is extracted, the sooner it</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will run out. Recycling reduces the need to extract</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resources. Most metals are found combined with other</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elements, as a compound, in ores. The more reactive a metal, the more difficult it is to separate it from its compound. Carbon displaces less reactive metals, while electrolysis is needed for more reactive metals.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The thermal energy of an object depends upon its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mass, temperature and what it’s made of. When</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there is a temperature difference, energy transfers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from the hotter to the cooler object.</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Thermal energy is transferred through different</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pathways, by particles in conduction and</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convection, and by radiation.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Pressure acts in a fluid in all directions. It increases with depth due to the increased weight of fluid, and results in an </a:t>
                      </a:r>
                      <a:r>
                        <a:rPr lang="en-GB" sz="1200" b="0" i="0" u="none" strike="noStrike" dirty="0" err="1">
                          <a:solidFill>
                            <a:srgbClr val="000000"/>
                          </a:solidFill>
                          <a:effectLst/>
                          <a:latin typeface="Calibri" panose="020F0502020204030204" pitchFamily="34" charset="0"/>
                        </a:rPr>
                        <a:t>upthrust</a:t>
                      </a:r>
                      <a:r>
                        <a:rPr lang="en-GB" sz="1200" b="0" i="0" u="none" strike="noStrike" dirty="0">
                          <a:solidFill>
                            <a:srgbClr val="000000"/>
                          </a:solidFill>
                          <a:effectLst/>
                          <a:latin typeface="Calibri" panose="020F0502020204030204" pitchFamily="34" charset="0"/>
                        </a:rPr>
                        <a:t>. </a:t>
                      </a:r>
                    </a:p>
                    <a:p>
                      <a:pPr algn="l" fontAlgn="t"/>
                      <a:r>
                        <a:rPr lang="en-GB" sz="1200" b="0" i="0" u="none" strike="noStrike" dirty="0">
                          <a:solidFill>
                            <a:srgbClr val="000000"/>
                          </a:solidFill>
                          <a:effectLst/>
                          <a:latin typeface="Calibri" panose="020F0502020204030204" pitchFamily="34" charset="0"/>
                        </a:rPr>
                        <a:t>Objects sink or float depending on whether the weight of the object is bigger or smaller than the </a:t>
                      </a:r>
                      <a:r>
                        <a:rPr lang="en-GB" sz="1200" b="0" i="0" u="none" strike="noStrike" dirty="0" err="1">
                          <a:solidFill>
                            <a:srgbClr val="000000"/>
                          </a:solidFill>
                          <a:effectLst/>
                          <a:latin typeface="Calibri" panose="020F0502020204030204" pitchFamily="34" charset="0"/>
                        </a:rPr>
                        <a:t>upthrust</a:t>
                      </a:r>
                      <a:r>
                        <a:rPr lang="en-GB" sz="1200" b="0" i="0" u="none" strike="noStrike" dirty="0">
                          <a:solidFill>
                            <a:srgbClr val="000000"/>
                          </a:solidFill>
                          <a:effectLst/>
                          <a:latin typeface="Calibri" panose="020F0502020204030204" pitchFamily="34" charset="0"/>
                        </a:rPr>
                        <a:t>.</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Different stresses on a solid object can be used to explain observations where objects scratch, sink into or break surfaces.</a:t>
                      </a:r>
                    </a:p>
                    <a:p>
                      <a:pPr algn="l" fontAlgn="t"/>
                      <a:r>
                        <a:rPr lang="en-GB" sz="1200" b="0" i="0" u="none" strike="noStrike" dirty="0">
                          <a:solidFill>
                            <a:srgbClr val="FFC000"/>
                          </a:solidFill>
                          <a:effectLst/>
                          <a:latin typeface="Calibri" panose="020F0502020204030204" pitchFamily="34" charset="0"/>
                        </a:rPr>
                        <a:t>Year</a:t>
                      </a:r>
                      <a:r>
                        <a:rPr lang="en-GB" sz="1200" b="0" i="0" u="none" strike="noStrike" baseline="0" dirty="0">
                          <a:solidFill>
                            <a:srgbClr val="FFC000"/>
                          </a:solidFill>
                          <a:effectLst/>
                          <a:latin typeface="Calibri" panose="020F0502020204030204" pitchFamily="34" charset="0"/>
                        </a:rPr>
                        <a:t> 7- particles- states of matter and gas pressure</a:t>
                      </a:r>
                      <a:endParaRPr lang="en-GB" sz="1200" b="0" i="0" u="none" strike="noStrike" dirty="0">
                        <a:solidFill>
                          <a:srgbClr val="FFC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mn-lt"/>
                          <a:ea typeface="+mn-ea"/>
                          <a:cs typeface="+mn-cs"/>
                        </a:rPr>
                        <a:t>Explain why a hypothesis may become stronger after it is tested; describe how controlling variables is important in providing evidence for a conclusion; identify independent and dependent variables and describe how to control variables and identify those that are beyond their control; choose a suitable range of repeated data and identify outliers and discount from mean; having due regard for the correct manipulation of apparatus, the accuracy of measurements, suggest and justify improvements to equipment to lead to more accurate results.</a:t>
                      </a: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Explain why a hypothesis may become stronger after it is tested; describe how controlling variables is important in providing evidence for a conclusion; identify independent and dependent variables and describe how to control variables and identify those that are beyond their control; choose a suitable range of repeated data and identify outliers and discount from mean; having due regard for the correct manipulation of apparatus, the accuracy of measurements, suggest and justify improvements to equipment to lead to more accurate results.</a:t>
                      </a:r>
                      <a:endParaRPr lang="en-GB"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kern="1200" dirty="0">
                          <a:solidFill>
                            <a:schemeClr val="dk1"/>
                          </a:solidFill>
                          <a:effectLst/>
                          <a:latin typeface="+mn-lt"/>
                          <a:ea typeface="+mn-ea"/>
                          <a:cs typeface="+mn-cs"/>
                        </a:rPr>
                        <a:t>Explain why a hypothesis may become stronger after it is tested; describe how controlling variables is important in providing evidence for a conclusion; identify independent and dependent variables and describe how to control variables and identify those that are beyond their control; choose a suitable range of repeated data and identify outliers and discount from mean; having due regard for the correct manipulation of apparatus, the accuracy of measurements, suggest and justify improvements to equipment to lead to more accurate results.</a:t>
                      </a:r>
                      <a:endParaRPr lang="en-GB"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472647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9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180725466"/>
              </p:ext>
            </p:extLst>
          </p:nvPr>
        </p:nvGraphicFramePr>
        <p:xfrm>
          <a:off x="600889" y="728981"/>
          <a:ext cx="7030159" cy="6066890"/>
        </p:xfrm>
        <a:graphic>
          <a:graphicData uri="http://schemas.openxmlformats.org/drawingml/2006/table">
            <a:tbl>
              <a:tblPr firstRow="1" bandRow="1">
                <a:tableStyleId>{5C22544A-7EE6-4342-B048-85BDC9FD1C3A}</a:tableStyleId>
              </a:tblPr>
              <a:tblGrid>
                <a:gridCol w="2862980">
                  <a:extLst>
                    <a:ext uri="{9D8B030D-6E8A-4147-A177-3AD203B41FA5}">
                      <a16:colId xmlns:a16="http://schemas.microsoft.com/office/drawing/2014/main" val="3717695141"/>
                    </a:ext>
                  </a:extLst>
                </a:gridCol>
                <a:gridCol w="4167179">
                  <a:extLst>
                    <a:ext uri="{9D8B030D-6E8A-4147-A177-3AD203B41FA5}">
                      <a16:colId xmlns:a16="http://schemas.microsoft.com/office/drawing/2014/main" val="3960397057"/>
                    </a:ext>
                  </a:extLst>
                </a:gridCol>
              </a:tblGrid>
              <a:tr h="501773">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1" i="0" u="none" strike="noStrike" dirty="0">
                          <a:solidFill>
                            <a:srgbClr val="000000"/>
                          </a:solidFill>
                          <a:effectLst/>
                          <a:latin typeface="Calibri" panose="020F0502020204030204" pitchFamily="34" charset="0"/>
                        </a:rPr>
                        <a:t>13.Work</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47122">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a:t>
                      </a:r>
                      <a:r>
                        <a:rPr lang="en-GB" sz="1400" b="0" i="0" u="none" strike="noStrike" dirty="0" smtClean="0">
                          <a:solidFill>
                            <a:srgbClr val="000000"/>
                          </a:solidFill>
                          <a:effectLst/>
                          <a:latin typeface="Calibri" panose="020F0502020204030204" pitchFamily="34" charset="0"/>
                        </a:rPr>
                        <a:t> Week </a:t>
                      </a:r>
                      <a:endParaRPr lang="en-GB"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3073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0945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0000"/>
                          </a:solidFill>
                          <a:effectLst/>
                          <a:latin typeface="Calibri" panose="020F0502020204030204" pitchFamily="34" charset="0"/>
                        </a:rPr>
                        <a:t>•</a:t>
                      </a:r>
                      <a:r>
                        <a:rPr lang="en-GB" sz="1400" b="0" i="0" u="none" strike="noStrike" kern="1200" dirty="0">
                          <a:solidFill>
                            <a:schemeClr val="dk1"/>
                          </a:solidFill>
                          <a:effectLst/>
                          <a:latin typeface="+mn-lt"/>
                          <a:ea typeface="+mn-ea"/>
                          <a:cs typeface="+mn-cs"/>
                        </a:rPr>
                        <a:t>Apply</a:t>
                      </a:r>
                      <a:r>
                        <a:rPr lang="en-GB" sz="1400" b="0" i="0" u="none" strike="noStrike" kern="1200" baseline="0" dirty="0">
                          <a:solidFill>
                            <a:schemeClr val="dk1"/>
                          </a:solidFill>
                          <a:effectLst/>
                          <a:latin typeface="+mn-lt"/>
                          <a:ea typeface="+mn-ea"/>
                          <a:cs typeface="+mn-cs"/>
                        </a:rPr>
                        <a:t> principle of moments – Solve (Hazards)(AO3c)</a:t>
                      </a:r>
                      <a:endParaRPr lang="en-GB" sz="1400" b="0" i="0" u="none" strike="noStrike" dirty="0">
                        <a:solidFill>
                          <a:srgbClr val="000000"/>
                        </a:solidFill>
                        <a:effectLst/>
                        <a:latin typeface="Calibri" panose="020F0502020204030204" pitchFamily="34" charset="0"/>
                      </a:endParaRPr>
                    </a:p>
                    <a:p>
                      <a:pPr algn="ctr" fontAlgn="b"/>
                      <a:r>
                        <a:rPr lang="en-GB" sz="1000" b="0" i="0" u="none" strike="noStrike" dirty="0">
                          <a:solidFill>
                            <a:srgbClr val="000000"/>
                          </a:solidFill>
                          <a:effectLst/>
                          <a:latin typeface="Calibri" panose="020F0502020204030204" pitchFamily="34" charset="0"/>
                        </a:rPr>
                        <a:t>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Self-evaluation sheets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0628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Work is done and energy transferred when a force moves an object. The bigger the force or distance, the greater the work. </a:t>
                      </a:r>
                    </a:p>
                    <a:p>
                      <a:pPr algn="l" fontAlgn="t"/>
                      <a:r>
                        <a:rPr lang="en-GB" sz="1200" b="0" i="0" u="none" strike="noStrike" dirty="0">
                          <a:solidFill>
                            <a:srgbClr val="000000"/>
                          </a:solidFill>
                          <a:effectLst/>
                          <a:latin typeface="Calibri" panose="020F0502020204030204" pitchFamily="34" charset="0"/>
                        </a:rPr>
                        <a:t>Machines make work easier by reducing the force needed. Levers and pulleys do this by increasing the distance</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moved, and wheels reduce friction.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kern="1200" dirty="0">
                          <a:solidFill>
                            <a:schemeClr val="dk1"/>
                          </a:solidFill>
                          <a:effectLst/>
                          <a:latin typeface="+mn-lt"/>
                          <a:ea typeface="+mn-ea"/>
                          <a:cs typeface="+mn-cs"/>
                        </a:rPr>
                        <a:t>Weigh up the benefits and risks of an application of science to make a decision.</a:t>
                      </a:r>
                      <a:endParaRPr lang="en-GB"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733250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9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600889" y="728981"/>
          <a:ext cx="11064242" cy="6048656"/>
        </p:xfrm>
        <a:graphic>
          <a:graphicData uri="http://schemas.openxmlformats.org/drawingml/2006/table">
            <a:tbl>
              <a:tblPr firstRow="1" bandRow="1">
                <a:tableStyleId>{5C22544A-7EE6-4342-B048-85BDC9FD1C3A}</a:tableStyleId>
              </a:tblPr>
              <a:tblGrid>
                <a:gridCol w="2862980">
                  <a:extLst>
                    <a:ext uri="{9D8B030D-6E8A-4147-A177-3AD203B41FA5}">
                      <a16:colId xmlns:a16="http://schemas.microsoft.com/office/drawing/2014/main" val="3717695141"/>
                    </a:ext>
                  </a:extLst>
                </a:gridCol>
                <a:gridCol w="4167179">
                  <a:extLst>
                    <a:ext uri="{9D8B030D-6E8A-4147-A177-3AD203B41FA5}">
                      <a16:colId xmlns:a16="http://schemas.microsoft.com/office/drawing/2014/main" val="3960397057"/>
                    </a:ext>
                  </a:extLst>
                </a:gridCol>
                <a:gridCol w="4034083">
                  <a:extLst>
                    <a:ext uri="{9D8B030D-6E8A-4147-A177-3AD203B41FA5}">
                      <a16:colId xmlns:a16="http://schemas.microsoft.com/office/drawing/2014/main" val="3706240846"/>
                    </a:ext>
                  </a:extLst>
                </a:gridCol>
              </a:tblGrid>
              <a:tr h="501773">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Revision/assessment units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Yearly review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47122">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2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3073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Interpret and evaluate (analyse)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0945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Half termly tests</a:t>
                      </a:r>
                    </a:p>
                    <a:p>
                      <a:pPr algn="ctr" fontAlgn="t"/>
                      <a:r>
                        <a:rPr lang="en-GB" sz="1000" b="0" i="0" u="none" strike="noStrike" dirty="0">
                          <a:solidFill>
                            <a:srgbClr val="000000"/>
                          </a:solidFill>
                          <a:effectLst/>
                          <a:latin typeface="Calibri" panose="020F0502020204030204" pitchFamily="34" charset="0"/>
                        </a:rPr>
                        <a:t>Recall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End of Year test (AO2)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0628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See termly units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See termly units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Recall/Memory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Recall</a:t>
                      </a:r>
                      <a:r>
                        <a:rPr lang="en-GB" sz="1000" b="0" i="0" u="none" strike="noStrike">
                          <a:solidFill>
                            <a:schemeClr val="tx1"/>
                          </a:solidFill>
                          <a:effectLst/>
                          <a:latin typeface="Calibri" panose="020F0502020204030204" pitchFamily="34" charset="0"/>
                        </a:rPr>
                        <a:t>/Memory</a:t>
                      </a: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790073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863" y="2015427"/>
            <a:ext cx="5529044" cy="3244550"/>
          </a:xfrm>
        </p:spPr>
        <p:txBody>
          <a:bodyPr vert="horz" lIns="91440" tIns="45720" rIns="91440" bIns="45720" rtlCol="0" anchor="b">
            <a:normAutofit/>
          </a:bodyPr>
          <a:lstStyle/>
          <a:p>
            <a:pPr>
              <a:lnSpc>
                <a:spcPct val="90000"/>
              </a:lnSpc>
            </a:pPr>
            <a:r>
              <a:rPr lang="en-US" sz="4800" b="1" i="0" kern="1200" dirty="0">
                <a:latin typeface="+mj-lt"/>
                <a:ea typeface="+mj-ea"/>
                <a:cs typeface="+mj-cs"/>
              </a:rPr>
              <a:t>Science curriculum overview KS4</a:t>
            </a:r>
            <a:br>
              <a:rPr lang="en-US" sz="4800" b="1" i="0" kern="1200" dirty="0">
                <a:latin typeface="+mj-lt"/>
                <a:ea typeface="+mj-ea"/>
                <a:cs typeface="+mj-cs"/>
              </a:rPr>
            </a:br>
            <a:r>
              <a:rPr lang="en-US" sz="4800" b="1" i="0" kern="1200" dirty="0">
                <a:latin typeface="+mj-lt"/>
                <a:ea typeface="+mj-ea"/>
                <a:cs typeface="+mj-cs"/>
              </a:rPr>
              <a:t/>
            </a:r>
            <a:br>
              <a:rPr lang="en-US" sz="4800" b="1" i="0" kern="1200" dirty="0">
                <a:latin typeface="+mj-lt"/>
                <a:ea typeface="+mj-ea"/>
                <a:cs typeface="+mj-cs"/>
              </a:rPr>
            </a:br>
            <a:endParaRPr lang="en-US" sz="4800" b="1" i="0" kern="1200" dirty="0">
              <a:latin typeface="+mj-lt"/>
              <a:ea typeface="+mj-ea"/>
              <a:cs typeface="+mj-cs"/>
            </a:endParaRPr>
          </a:p>
        </p:txBody>
      </p:sp>
      <p:pic>
        <p:nvPicPr>
          <p:cNvPr id="3" name="Picture 2">
            <a:extLst>
              <a:ext uri="{FF2B5EF4-FFF2-40B4-BE49-F238E27FC236}">
                <a16:creationId xmlns:a16="http://schemas.microsoft.com/office/drawing/2014/main" id="{C57E9722-5AFC-4183-9554-DC6D01F1D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393" y="1545164"/>
            <a:ext cx="2622740" cy="3934107"/>
          </a:xfrm>
          <a:prstGeom prst="roundRect">
            <a:avLst>
              <a:gd name="adj" fmla="val 4342"/>
            </a:avLst>
          </a:prstGeom>
          <a:effectLst/>
        </p:spPr>
      </p:pic>
      <p:pic>
        <p:nvPicPr>
          <p:cNvPr id="4" name="Picture 3">
            <a:extLst>
              <a:ext uri="{FF2B5EF4-FFF2-40B4-BE49-F238E27FC236}">
                <a16:creationId xmlns:a16="http://schemas.microsoft.com/office/drawing/2014/main" id="{101AEC0B-8A03-4B7A-B95F-518D4D39EB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616854" y="539879"/>
            <a:ext cx="2564053" cy="1262795"/>
          </a:xfrm>
          <a:prstGeom prst="roundRect">
            <a:avLst>
              <a:gd name="adj" fmla="val 1858"/>
            </a:avLst>
          </a:prstGeom>
          <a:effectLst/>
        </p:spPr>
      </p:pic>
    </p:spTree>
    <p:extLst>
      <p:ext uri="{BB962C8B-B14F-4D97-AF65-F5344CB8AC3E}">
        <p14:creationId xmlns:p14="http://schemas.microsoft.com/office/powerpoint/2010/main" val="296226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a:t>Science Faculty curriculum overview – Year 7 (KS3)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127134685"/>
              </p:ext>
            </p:extLst>
          </p:nvPr>
        </p:nvGraphicFramePr>
        <p:xfrm>
          <a:off x="156755" y="728981"/>
          <a:ext cx="11691203" cy="5787680"/>
        </p:xfrm>
        <a:graphic>
          <a:graphicData uri="http://schemas.openxmlformats.org/drawingml/2006/table">
            <a:tbl>
              <a:tblPr firstRow="1" bandRow="1">
                <a:tableStyleId>{5C22544A-7EE6-4342-B048-85BDC9FD1C3A}</a:tableStyleId>
              </a:tblPr>
              <a:tblGrid>
                <a:gridCol w="2181751">
                  <a:extLst>
                    <a:ext uri="{9D8B030D-6E8A-4147-A177-3AD203B41FA5}">
                      <a16:colId xmlns:a16="http://schemas.microsoft.com/office/drawing/2014/main" val="3717695141"/>
                    </a:ext>
                  </a:extLst>
                </a:gridCol>
                <a:gridCol w="3663852">
                  <a:extLst>
                    <a:ext uri="{9D8B030D-6E8A-4147-A177-3AD203B41FA5}">
                      <a16:colId xmlns:a16="http://schemas.microsoft.com/office/drawing/2014/main" val="1058426284"/>
                    </a:ext>
                  </a:extLst>
                </a:gridCol>
                <a:gridCol w="2922800">
                  <a:extLst>
                    <a:ext uri="{9D8B030D-6E8A-4147-A177-3AD203B41FA5}">
                      <a16:colId xmlns:a16="http://schemas.microsoft.com/office/drawing/2014/main" val="3960397057"/>
                    </a:ext>
                  </a:extLst>
                </a:gridCol>
                <a:gridCol w="2922800">
                  <a:extLst>
                    <a:ext uri="{9D8B030D-6E8A-4147-A177-3AD203B41FA5}">
                      <a16:colId xmlns:a16="http://schemas.microsoft.com/office/drawing/2014/main" val="3706240846"/>
                    </a:ext>
                  </a:extLst>
                </a:gridCol>
              </a:tblGrid>
              <a:tr h="394425">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1 - Cells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 2-Movement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 3- Acids and Alkalis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u="none" dirty="0">
                        <a:solidFill>
                          <a:srgbClr val="002060"/>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none" dirty="0">
                          <a:solidFill>
                            <a:srgbClr val="002060"/>
                          </a:solidFill>
                          <a:latin typeface="+mn-lt"/>
                        </a:rPr>
                        <a:t>2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2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3355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p>
                      <a:pPr algn="ctr"/>
                      <a:endParaRPr lang="en-GB" sz="1400" b="1" u="none" dirty="0">
                        <a:solidFill>
                          <a:srgbClr val="002060"/>
                        </a:solidFill>
                      </a:endParaRP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(solve-hazards)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a:t>
                      </a:r>
                      <a:r>
                        <a:rPr lang="en-GB" sz="1000" b="0" u="none" dirty="0" err="1">
                          <a:solidFill>
                            <a:schemeClr val="tx1">
                              <a:lumMod val="95000"/>
                              <a:lumOff val="5000"/>
                            </a:schemeClr>
                          </a:solidFill>
                          <a:latin typeface="+mn-lt"/>
                        </a:rPr>
                        <a:t>enquiry,techniques</a:t>
                      </a:r>
                      <a:r>
                        <a:rPr lang="en-GB" sz="1000" b="0" u="none" dirty="0">
                          <a:solidFill>
                            <a:schemeClr val="tx1">
                              <a:lumMod val="95000"/>
                              <a:lumOff val="5000"/>
                            </a:schemeClr>
                          </a:solidFill>
                          <a:latin typeface="+mn-lt"/>
                        </a:rPr>
                        <a:t>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90673">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ctr" fontAlgn="t">
                        <a:buFont typeface="Arial" panose="020B0604020202020204" pitchFamily="34" charset="0"/>
                        <a:buChar char="•"/>
                      </a:pPr>
                      <a:r>
                        <a:rPr lang="en-GB" sz="1000" b="0" i="0" u="none" strike="noStrike" dirty="0">
                          <a:solidFill>
                            <a:schemeClr val="tx1"/>
                          </a:solidFill>
                          <a:effectLst/>
                          <a:latin typeface="+mn-lt"/>
                        </a:rPr>
                        <a:t>Microscopy - Solve (Hazards) </a:t>
                      </a:r>
                    </a:p>
                    <a:p>
                      <a:pPr algn="ctr" fontAlgn="t"/>
                      <a:r>
                        <a:rPr lang="en-GB" sz="1000" b="0" i="0" u="none" strike="noStrike" dirty="0">
                          <a:solidFill>
                            <a:schemeClr val="tx1"/>
                          </a:solidFill>
                          <a:effectLst/>
                          <a:latin typeface="+mn-lt"/>
                        </a:rPr>
                        <a:t>• Recall 5</a:t>
                      </a:r>
                      <a:br>
                        <a:rPr lang="en-GB" sz="1000" b="0" i="0" u="none" strike="noStrike" dirty="0">
                          <a:solidFill>
                            <a:schemeClr val="tx1"/>
                          </a:solidFill>
                          <a:effectLst/>
                          <a:latin typeface="+mn-lt"/>
                        </a:rPr>
                      </a:br>
                      <a:r>
                        <a:rPr lang="en-GB" sz="1000" b="0" i="0" u="none" strike="noStrike" dirty="0">
                          <a:solidFill>
                            <a:schemeClr val="tx1"/>
                          </a:solidFill>
                          <a:effectLst/>
                          <a:latin typeface="+mn-lt"/>
                        </a:rPr>
                        <a:t>• Self-evaluation sheets</a:t>
                      </a:r>
                      <a:br>
                        <a:rPr lang="en-GB" sz="1000" b="0" i="0" u="none" strike="noStrike" dirty="0">
                          <a:solidFill>
                            <a:schemeClr val="tx1"/>
                          </a:solidFill>
                          <a:effectLst/>
                          <a:latin typeface="+mn-lt"/>
                        </a:rPr>
                      </a:br>
                      <a:endParaRPr lang="en-GB" sz="1000" b="0" i="0" u="none" strike="noStrik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Muscle Investigation -Analyse  (AO3a) </a:t>
                      </a:r>
                      <a:br>
                        <a:rPr lang="en-GB" sz="1000" b="0" i="0" u="none" strike="noStrike" dirty="0">
                          <a:solidFill>
                            <a:schemeClr val="tx1"/>
                          </a:solidFill>
                          <a:effectLst/>
                          <a:latin typeface="+mn-lt"/>
                        </a:rPr>
                      </a:br>
                      <a:r>
                        <a:rPr lang="en-GB" sz="1000" b="0" i="0" u="none" strike="noStrike" dirty="0">
                          <a:solidFill>
                            <a:schemeClr val="tx1"/>
                          </a:solidFill>
                          <a:effectLst/>
                          <a:latin typeface="+mn-lt"/>
                        </a:rPr>
                        <a:t>• Self-evaluation sheets</a:t>
                      </a:r>
                      <a:br>
                        <a:rPr lang="en-GB" sz="1000" b="0" i="0" u="none" strike="noStrike" dirty="0">
                          <a:solidFill>
                            <a:schemeClr val="tx1"/>
                          </a:solidFill>
                          <a:effectLst/>
                          <a:latin typeface="+mn-lt"/>
                        </a:rPr>
                      </a:br>
                      <a:endParaRPr lang="en-GB" sz="1000" b="0" i="0" u="none" strike="noStrik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 Neutralisation- Enquire (AO3b)</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Self-evaluation sheets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69274">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Multicellular organisms are composed of cells which are organised into tissues, organs and systems to carry out life processes. There are many types of cell. Each has a different structure or feature so it can do a specific job.</a:t>
                      </a:r>
                    </a:p>
                    <a:p>
                      <a:pPr algn="ctr" fontAlgn="t"/>
                      <a:endParaRPr lang="en-GB" sz="1000" b="0" i="0" u="none" strike="noStrik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The parts of the human skeleton work as a system for support, protection, movement and the production of new blood cells. Antagonistic pairs of muscles create movement when one contracts and the other relaxes.</a:t>
                      </a:r>
                    </a:p>
                    <a:p>
                      <a:pPr algn="ctr" fontAlgn="t"/>
                      <a:endParaRPr lang="en-GB" sz="1000" b="0" i="0" u="none" strike="noStrik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The pH of a solution depends on the strength of the acid: strong acids have lower pH values than weak acids. Mixing an acid and alkali produces a chemical reaction, neutralisation, forming a chemical called a salt and water.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235729">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Use a light microscope to observe and draw cells.  Obtain and record a clearly focused image of a microscopic object.  Work out the length of a plant cell - give results in nm, um and mm. Express in normal and standard form.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mn-lt"/>
                        </a:rPr>
                        <a:t>Carry out practical procedures using instructions without guidance and in a calm fashion with due regard to the safety of others.</a:t>
                      </a:r>
                      <a:br>
                        <a:rPr lang="en-GB" sz="1000" b="0" i="0" u="none" strike="noStrike" dirty="0">
                          <a:solidFill>
                            <a:schemeClr val="tx1"/>
                          </a:solidFill>
                          <a:effectLst/>
                          <a:latin typeface="+mn-lt"/>
                        </a:rPr>
                      </a:br>
                      <a:r>
                        <a:rPr lang="en-GB" sz="1000" b="0" i="0" u="none" strike="noStrike" dirty="0">
                          <a:solidFill>
                            <a:schemeClr val="tx1"/>
                          </a:solidFill>
                          <a:effectLst/>
                          <a:latin typeface="+mn-lt"/>
                        </a:rPr>
                        <a:t>Collect data from throwing a ball and measuring arm length.</a:t>
                      </a:r>
                    </a:p>
                    <a:p>
                      <a:pPr algn="ctr" fontAlgn="t"/>
                      <a:endParaRPr lang="en-GB" sz="1000" b="0" i="0" u="none" strike="noStrik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Observe and investigate a range of chemical reactions using equipment appropriately. Measure changes in the pH of solutions using indicators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694079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4" y="728983"/>
          <a:ext cx="11616650" cy="6138816"/>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834375">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GB" sz="1400" b="1" i="0" u="none" strike="noStrike" dirty="0">
                        <a:solidFill>
                          <a:srgbClr val="000000"/>
                        </a:solidFill>
                        <a:effectLst/>
                        <a:latin typeface="Calibri" panose="020F0502020204030204" pitchFamily="34" charset="0"/>
                      </a:endParaRPr>
                    </a:p>
                    <a:p>
                      <a:pPr algn="ctr" fontAlgn="b"/>
                      <a:r>
                        <a:rPr lang="en-GB" sz="1400" b="1" i="0" u="none" strike="noStrike" dirty="0">
                          <a:solidFill>
                            <a:srgbClr val="000000"/>
                          </a:solidFill>
                          <a:effectLst/>
                          <a:latin typeface="Calibri" panose="020F0502020204030204" pitchFamily="34" charset="0"/>
                        </a:rPr>
                        <a:t>B1- Cell biology </a:t>
                      </a:r>
                    </a:p>
                    <a:p>
                      <a:pPr algn="ctr" fontAlgn="b"/>
                      <a:endParaRPr lang="en-GB" sz="1400" b="1" i="0" u="none" strike="noStrike" dirty="0">
                        <a:solidFill>
                          <a:srgbClr val="000000"/>
                        </a:solidFill>
                        <a:effectLst/>
                        <a:latin typeface="Calibri" panose="020F0502020204030204" pitchFamily="34" charset="0"/>
                      </a:endParaRP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Calibri" panose="020F0502020204030204" pitchFamily="34" charset="0"/>
                        </a:rPr>
                        <a:t>B2- Organisation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07285">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1" i="0" u="none" strike="noStrike" dirty="0">
                          <a:solidFill>
                            <a:srgbClr val="000000"/>
                          </a:solidFill>
                          <a:effectLst/>
                          <a:latin typeface="Calibri" panose="020F0502020204030204" pitchFamily="34" charset="0"/>
                        </a:rPr>
                        <a:t>9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 </a:t>
                      </a:r>
                    </a:p>
                    <a:p>
                      <a:pPr algn="ctr" fontAlgn="t"/>
                      <a:endParaRPr lang="en-GB"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07285">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495468">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 evaluate</a:t>
                      </a:r>
                    </a:p>
                    <a:p>
                      <a:pPr algn="ctr" fontAlgn="t"/>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 Explain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2116329">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Cells are the basic unit of all forms of life. In this section students explore how structural differences between types of cells enables them to perform specific functions within the organism. These differences in cells are controlled by genes in the nucleus. For an organism to grow, cells must divide by mitosis producing two new identical cells. If cells are isolated at an early stage of growth before they have become too specialised, they can retain their ability to grow into a range of different types of cells. This phenomenon has led to the development of stem cell technology. This is a new branch of medicine that allows doctors to repair damaged organs by growing new tissue from stem cells. (Culturing </a:t>
                      </a:r>
                      <a:r>
                        <a:rPr lang="en-GB" sz="1100" b="0" i="0" u="none" strike="noStrike" dirty="0" err="1">
                          <a:solidFill>
                            <a:srgbClr val="000000"/>
                          </a:solidFill>
                          <a:effectLst/>
                          <a:latin typeface="Calibri" panose="020F0502020204030204" pitchFamily="34" charset="0"/>
                        </a:rPr>
                        <a:t>microrganisms</a:t>
                      </a:r>
                      <a:r>
                        <a:rPr lang="en-GB" sz="1100" b="0" i="0" u="none" strike="noStrike" dirty="0">
                          <a:solidFill>
                            <a:srgbClr val="000000"/>
                          </a:solidFill>
                          <a:effectLst/>
                          <a:latin typeface="Calibri" panose="020F0502020204030204" pitchFamily="34" charset="0"/>
                        </a:rPr>
                        <a:t>- Understand bacteria multiply by simple cell division. Bacteria can be grown in a nutrient broth solution or as colonies on an agar gel plate. Uncontaminated cultures of microorganisms are required for investigating the action of disinfectants and antibiotics.)</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Students will learn about the human digestive system which provides the body with nutrients and the respiratory system that provides it with oxygen and removes carbon dioxide. In each case they provide dissolved materials that need to be moved quickly around the body in the blood by the circulatory system. Damage to any of these systems can be debilitating if not fatal. Although there has been huge progress in surgical techniques, especially with regard to coronary heart disease, many interventions would not be necessary if individuals reduced their risks through improved diet and lifestyle. Students will also learn how the plant’s transport system is dependent on environmental conditions to ensure that leaf cells are provided with the water and carbon dioxide that they need for photosynthesis.</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11521">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Use a light microscope to observe, draw and label a selection of plant and animal cells. A magnification scale must be included. Investigate the effect of a range of concentrations of salt or sugar solutions on the mass of plant tissue. Investigate the effect of antiseptics or antibiotics on bacterial growth using agar and measuring zones of inhibition.</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Use qualitative reagents to test for a range of carbohydrates, lipids and proteins.</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To include: Benedict’s test for sugars; iodine test for starch; and Biuret reagent for protein. Investigate the effect of pH on the rate of reaction of amylase enzyme.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63449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500352191"/>
              </p:ext>
            </p:extLst>
          </p:nvPr>
        </p:nvGraphicFramePr>
        <p:xfrm>
          <a:off x="335864" y="728985"/>
          <a:ext cx="11616650" cy="6156294"/>
        </p:xfrm>
        <a:graphic>
          <a:graphicData uri="http://schemas.openxmlformats.org/drawingml/2006/table">
            <a:tbl>
              <a:tblPr firstRow="1" bandRow="1">
                <a:tableStyleId>{5C22544A-7EE6-4342-B048-85BDC9FD1C3A}</a:tableStyleId>
              </a:tblPr>
              <a:tblGrid>
                <a:gridCol w="1623565">
                  <a:extLst>
                    <a:ext uri="{9D8B030D-6E8A-4147-A177-3AD203B41FA5}">
                      <a16:colId xmlns:a16="http://schemas.microsoft.com/office/drawing/2014/main" val="3717695141"/>
                    </a:ext>
                  </a:extLst>
                </a:gridCol>
                <a:gridCol w="4976948">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712485">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mn-lt"/>
                        </a:rPr>
                        <a:t>B3- Infection &amp; response</a:t>
                      </a:r>
                    </a:p>
                    <a:p>
                      <a:pPr algn="ctr" fontAlgn="b"/>
                      <a:endParaRPr lang="en-GB" sz="1400" b="1" i="0" u="none" strike="noStrike" dirty="0">
                        <a:solidFill>
                          <a:srgbClr val="000000"/>
                        </a:solidFill>
                        <a:effectLst/>
                        <a:latin typeface="+mn-lt"/>
                      </a:endParaRPr>
                    </a:p>
                    <a:p>
                      <a:pPr algn="ctr" fontAlgn="b"/>
                      <a:endParaRPr lang="en-GB"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mn-lt"/>
                        </a:rPr>
                        <a:t>B4- Bioenergetics </a:t>
                      </a:r>
                    </a:p>
                    <a:p>
                      <a:pPr algn="ctr" fontAlgn="b"/>
                      <a:endParaRPr lang="en-GB" sz="1400" b="1" i="0" u="none" strike="noStrike" dirty="0">
                        <a:solidFill>
                          <a:srgbClr val="000000"/>
                        </a:solidFill>
                        <a:effectLst/>
                        <a:latin typeface="+mn-lt"/>
                      </a:endParaRPr>
                    </a:p>
                    <a:p>
                      <a:pPr algn="ctr" fontAlgn="b"/>
                      <a:endParaRPr lang="en-GB" sz="14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12485">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mn-lt"/>
                      </a:endParaRPr>
                    </a:p>
                    <a:p>
                      <a:pPr algn="ctr" fontAlgn="t"/>
                      <a:r>
                        <a:rPr lang="en-GB" sz="1400" b="1" i="0" u="none" strike="noStrike" baseline="0" dirty="0">
                          <a:solidFill>
                            <a:srgbClr val="000000"/>
                          </a:solidFill>
                          <a:effectLst/>
                          <a:latin typeface="+mn-lt"/>
                        </a:rPr>
                        <a:t>9 </a:t>
                      </a:r>
                      <a:r>
                        <a:rPr lang="en-GB" sz="1400" b="1" i="0" u="none" strike="noStrike" dirty="0">
                          <a:solidFill>
                            <a:srgbClr val="000000"/>
                          </a:solidFill>
                          <a:effectLst/>
                          <a:latin typeface="+mn-lt"/>
                        </a:rPr>
                        <a:t>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mn-lt"/>
                      </a:endParaRPr>
                    </a:p>
                    <a:p>
                      <a:pPr algn="ctr" fontAlgn="t"/>
                      <a:r>
                        <a:rPr lang="en-GB" sz="1400" b="1" i="0" u="none" strike="noStrike" dirty="0">
                          <a:solidFill>
                            <a:srgbClr val="000000"/>
                          </a:solidFill>
                          <a:effectLst/>
                          <a:latin typeface="+mn-lt"/>
                        </a:rPr>
                        <a:t>8 Weeks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12485">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49911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End of term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2785000">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Pathogens are microorganisms such as viruses and bacteria that cause infectious diseases in animals and plants. They depend on their host to provide the conditions and nutrients that they need to grow and reproduce. They frequently produce toxins that damage tissues and make us feel ill. This section will explore how we can avoid diseases by reducing contact with them, as well as how the body uses barriers against pathogens. Once inside the body our immune system is triggered which is usually strong enough to destroy the pathogen and prevent disease. When at risk from unusual or dangerous diseases our body's natural system can be enhanced by the use of vaccination. Since the 1940s a range of antibiotics have been developed which have proved successful against a number of lethal diseases caused by bacteria. Unfortunately many groups of bacteria have now become resistant to these antibiotics. The race is now on to develop a new set of antibiotics. Students should be able to describe how monoclonal antibodies are produced. Students should be able to describe some of the ways in which monoclonal antibodies can be used. Plants can be infected by a range of viral, bacterial and fungal pathogens as well as by insects.</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We will explore how plants harness the Sun’s energy in photosynthesis in order to</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make food. This process liberates oxygen which has built up over millions of years in the Earth’s atmosphere. Both animals and plants use this oxygen to oxidise food in a process called aerobic respiration which transfers the energy that the organism needs to perform its functions. Conversely, anaerobic respiration does not require oxygen to transfer energy. During vigorous exercise the human body is unable to supply the cells with sufficient oxygen and it switches to anaerobic respiration. This process will supply energy but also causes the build-up of lactic acid in muscles which causes fatigue.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FF0000"/>
                          </a:solidFill>
                          <a:effectLst/>
                          <a:latin typeface="Calibri" panose="020F0502020204030204" pitchFamily="34" charset="0"/>
                        </a:rPr>
                        <a:t>Photosynthesis from the start (Year</a:t>
                      </a:r>
                      <a:r>
                        <a:rPr lang="en-GB" sz="1100" b="0" i="0" u="none" strike="noStrike" baseline="0" dirty="0">
                          <a:solidFill>
                            <a:srgbClr val="FF0000"/>
                          </a:solidFill>
                          <a:effectLst/>
                          <a:latin typeface="Calibri" panose="020F0502020204030204" pitchFamily="34" charset="0"/>
                        </a:rPr>
                        <a:t> 9)</a:t>
                      </a:r>
                      <a:r>
                        <a:rPr lang="en-GB" sz="1100" b="0" i="0" u="none" strike="noStrike" dirty="0">
                          <a:solidFill>
                            <a:srgbClr val="FF0000"/>
                          </a:solidFill>
                          <a:effectLst/>
                          <a:latin typeface="Calibri" panose="020F0502020204030204" pitchFamily="34" charset="0"/>
                        </a:rPr>
                        <a:t/>
                      </a:r>
                      <a:br>
                        <a:rPr lang="en-GB" sz="1100" b="0" i="0" u="none" strike="noStrike" dirty="0">
                          <a:solidFill>
                            <a:srgbClr val="FF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589884">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Investigate the effect of light intensity on the rate of photosynthesis using an aquatic organism such as pondweed.</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250158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4" y="728985"/>
          <a:ext cx="11616650" cy="6188063"/>
        </p:xfrm>
        <a:graphic>
          <a:graphicData uri="http://schemas.openxmlformats.org/drawingml/2006/table">
            <a:tbl>
              <a:tblPr firstRow="1" bandRow="1">
                <a:tableStyleId>{5C22544A-7EE6-4342-B048-85BDC9FD1C3A}</a:tableStyleId>
              </a:tblPr>
              <a:tblGrid>
                <a:gridCol w="1623565">
                  <a:extLst>
                    <a:ext uri="{9D8B030D-6E8A-4147-A177-3AD203B41FA5}">
                      <a16:colId xmlns:a16="http://schemas.microsoft.com/office/drawing/2014/main" val="3717695141"/>
                    </a:ext>
                  </a:extLst>
                </a:gridCol>
                <a:gridCol w="4976948">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723844">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C1- Atomic structure &amp; Periodic table</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C2- Bonding</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23844">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23844">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853910">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questions- Explain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Evaluate</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
                      </a:r>
                      <a:br>
                        <a:rPr lang="en-GB" sz="1400" b="0" i="0" u="none" strike="noStrike" dirty="0">
                          <a:solidFill>
                            <a:srgbClr val="000000"/>
                          </a:solidFill>
                          <a:effectLst/>
                          <a:latin typeface="Calibri" panose="020F0502020204030204" pitchFamily="34" charset="0"/>
                        </a:rPr>
                      </a:b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2542880">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The periodic table provides chemists with a structured organisation of the known chemical elements from which they can make sense of their physical and chemical properties. The historical development of the periodic table and models of atomic structure provide good examples of how scientific ideas and explanations develop over time as new evidence emerges. The arrangement of elements in the modern periodic table can be explained in terms of atomic structure which provides evidence for the model of a nuclear atom with electrons in energy levels.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Properties of transition metals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
                      </a:r>
                      <a:br>
                        <a:rPr lang="en-GB" sz="1400" b="0" i="0" u="none" strike="noStrike" dirty="0">
                          <a:solidFill>
                            <a:srgbClr val="000000"/>
                          </a:solidFill>
                          <a:effectLst/>
                          <a:latin typeface="Calibri" panose="020F0502020204030204" pitchFamily="34" charset="0"/>
                        </a:rPr>
                      </a:b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Chemists use theories of structure and bonding to explain the physical and chemical properties of materials. Analysis of structures shows that atoms can be arranged in a variety of ways, some of which are molecular while others are giant structures. Theories of bonding explain how atoms are held together in these structures. Scientists use this knowledge of structure and bonding to engineer new materials with desirable properties. The properties of these materials may offer new</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applications in a range of different technologies.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Bulk and surface properties of matter including nanoparticles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
                      </a:r>
                      <a:br>
                        <a:rPr lang="en-GB" sz="1400" b="0" i="0" u="none" strike="noStrike" dirty="0">
                          <a:solidFill>
                            <a:srgbClr val="000000"/>
                          </a:solidFill>
                          <a:effectLst/>
                          <a:latin typeface="Calibri" panose="020F0502020204030204" pitchFamily="34" charset="0"/>
                        </a:rPr>
                      </a:b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560693">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700573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4" y="728988"/>
          <a:ext cx="11616650" cy="6128230"/>
        </p:xfrm>
        <a:graphic>
          <a:graphicData uri="http://schemas.openxmlformats.org/drawingml/2006/table">
            <a:tbl>
              <a:tblPr firstRow="1" bandRow="1">
                <a:tableStyleId>{5C22544A-7EE6-4342-B048-85BDC9FD1C3A}</a:tableStyleId>
              </a:tblPr>
              <a:tblGrid>
                <a:gridCol w="1623565">
                  <a:extLst>
                    <a:ext uri="{9D8B030D-6E8A-4147-A177-3AD203B41FA5}">
                      <a16:colId xmlns:a16="http://schemas.microsoft.com/office/drawing/2014/main" val="3717695141"/>
                    </a:ext>
                  </a:extLst>
                </a:gridCol>
                <a:gridCol w="4976948">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714132">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C3- Quantitative Chemistry</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C4- Chemical changes </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14132">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5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8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1413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1034">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0" i="0" u="none" strike="noStrike" dirty="0">
                          <a:solidFill>
                            <a:srgbClr val="000000"/>
                          </a:solidFill>
                          <a:effectLst/>
                          <a:latin typeface="Calibri" panose="020F0502020204030204" pitchFamily="34" charset="0"/>
                        </a:rPr>
                        <a:t>Recall 5</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Extended response question-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0" i="0" u="none" strike="noStrike" dirty="0">
                          <a:solidFill>
                            <a:srgbClr val="000000"/>
                          </a:solidFill>
                          <a:effectLst/>
                          <a:latin typeface="Calibri" panose="020F0502020204030204" pitchFamily="34" charset="0"/>
                        </a:rPr>
                        <a:t>Recall 5 </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Extended response question-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2252881">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Chemists use quantitative analysis to determine the formulae of compounds and the equations for reactions. Given this information, analysts can then use quantitative methods to determine the purity of chemical samples and to monitor the yield from chemical reactions. Chemical reactions can be classified in various ways. Identifying different types of chemical reaction allows chemists to make sense of how different chemicals react together, to establish patterns and to make predictions about the behaviour of other chemicals. Chemical equations provide a means of representing chemical reactions and are a key way for chemists to communicate chemical ideas. Calculation moles and using moles to balance equations. Percentage yield Using concentrations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Use of amount of substance in relation to volumes of gases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
                      </a:r>
                      <a:br>
                        <a:rPr lang="en-GB" sz="1200" b="0" i="0" u="none" strike="noStrike" dirty="0">
                          <a:solidFill>
                            <a:srgbClr val="000000"/>
                          </a:solidFill>
                          <a:effectLst/>
                          <a:latin typeface="Calibri" panose="020F0502020204030204" pitchFamily="34" charset="0"/>
                        </a:rPr>
                      </a:b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Understanding of chemical changes began when people began experimenting with chemical reactions in a systematic way and organizing their results logically. Knowing about these different chemical changes meant that scientists could begin to predict exactly what new substances would be formed and use this knowledge to develop a wide range of different materials and processes. It also helped biochemists to understand the complex reactions that take place in living organisms. The extraction of important resources from the earth makes use of the way that some elements and compounds react with each other and how easily they can be ‘pulled apart’.</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Titration</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
                      </a:r>
                      <a:br>
                        <a:rPr lang="en-GB" sz="1200" b="0" i="0" u="none" strike="noStrike" dirty="0">
                          <a:solidFill>
                            <a:srgbClr val="000000"/>
                          </a:solidFill>
                          <a:effectLst/>
                          <a:latin typeface="Calibri" panose="020F0502020204030204" pitchFamily="34" charset="0"/>
                        </a:rPr>
                      </a:b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7142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Preparation of a pure, dry sample of a soluble salt from an insoluble</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oxide or carbonate, using a Bunsen burner to heat dilute acid and a water bath or electric heater to evaporate the solution. Investigate what happens when aqueous solutions are electrolysed using inert electrodes. This should be an investigation involving developing a hypothesis.</a:t>
                      </a:r>
                      <a:br>
                        <a:rPr lang="en-GB" sz="1200" b="0" i="0" u="none" strike="noStrike" dirty="0">
                          <a:solidFill>
                            <a:srgbClr val="000000"/>
                          </a:solidFill>
                          <a:effectLst/>
                          <a:latin typeface="Calibri" panose="020F0502020204030204" pitchFamily="34" charset="0"/>
                        </a:rPr>
                      </a:b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008086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212853881"/>
              </p:ext>
            </p:extLst>
          </p:nvPr>
        </p:nvGraphicFramePr>
        <p:xfrm>
          <a:off x="1476103" y="728988"/>
          <a:ext cx="9535886" cy="5959195"/>
        </p:xfrm>
        <a:graphic>
          <a:graphicData uri="http://schemas.openxmlformats.org/drawingml/2006/table">
            <a:tbl>
              <a:tblPr firstRow="1" bandRow="1">
                <a:tableStyleId>{5C22544A-7EE6-4342-B048-85BDC9FD1C3A}</a:tableStyleId>
              </a:tblPr>
              <a:tblGrid>
                <a:gridCol w="2345595">
                  <a:extLst>
                    <a:ext uri="{9D8B030D-6E8A-4147-A177-3AD203B41FA5}">
                      <a16:colId xmlns:a16="http://schemas.microsoft.com/office/drawing/2014/main" val="3717695141"/>
                    </a:ext>
                  </a:extLst>
                </a:gridCol>
                <a:gridCol w="7190291">
                  <a:extLst>
                    <a:ext uri="{9D8B030D-6E8A-4147-A177-3AD203B41FA5}">
                      <a16:colId xmlns:a16="http://schemas.microsoft.com/office/drawing/2014/main" val="1058426284"/>
                    </a:ext>
                  </a:extLst>
                </a:gridCol>
              </a:tblGrid>
              <a:tr h="696644">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C5- Energy changes</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96644">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baseline="0" dirty="0">
                          <a:solidFill>
                            <a:srgbClr val="000000"/>
                          </a:solidFill>
                          <a:effectLst/>
                          <a:latin typeface="Calibri" panose="020F0502020204030204" pitchFamily="34" charset="0"/>
                        </a:rPr>
                        <a:t>4 </a:t>
                      </a:r>
                      <a:r>
                        <a:rPr lang="en-GB" sz="1400" b="1" i="0" u="none" strike="noStrike" dirty="0">
                          <a:solidFill>
                            <a:srgbClr val="000000"/>
                          </a:solidFill>
                          <a:effectLst/>
                          <a:latin typeface="Calibri" panose="020F0502020204030204" pitchFamily="34" charset="0"/>
                        </a:rPr>
                        <a:t>Weeks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694863">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640080">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End of term test</a:t>
                      </a:r>
                    </a:p>
                    <a:p>
                      <a:pPr algn="ctr" fontAlgn="t"/>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73436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Energy changes are an important part of chemical reactions. The interaction of particles often involves transfers of energy due to the breaking and formation of bonds.</a:t>
                      </a:r>
                    </a:p>
                    <a:p>
                      <a:pPr algn="l" fontAlgn="t"/>
                      <a:r>
                        <a:rPr lang="en-GB" sz="1400" b="0" i="0" u="none" strike="noStrike" dirty="0">
                          <a:solidFill>
                            <a:srgbClr val="000000"/>
                          </a:solidFill>
                          <a:effectLst/>
                          <a:latin typeface="Calibri" panose="020F0502020204030204" pitchFamily="34" charset="0"/>
                        </a:rPr>
                        <a:t>Reactions in which energy is released to the surroundings are exothermic reactions, while those that take in thermal energy are endothermic. </a:t>
                      </a:r>
                    </a:p>
                    <a:p>
                      <a:pPr algn="l" fontAlgn="t"/>
                      <a:r>
                        <a:rPr lang="en-GB" sz="1400" b="0" i="0" u="none" strike="noStrike" dirty="0">
                          <a:solidFill>
                            <a:srgbClr val="000000"/>
                          </a:solidFill>
                          <a:effectLst/>
                          <a:latin typeface="Calibri" panose="020F0502020204030204" pitchFamily="34" charset="0"/>
                        </a:rPr>
                        <a:t>These interactions between particles can produce heating or cooling effects that are used in a range of everyday applications. Some interactions between ions in an electrolyte</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result in the production of electricity. Cells and batteries use these chemical reactions to provide electricity. Electricity can also be used to decompose ionic substances and is a useful means of producing elements that are too expensive to extract any other way. Chemical cells and fuel cells</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FF0000"/>
                          </a:solidFill>
                          <a:effectLst/>
                          <a:latin typeface="Calibri" panose="020F0502020204030204" pitchFamily="34" charset="0"/>
                        </a:rPr>
                        <a:t>Energy changes from basics (Year 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795202">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Investigate the variables that affect temperature changes in reacting solutions such as, </a:t>
                      </a:r>
                      <a:r>
                        <a:rPr lang="en-GB" sz="1400" b="0" i="0" u="none" strike="noStrike" dirty="0" err="1">
                          <a:solidFill>
                            <a:srgbClr val="000000"/>
                          </a:solidFill>
                          <a:effectLst/>
                          <a:latin typeface="Calibri" panose="020F0502020204030204" pitchFamily="34" charset="0"/>
                        </a:rPr>
                        <a:t>eg</a:t>
                      </a:r>
                      <a:r>
                        <a:rPr lang="en-GB" sz="1400" b="0" i="0" u="none" strike="noStrike" dirty="0">
                          <a:solidFill>
                            <a:srgbClr val="000000"/>
                          </a:solidFill>
                          <a:effectLst/>
                          <a:latin typeface="Calibri" panose="020F0502020204030204" pitchFamily="34" charset="0"/>
                        </a:rPr>
                        <a:t> acid plus metals, acid plus carbonates, neutralisations, displacement of metals.</a:t>
                      </a:r>
                      <a:br>
                        <a:rPr lang="en-GB" sz="1400" b="0" i="0" u="none" strike="noStrike" dirty="0">
                          <a:solidFill>
                            <a:srgbClr val="000000"/>
                          </a:solidFill>
                          <a:effectLst/>
                          <a:latin typeface="Calibri" panose="020F0502020204030204" pitchFamily="34" charset="0"/>
                        </a:rPr>
                      </a:b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144832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4" y="728991"/>
          <a:ext cx="11616650" cy="6169876"/>
        </p:xfrm>
        <a:graphic>
          <a:graphicData uri="http://schemas.openxmlformats.org/drawingml/2006/table">
            <a:tbl>
              <a:tblPr firstRow="1" bandRow="1">
                <a:tableStyleId>{5C22544A-7EE6-4342-B048-85BDC9FD1C3A}</a:tableStyleId>
              </a:tblPr>
              <a:tblGrid>
                <a:gridCol w="1623565">
                  <a:extLst>
                    <a:ext uri="{9D8B030D-6E8A-4147-A177-3AD203B41FA5}">
                      <a16:colId xmlns:a16="http://schemas.microsoft.com/office/drawing/2014/main" val="3717695141"/>
                    </a:ext>
                  </a:extLst>
                </a:gridCol>
                <a:gridCol w="4976948">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98612">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P1- Energy </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Calibri" panose="020F0502020204030204" pitchFamily="34" charset="0"/>
                        </a:rPr>
                        <a:t>P2- Electricity</a:t>
                      </a:r>
                    </a:p>
                    <a:p>
                      <a:pPr algn="ctr" fontAlgn="b"/>
                      <a:endParaRPr lang="en-GB" sz="1400" b="1" i="0" u="none" strike="noStrike" dirty="0">
                        <a:solidFill>
                          <a:srgbClr val="000000"/>
                        </a:solidFill>
                        <a:effectLst/>
                        <a:latin typeface="Calibri" panose="020F0502020204030204" pitchFamily="34" charset="0"/>
                      </a:endParaRP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98612">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551169">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29294">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770180">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The concept of energy emerged in the 19th century. The idea was used to explain the work output of steam engines and then generalised to understand other heat engines. It also became a key tool for understanding chemical reactions and biological systems. Limits to the use of fossil fuels and global warming are critical problems for this century. Physicists and engineers are working hard to identify ways to reduce our energy usage.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Electric charge is a fundamental property of matter everywhere. Understanding the difference in the microstructure of conductors, semiconductors and insulators makes it possible to design components and build electric circuits. Many circuits are powered with mains electricity, but portable electrical devices must use batteries of some kind.</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Electrical power fills the modern world with artificial light and sound, information and entertainment, remote sensing and control. The fundamentals of electromagnetism were worked out by scientists of the 19th century. However, power stations, like all machines, have a limited lifetime.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Static electricity</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7769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Investigation to determine the specific heat capacity of one or</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more materials. The investigation will involve linking the decrease of one energy store (or work</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done) to the increase in temperature and subsequent increase in thermal energy stored.</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Use circuit diagrams to set up and check appropriate circuits to investigate the factors affecting the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resistance of electrical circuits. This should include: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the length of a wire at constant temperature</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combinations of resistors in series and parallel.</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Use circuit diagrams to construct appropriate circuits to investigate the I–V characteristics of a variety of circuit elements, including a filament lamp, a diode and a resistor at constant temperature.</a:t>
                      </a:r>
                      <a:br>
                        <a:rPr lang="en-GB" sz="1100" b="0" i="0" u="none" strike="noStrike" dirty="0">
                          <a:solidFill>
                            <a:srgbClr val="000000"/>
                          </a:solidFill>
                          <a:effectLst/>
                          <a:latin typeface="Calibri" panose="020F0502020204030204" pitchFamily="34" charset="0"/>
                        </a:rPr>
                      </a:br>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339460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10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422496216"/>
              </p:ext>
            </p:extLst>
          </p:nvPr>
        </p:nvGraphicFramePr>
        <p:xfrm>
          <a:off x="335864" y="728992"/>
          <a:ext cx="11616650" cy="6040019"/>
        </p:xfrm>
        <a:graphic>
          <a:graphicData uri="http://schemas.openxmlformats.org/drawingml/2006/table">
            <a:tbl>
              <a:tblPr firstRow="1" bandRow="1">
                <a:tableStyleId>{5C22544A-7EE6-4342-B048-85BDC9FD1C3A}</a:tableStyleId>
              </a:tblPr>
              <a:tblGrid>
                <a:gridCol w="1623565">
                  <a:extLst>
                    <a:ext uri="{9D8B030D-6E8A-4147-A177-3AD203B41FA5}">
                      <a16:colId xmlns:a16="http://schemas.microsoft.com/office/drawing/2014/main" val="3717695141"/>
                    </a:ext>
                  </a:extLst>
                </a:gridCol>
                <a:gridCol w="4976948">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713196">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P3-Particle model of matter</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P4- Atomic structure</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841349">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a:t>
                      </a:r>
                      <a:r>
                        <a:rPr lang="en-GB" sz="1400" b="1" i="0" u="none" strike="noStrike">
                          <a:solidFill>
                            <a:srgbClr val="000000"/>
                          </a:solidFill>
                          <a:effectLst/>
                          <a:latin typeface="Calibri" panose="020F0502020204030204" pitchFamily="34" charset="0"/>
                        </a:rPr>
                        <a:t> </a:t>
                      </a:r>
                      <a:r>
                        <a:rPr lang="en-GB" sz="1400" b="1" i="0" u="none" strike="noStrike" dirty="0">
                          <a:solidFill>
                            <a:srgbClr val="000000"/>
                          </a:solidFill>
                          <a:effectLst/>
                          <a:latin typeface="Calibri" panose="020F0502020204030204" pitchFamily="34" charset="0"/>
                        </a:rPr>
                        <a:t>Weeks</a:t>
                      </a: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8 Weeks</a:t>
                      </a:r>
                    </a:p>
                    <a:p>
                      <a:pPr marL="0" indent="0" algn="ctr" fontAlgn="t">
                        <a:buNone/>
                      </a:pPr>
                      <a:endParaRPr lang="en-GB"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13196">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lumMod val="95000"/>
                              <a:lumOff val="5000"/>
                            </a:schemeClr>
                          </a:solidFill>
                          <a:latin typeface="+mn-lt"/>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36168">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0" i="0" u="none" strike="noStrike" dirty="0">
                          <a:solidFill>
                            <a:srgbClr val="000000"/>
                          </a:solidFill>
                          <a:effectLst/>
                          <a:latin typeface="Calibri" panose="020F0502020204030204" pitchFamily="34" charset="0"/>
                        </a:rPr>
                        <a:t>Recall 5</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Extended response question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200" b="0" i="0" u="none" strike="noStrike" dirty="0">
                          <a:solidFill>
                            <a:srgbClr val="000000"/>
                          </a:solidFill>
                          <a:effectLst/>
                          <a:latin typeface="Calibri" panose="020F0502020204030204" pitchFamily="34" charset="0"/>
                        </a:rPr>
                        <a:t>Recall 5</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Extended response question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80713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The particle model is widely used to predict the behaviour of solids, liquids and gases and this has many applications in everyday life. It helps us to explain a wide range of observations and engineers use these principles when designing vessels to withstand high pressures and temperatures, such as submarines and spacecraft. It also explains why it is difficult to make a good cup of tea high up a mountain. Pressure in gases Increasing the pressure of gases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Ionising radiation is hazardous but can be very useful. Although radioactivity was discovered over a century ago, it took many nuclear physicists several decades to understand the structure of atoms, nuclear forces and stability. Early researchers suffered from their exposure to ionising radiation. Rules for radiological protection were first introduced in the 1930s and subsequently improved. Today radioactive materials are widely used in medicine, industry, agriculture and electrical power generation. Hazards and uses of radioactive emissions and of background radiation. Nuclear fission and fusion</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
                      </a:r>
                      <a:br>
                        <a:rPr lang="en-GB" sz="1200" b="0" i="0" u="none" strike="noStrike" dirty="0">
                          <a:solidFill>
                            <a:srgbClr val="000000"/>
                          </a:solidFill>
                          <a:effectLst/>
                          <a:latin typeface="Calibri" panose="020F0502020204030204" pitchFamily="34" charset="0"/>
                        </a:rPr>
                      </a:b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52202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Use appropriate apparatus to make and record the measurements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needed to determine the densities of regular and irregular solid objects and liquids. Volume should be determined from the dimensions of regularly shaped objects, and by a displacement technique for irregularly shaped objects. Dimensions to be measured using appropriate apparatus such as a ruler, </a:t>
                      </a:r>
                      <a:r>
                        <a:rPr lang="en-GB" sz="1200" b="0" i="0" u="none" strike="noStrike" dirty="0" err="1">
                          <a:solidFill>
                            <a:srgbClr val="000000"/>
                          </a:solidFill>
                          <a:effectLst/>
                          <a:latin typeface="Calibri" panose="020F0502020204030204" pitchFamily="34" charset="0"/>
                        </a:rPr>
                        <a:t>micrometer</a:t>
                      </a:r>
                      <a:r>
                        <a:rPr lang="en-GB" sz="1200" b="0" i="0" u="none" strike="noStrike" dirty="0">
                          <a:solidFill>
                            <a:srgbClr val="000000"/>
                          </a:solidFill>
                          <a:effectLst/>
                          <a:latin typeface="Calibri" panose="020F0502020204030204" pitchFamily="34" charset="0"/>
                        </a:rPr>
                        <a:t> or Vernier callipers.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
                      </a:r>
                      <a:br>
                        <a:rPr lang="en-GB" sz="1200" b="0" i="0" u="none" strike="noStrike" dirty="0">
                          <a:solidFill>
                            <a:srgbClr val="000000"/>
                          </a:solidFill>
                          <a:effectLst/>
                          <a:latin typeface="Calibri" panose="020F0502020204030204" pitchFamily="34" charset="0"/>
                        </a:rPr>
                      </a:b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46509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4199489931"/>
              </p:ext>
            </p:extLst>
          </p:nvPr>
        </p:nvGraphicFramePr>
        <p:xfrm>
          <a:off x="335864" y="728981"/>
          <a:ext cx="11616650" cy="6306120"/>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97652">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B5 - Homeostasis and response</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B6 Inheritance, variation and Evolution – </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697652">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400" b="1" i="0" u="none" strike="noStrike" dirty="0">
                          <a:solidFill>
                            <a:srgbClr val="000000"/>
                          </a:solidFill>
                          <a:effectLst/>
                          <a:latin typeface="Calibri" panose="020F0502020204030204" pitchFamily="34" charset="0"/>
                        </a:rPr>
                        <a:t>9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69765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mn-lt"/>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mn-lt"/>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379545">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 evaluate contraception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 Explain genetic engineering / selective breeding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2407262">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Cells in the body can only survive within narrow physical and chemical limits. They require a constant temperature and pH as well as a constant supply of dissolved food and water. In order to do this the body requires control systems that constantly monitor and adjust the composition of the blood and tissues. These control systems include receptors which sense changes and effectors that bring about changes.</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In this section we will explore the structure and function of the nervous system and how it can bring about fast responses. We will also explore the hormonal system which usually brings about much slower changes. Hormonal coordination is particularly important in reproduction since it controls the menstrual cycle. An understanding of the role of hormones in reproduction has allowed scientists to develop not only contraceptive drugs but also drugs which can increase fertility.</a:t>
                      </a:r>
                    </a:p>
                    <a:p>
                      <a:pPr algn="l" fontAlgn="t"/>
                      <a:r>
                        <a:rPr lang="en-GB" sz="1100" b="0" i="0" u="none" strike="noStrike" dirty="0">
                          <a:solidFill>
                            <a:srgbClr val="000000"/>
                          </a:solidFill>
                          <a:effectLst/>
                          <a:latin typeface="Calibri" panose="020F0502020204030204" pitchFamily="34" charset="0"/>
                        </a:rPr>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FF0000"/>
                          </a:solidFill>
                          <a:effectLst/>
                          <a:latin typeface="Calibri" panose="020F0502020204030204" pitchFamily="34" charset="0"/>
                        </a:rPr>
                        <a:t>Recall and revision based on B3 as covered in lockdown</a:t>
                      </a:r>
                      <a:br>
                        <a:rPr lang="en-GB" sz="1100" b="0" i="0" u="none" strike="noStrike" dirty="0">
                          <a:solidFill>
                            <a:srgbClr val="FF0000"/>
                          </a:solidFill>
                          <a:effectLst/>
                          <a:latin typeface="Calibri" panose="020F0502020204030204" pitchFamily="34" charset="0"/>
                        </a:rPr>
                      </a:br>
                      <a:r>
                        <a:rPr lang="en-GB" sz="1100" b="0" i="0" u="none" strike="noStrike" dirty="0">
                          <a:solidFill>
                            <a:srgbClr val="FF0000"/>
                          </a:solidFill>
                          <a:effectLst/>
                          <a:latin typeface="Calibri" panose="020F0502020204030204" pitchFamily="34" charset="0"/>
                        </a:rPr>
                        <a:t/>
                      </a:r>
                      <a:br>
                        <a:rPr lang="en-GB" sz="1100" b="0" i="0" u="none" strike="noStrike" dirty="0">
                          <a:solidFill>
                            <a:srgbClr val="FF0000"/>
                          </a:solidFill>
                          <a:effectLst/>
                          <a:latin typeface="Calibri" panose="020F0502020204030204" pitchFamily="34" charset="0"/>
                        </a:rPr>
                      </a:br>
                      <a:r>
                        <a:rPr lang="en-GB" sz="1100" b="0" i="0" u="none" strike="noStrike" dirty="0">
                          <a:solidFill>
                            <a:srgbClr val="FF0000"/>
                          </a:solidFill>
                          <a:effectLst/>
                          <a:latin typeface="Calibri" panose="020F0502020204030204" pitchFamily="34" charset="0"/>
                        </a:rPr>
                        <a:t/>
                      </a:r>
                      <a:br>
                        <a:rPr lang="en-GB" sz="1100" b="0" i="0" u="none" strike="noStrike" dirty="0">
                          <a:solidFill>
                            <a:srgbClr val="FF0000"/>
                          </a:solidFill>
                          <a:effectLst/>
                          <a:latin typeface="Calibri" panose="020F0502020204030204" pitchFamily="34" charset="0"/>
                        </a:rPr>
                      </a:br>
                      <a:endParaRPr lang="en-GB" sz="1100" b="0" i="0" u="none" strike="noStrike" dirty="0">
                        <a:solidFill>
                          <a:srgbClr val="FF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In this section we will discover how the number of chromosomes are halved during meiosis and then combined with new genes from the sexual partner to produce unique offspring. Gene mutations occur continuously and on rare occasions can affect the functioning of the animal or plant. These mutations may be damaging and lead to a number of genetic disorders or death. Very rarely a new mutation can be beneficial and consequently, lead to increased fitness in the individual. Variation generated by</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mutations and sexual reproduction is the basis for natural selection; this is how species evolve. An understanding of these processes has allowed scientists to intervene through selective breeding to produce livestock with favoured characteristics. Once new varieties of plants or animals have been produced it is possible to clone individuals to produce larger numbers of identical individuals all carrying the favourable characteristic. Scientists have now discovered how to take genes from one species and introduce them in to the genome of another by a process called genetic engineering. In spite of the huge potential benefits that this technology can offer, genetic modification still remains highly controversial.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104025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plan and carry out an investigation into the effect of a factor on human reaction time.                                                                investigate the effect of light or gravity on the growth of newly germinated seedlings.  Record results as both length measurements and as careful, labelled biological drawings to show the effects.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100" b="0" i="0" u="none" strike="noStrike" dirty="0">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981746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1136469" y="728981"/>
          <a:ext cx="9849394" cy="6077944"/>
        </p:xfrm>
        <a:graphic>
          <a:graphicData uri="http://schemas.openxmlformats.org/drawingml/2006/table">
            <a:tbl>
              <a:tblPr firstRow="1" bandRow="1">
                <a:tableStyleId>{5C22544A-7EE6-4342-B048-85BDC9FD1C3A}</a:tableStyleId>
              </a:tblPr>
              <a:tblGrid>
                <a:gridCol w="2457913">
                  <a:extLst>
                    <a:ext uri="{9D8B030D-6E8A-4147-A177-3AD203B41FA5}">
                      <a16:colId xmlns:a16="http://schemas.microsoft.com/office/drawing/2014/main" val="3717695141"/>
                    </a:ext>
                  </a:extLst>
                </a:gridCol>
                <a:gridCol w="7391481">
                  <a:extLst>
                    <a:ext uri="{9D8B030D-6E8A-4147-A177-3AD203B41FA5}">
                      <a16:colId xmlns:a16="http://schemas.microsoft.com/office/drawing/2014/main" val="1058426284"/>
                    </a:ext>
                  </a:extLst>
                </a:gridCol>
              </a:tblGrid>
              <a:tr h="722775">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GB" sz="1400" b="1" i="0" u="none" strike="noStrike" dirty="0">
                        <a:solidFill>
                          <a:srgbClr val="000000"/>
                        </a:solidFill>
                        <a:effectLst/>
                        <a:latin typeface="Calibri" panose="020F0502020204030204" pitchFamily="34" charset="0"/>
                      </a:endParaRPr>
                    </a:p>
                    <a:p>
                      <a:pPr algn="ctr" fontAlgn="b"/>
                      <a:r>
                        <a:rPr lang="en-GB" sz="1400" b="1" i="0" u="none" strike="noStrike" dirty="0">
                          <a:solidFill>
                            <a:srgbClr val="000000"/>
                          </a:solidFill>
                          <a:effectLst/>
                          <a:latin typeface="Calibri" panose="020F0502020204030204" pitchFamily="34" charset="0"/>
                        </a:rPr>
                        <a:t>B7 Ecology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722775">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400" b="1" i="0" u="none" strike="noStrike" dirty="0">
                          <a:solidFill>
                            <a:srgbClr val="000000"/>
                          </a:solidFill>
                          <a:effectLst/>
                          <a:latin typeface="Calibri" panose="020F0502020204030204" pitchFamily="34" charset="0"/>
                        </a:rPr>
                        <a:t>8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64583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641839">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questions- describe decomposition</a:t>
                      </a:r>
                    </a:p>
                    <a:p>
                      <a:pPr algn="ctr" fontAlgn="t"/>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2328313">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The Sun is a source of energy that passes through ecosystems. Materials including carbon and water are continually recycled by the living world, being released through respiration of animals, plants and decomposing microorganisms and taken up by plants in photosynthesis.  All species live in ecosystems composed of complex communities of animals and plants dependent on each other and that are adapted to particular conditions, both abiotic and biotic. These ecosystems provide essential services that support human life and continued development. In order to continue to benefit from these services humans need to engage with the environment in a sustainable way. In this section we will explore how humans are threatening biodiversity as well as the</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natural systems that support it. We will also consider some actions we need to take to ensure our future health, prosperity and well-being.</a:t>
                      </a:r>
                    </a:p>
                    <a:p>
                      <a:pPr algn="l" fontAlgn="t"/>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962982">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 Measure the population size of a common species in a habitat. Use sampling techniques to investigate the effect of a factor on the distribution of this species. Investigate the effect of temperature on the rate of decay of fresh milk by measuring pH change.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4050134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2961649839"/>
              </p:ext>
            </p:extLst>
          </p:nvPr>
        </p:nvGraphicFramePr>
        <p:xfrm>
          <a:off x="335864" y="728981"/>
          <a:ext cx="11616650" cy="6118980"/>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97652">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C6 The rate and extent of Chemical Change</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C7 Organic Chemistry</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97652">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5 Weeks</a:t>
                      </a: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69765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mn-lt"/>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mn-lt"/>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9545">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 </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End of term </a:t>
                      </a:r>
                    </a:p>
                    <a:p>
                      <a:pPr algn="ctr" fontAlgn="t"/>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100" b="0" i="0" u="none" strike="noStrike" dirty="0">
                          <a:solidFill>
                            <a:srgbClr val="000000"/>
                          </a:solidFill>
                          <a:effectLst/>
                          <a:latin typeface="Calibri" panose="020F0502020204030204" pitchFamily="34" charset="0"/>
                        </a:rPr>
                        <a:t>Recall 5</a:t>
                      </a:r>
                      <a:br>
                        <a:rPr lang="en-GB" sz="1100" b="0" i="0" u="none" strike="noStrike"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Extended response questions- Explain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2167980">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Chemical reactions can occur at vastly different rates. Whilst the reactivity of chemicals is a significant factor in how fast chemical reactions proceed, there are many variables that can be manipulated in order to speed them up or slow them down. Chemical reactions may also be reversible and therefore the effect of different variables needs to be established in order to identify how to maximise the yield of</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desired product. Understanding energy changes that accompany chemical reactions is important for this process. In industry, chemists and chemical engineers determine the effect of different variables on reaction rate and yield of product. Whilst there may be compromises to be made, they carry out optimisation processes to ensure that enough product is produced within a sufficient time, and in an energy-efficient way.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The chemistry of carbon compounds is so important that it forms a separate branch of chemistry. A great variety of carbon compounds is possible because carbon atoms can form chains and rings linked by C-C bonds. This branch of chemistry gets its name from the fact that the main sources of organic compounds are living, or once-living materials from plants and animals. These sources include fossil fuels which are a major source of feedstock for the petrochemical industry. Chemists are able to take organic molecules and modify them in many ways to make new and useful materials such as polymers,</a:t>
                      </a:r>
                      <a:br>
                        <a:rPr lang="en-GB" sz="1200" b="0" i="0" u="none" strike="noStrike"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pharmaceuticals, perfumes and flavourings, dyes and detergents.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4025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investigate how changes in concentration affect the rates of reactions by a method involving measuring the volume of a gas produced and a method involving a change in colour or turbidity. </a:t>
                      </a:r>
                    </a:p>
                    <a:p>
                      <a:pPr algn="l" fontAlgn="t"/>
                      <a:r>
                        <a:rPr lang="en-GB" sz="1200" b="0" i="0" u="none" strike="noStrike" dirty="0">
                          <a:solidFill>
                            <a:srgbClr val="FF0000"/>
                          </a:solidFill>
                          <a:effectLst/>
                          <a:latin typeface="Calibri" panose="020F0502020204030204" pitchFamily="34" charset="0"/>
                        </a:rPr>
                        <a:t>Recall and revision based on C4 as covered in lockdown</a:t>
                      </a:r>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200" b="0" i="0" u="none" strike="noStrike" dirty="0">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08839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7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696234468"/>
              </p:ext>
            </p:extLst>
          </p:nvPr>
        </p:nvGraphicFramePr>
        <p:xfrm>
          <a:off x="195944" y="728980"/>
          <a:ext cx="11652016" cy="6243020"/>
        </p:xfrm>
        <a:graphic>
          <a:graphicData uri="http://schemas.openxmlformats.org/drawingml/2006/table">
            <a:tbl>
              <a:tblPr firstRow="1" bandRow="1">
                <a:tableStyleId>{5C22544A-7EE6-4342-B048-85BDC9FD1C3A}</a:tableStyleId>
              </a:tblPr>
              <a:tblGrid>
                <a:gridCol w="2044825">
                  <a:extLst>
                    <a:ext uri="{9D8B030D-6E8A-4147-A177-3AD203B41FA5}">
                      <a16:colId xmlns:a16="http://schemas.microsoft.com/office/drawing/2014/main" val="3717695141"/>
                    </a:ext>
                  </a:extLst>
                </a:gridCol>
                <a:gridCol w="3433911">
                  <a:extLst>
                    <a:ext uri="{9D8B030D-6E8A-4147-A177-3AD203B41FA5}">
                      <a16:colId xmlns:a16="http://schemas.microsoft.com/office/drawing/2014/main" val="492564508"/>
                    </a:ext>
                  </a:extLst>
                </a:gridCol>
                <a:gridCol w="3433911">
                  <a:extLst>
                    <a:ext uri="{9D8B030D-6E8A-4147-A177-3AD203B41FA5}">
                      <a16:colId xmlns:a16="http://schemas.microsoft.com/office/drawing/2014/main" val="1058426284"/>
                    </a:ext>
                  </a:extLst>
                </a:gridCol>
                <a:gridCol w="2739369">
                  <a:extLst>
                    <a:ext uri="{9D8B030D-6E8A-4147-A177-3AD203B41FA5}">
                      <a16:colId xmlns:a16="http://schemas.microsoft.com/office/drawing/2014/main" val="3960397057"/>
                    </a:ext>
                  </a:extLst>
                </a:gridCol>
              </a:tblGrid>
              <a:tr h="501773">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1200" b="1" i="0" u="none" strike="noStrike" dirty="0">
                        <a:solidFill>
                          <a:srgbClr val="002060"/>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1200" b="1" i="0" u="none" strike="noStrike" dirty="0">
                          <a:solidFill>
                            <a:srgbClr val="002060"/>
                          </a:solidFill>
                          <a:effectLst/>
                          <a:latin typeface="Calibri" panose="020F0502020204030204" pitchFamily="34" charset="0"/>
                        </a:rPr>
                        <a:t> 4-Current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 5- Voltage</a:t>
                      </a:r>
                      <a:r>
                        <a:rPr lang="en-GB" sz="1200" b="1" i="0" u="none" strike="noStrike" baseline="0" dirty="0">
                          <a:solidFill>
                            <a:srgbClr val="002060"/>
                          </a:solidFill>
                          <a:effectLst/>
                          <a:latin typeface="Calibri" panose="020F0502020204030204" pitchFamily="34" charset="0"/>
                        </a:rPr>
                        <a:t> and</a:t>
                      </a:r>
                      <a:r>
                        <a:rPr lang="en-GB" sz="1200" b="1" i="0" u="none" strike="noStrike" dirty="0">
                          <a:solidFill>
                            <a:srgbClr val="002060"/>
                          </a:solidFill>
                          <a:effectLst/>
                          <a:latin typeface="Calibri" panose="020F0502020204030204" pitchFamily="34" charset="0"/>
                        </a:rPr>
                        <a:t> Resistance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 6- Speed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11110">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1200" b="1" i="0" u="none" strike="noStrike" dirty="0">
                        <a:solidFill>
                          <a:srgbClr val="002060"/>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1200" b="1" i="0" u="none" strike="noStrike" dirty="0">
                          <a:solidFill>
                            <a:srgbClr val="002060"/>
                          </a:solidFill>
                          <a:effectLst/>
                          <a:latin typeface="Calibri" panose="020F0502020204030204" pitchFamily="34" charset="0"/>
                        </a:rPr>
                        <a:t>1 week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2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73736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775923">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ctr" fontAlgn="t">
                        <a:buFont typeface="Arial" panose="020B0604020202020204" pitchFamily="34" charset="0"/>
                        <a:buChar char="•"/>
                      </a:pPr>
                      <a:r>
                        <a:rPr lang="en-GB" sz="1000" b="0" i="0" u="none" strike="noStrike" dirty="0">
                          <a:solidFill>
                            <a:schemeClr val="tx1"/>
                          </a:solidFill>
                          <a:effectLst/>
                          <a:latin typeface="Calibri" panose="020F0502020204030204" pitchFamily="34" charset="0"/>
                        </a:rPr>
                        <a:t>Investigating current- (AO3a-</a:t>
                      </a:r>
                      <a:r>
                        <a:rPr lang="en-GB" sz="1000" b="0" i="0" u="none" strike="noStrike" baseline="0" dirty="0">
                          <a:solidFill>
                            <a:schemeClr val="tx1"/>
                          </a:solidFill>
                          <a:effectLst/>
                          <a:latin typeface="Calibri" panose="020F0502020204030204" pitchFamily="34" charset="0"/>
                        </a:rPr>
                        <a:t> analyse)</a:t>
                      </a:r>
                      <a:endParaRPr lang="en-GB" sz="1000" b="0" i="0" u="none" strike="noStrike" dirty="0">
                        <a:solidFill>
                          <a:schemeClr val="tx1"/>
                        </a:solidFill>
                        <a:effectLst/>
                        <a:latin typeface="Calibri" panose="020F0502020204030204" pitchFamily="34" charset="0"/>
                      </a:endParaRPr>
                    </a:p>
                    <a:p>
                      <a:pPr algn="ctr" fontAlgn="t"/>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Self-evaluation sheets</a:t>
                      </a:r>
                      <a:br>
                        <a:rPr lang="en-GB" sz="1000" b="0" i="0" u="none" strike="noStrike" dirty="0">
                          <a:solidFill>
                            <a:schemeClr val="tx1"/>
                          </a:solidFill>
                          <a:effectLst/>
                          <a:latin typeface="Calibri" panose="020F0502020204030204" pitchFamily="34" charset="0"/>
                        </a:rPr>
                      </a:b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 Resistance in a wire-Enquire (AO3b)</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Self-evaluation sheets</a:t>
                      </a:r>
                      <a:br>
                        <a:rPr lang="en-GB" sz="1000" b="0" i="0" u="none" strike="noStrike" dirty="0">
                          <a:solidFill>
                            <a:schemeClr val="tx1"/>
                          </a:solidFill>
                          <a:effectLst/>
                          <a:latin typeface="Calibri" panose="020F0502020204030204" pitchFamily="34" charset="0"/>
                        </a:rPr>
                      </a:b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Investigating speed- (AO3a-</a:t>
                      </a:r>
                      <a:r>
                        <a:rPr lang="en-GB" sz="1000" b="0" i="0" u="none" strike="noStrike" baseline="0" dirty="0">
                          <a:solidFill>
                            <a:schemeClr val="tx1"/>
                          </a:solidFill>
                          <a:effectLst/>
                          <a:latin typeface="Calibri" panose="020F0502020204030204" pitchFamily="34" charset="0"/>
                        </a:rPr>
                        <a:t> analyse)</a:t>
                      </a:r>
                      <a:endParaRPr lang="en-GB" sz="1000" b="0" i="0" u="none" strike="noStrike" dirty="0">
                        <a:solidFill>
                          <a:schemeClr val="tx1"/>
                        </a:solidFill>
                        <a:effectLst/>
                        <a:latin typeface="Calibri" panose="020F0502020204030204" pitchFamily="34" charset="0"/>
                      </a:endParaRPr>
                    </a:p>
                    <a:p>
                      <a:pPr algn="ctr" fontAlgn="t"/>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Self-evaluation sheets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039814">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Calibri" panose="020F0502020204030204" pitchFamily="34" charset="0"/>
                        </a:rPr>
                        <a:t>Current is a movement of electrons and is the same everywhere in a series circuit. Current divides between loops in a parallel circuit, combines when loops meet, lights up bulbs and makes components work</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Around a charged object, the electric field affects other charged objects, causing them to be attracted or repelled. The field strength decreases with distance.  We can model voltage as an electrical push from the battery, or the amount of energy per unit of charge transferred through the electrical pathway. In a series circuit, voltage is shared between each component. In a parallel circuit, voltage is the same across each loop. Components with resistance reduce the current flowing and shift energy to the surroundings.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Speed: How much distance is covered in how much time. Average speed: The overall distance travelled divided by overall time for a journey. Relative motion: Different observers judge speeds differently if they are in motion too, so an object’s speed is relative to the observer’s speed. Acceleration: How quickly speed increases or decreases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235729">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0" u="none" strike="noStrike" dirty="0">
                          <a:solidFill>
                            <a:schemeClr val="tx1"/>
                          </a:solidFill>
                          <a:effectLst/>
                          <a:latin typeface="Calibri" panose="020F0502020204030204" pitchFamily="34" charset="0"/>
                        </a:rPr>
                        <a:t>Represent and interpret a range of simple circuit diagrams using appropriate symbols.  Build electrical circuits using various components and measure current  using an ammeter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Represent and interpret a range of simple circuit diagrams using appropriate symbols.  Build electrical circuits using various components and measure current and voltage using an ammeter and voltmeter.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Measure the speed of a moving object using appropriate equipment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58213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4" y="728981"/>
          <a:ext cx="11616650" cy="6606846"/>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92329">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C8 - Chemical Analysis </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000000"/>
                          </a:solidFill>
                          <a:effectLst/>
                          <a:latin typeface="Calibri" panose="020F0502020204030204" pitchFamily="34" charset="0"/>
                        </a:rPr>
                        <a:t>C9 Chemistry of the atmosphere</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92329">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5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baseline="0" dirty="0">
                          <a:solidFill>
                            <a:srgbClr val="000000"/>
                          </a:solidFill>
                          <a:effectLst/>
                          <a:latin typeface="Calibri" panose="020F0502020204030204" pitchFamily="34" charset="0"/>
                        </a:rPr>
                        <a:t>5 </a:t>
                      </a:r>
                      <a:r>
                        <a:rPr lang="en-GB" sz="1400" b="1" i="0" u="none" strike="noStrike" dirty="0">
                          <a:solidFill>
                            <a:srgbClr val="000000"/>
                          </a:solidFill>
                          <a:effectLst/>
                          <a:latin typeface="Calibri" panose="020F0502020204030204" pitchFamily="34" charset="0"/>
                        </a:rPr>
                        <a:t>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692329">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643650">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Evaluate</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
                      </a:r>
                      <a:br>
                        <a:rPr lang="en-GB" sz="1400" b="0" i="0" u="none" strike="noStrike" dirty="0">
                          <a:solidFill>
                            <a:srgbClr val="000000"/>
                          </a:solidFill>
                          <a:effectLst/>
                          <a:latin typeface="Calibri" panose="020F0502020204030204" pitchFamily="34" charset="0"/>
                        </a:rPr>
                      </a:b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56675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Analysts have developed a range of qualitative tests to detect specific chemicals. The tests are based on reactions that produce a gas with distinctive properties, or a colour change or an insoluble solid that appears as a precipitate. Instrumental methods provide fast, sensitive and accurate means of analysing chemicals, and are</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particularly useful when the amount of chemical being analysed is small. Forensic scientists and drug control scientists rely on such instrumental methods in their work.</a:t>
                      </a:r>
                    </a:p>
                    <a:p>
                      <a:pPr algn="l" fontAlgn="t"/>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The Earth’s atmosphere is dynamic and forever changing. The causes of these changes are sometimes man-made and sometimes part of many natural cycles. Scientists use very complex software to predict weather and climate change as there are many variables that can influence this. The problems caused by increased levels of air pollutants require scientists and engineers to develop solutions that help to reduce the impact of human activity.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61955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Investigate how paper chromatography can be used to separate and tell the difference between coloured substances. Students should calculate </a:t>
                      </a:r>
                      <a:r>
                        <a:rPr lang="en-GB" sz="1400" b="0" i="0" u="none" strike="noStrike" dirty="0" err="1">
                          <a:solidFill>
                            <a:srgbClr val="000000"/>
                          </a:solidFill>
                          <a:effectLst/>
                          <a:latin typeface="Calibri" panose="020F0502020204030204" pitchFamily="34" charset="0"/>
                        </a:rPr>
                        <a:t>Rf</a:t>
                      </a:r>
                      <a:r>
                        <a:rPr lang="en-GB" sz="1400" b="0" i="0" u="none" strike="noStrike" dirty="0">
                          <a:solidFill>
                            <a:srgbClr val="000000"/>
                          </a:solidFill>
                          <a:effectLst/>
                          <a:latin typeface="Calibri" panose="020F0502020204030204" pitchFamily="34" charset="0"/>
                        </a:rPr>
                        <a:t> values use of chemical tests to identify the ions in unknown single ionic compounds covering the ions from sections Flame tests to </a:t>
                      </a:r>
                      <a:r>
                        <a:rPr lang="en-GB" sz="1400" b="0" i="0" u="none" strike="noStrike" dirty="0" err="1">
                          <a:solidFill>
                            <a:srgbClr val="000000"/>
                          </a:solidFill>
                          <a:effectLst/>
                          <a:latin typeface="Calibri" panose="020F0502020204030204" pitchFamily="34" charset="0"/>
                        </a:rPr>
                        <a:t>Sulfates</a:t>
                      </a:r>
                      <a:r>
                        <a:rPr lang="en-GB" sz="1400" b="0" i="0" u="none" strike="noStrike" dirty="0">
                          <a:solidFill>
                            <a:srgbClr val="000000"/>
                          </a:solidFill>
                          <a:effectLst/>
                          <a:latin typeface="Calibri" panose="020F0502020204030204" pitchFamily="34" charset="0"/>
                        </a:rPr>
                        <a: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0" i="0" u="none" strike="noStrike" dirty="0">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478219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1136469" y="728981"/>
          <a:ext cx="9849394" cy="5423295"/>
        </p:xfrm>
        <a:graphic>
          <a:graphicData uri="http://schemas.openxmlformats.org/drawingml/2006/table">
            <a:tbl>
              <a:tblPr firstRow="1" bandRow="1">
                <a:tableStyleId>{5C22544A-7EE6-4342-B048-85BDC9FD1C3A}</a:tableStyleId>
              </a:tblPr>
              <a:tblGrid>
                <a:gridCol w="2457913">
                  <a:extLst>
                    <a:ext uri="{9D8B030D-6E8A-4147-A177-3AD203B41FA5}">
                      <a16:colId xmlns:a16="http://schemas.microsoft.com/office/drawing/2014/main" val="3717695141"/>
                    </a:ext>
                  </a:extLst>
                </a:gridCol>
                <a:gridCol w="7391481">
                  <a:extLst>
                    <a:ext uri="{9D8B030D-6E8A-4147-A177-3AD203B41FA5}">
                      <a16:colId xmlns:a16="http://schemas.microsoft.com/office/drawing/2014/main" val="1058426284"/>
                    </a:ext>
                  </a:extLst>
                </a:gridCol>
              </a:tblGrid>
              <a:tr h="697652">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C10 Using Resources</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97652">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5</a:t>
                      </a:r>
                      <a:r>
                        <a:rPr lang="en-GB" sz="1400" b="1" i="0" u="none" strike="noStrike">
                          <a:solidFill>
                            <a:srgbClr val="000000"/>
                          </a:solidFill>
                          <a:effectLst/>
                          <a:latin typeface="Calibri" panose="020F0502020204030204" pitchFamily="34" charset="0"/>
                        </a:rPr>
                        <a:t> </a:t>
                      </a:r>
                      <a:r>
                        <a:rPr lang="en-GB" sz="1400" b="1" i="0" u="none" strike="noStrike" dirty="0">
                          <a:solidFill>
                            <a:srgbClr val="000000"/>
                          </a:solidFill>
                          <a:effectLst/>
                          <a:latin typeface="Calibri" panose="020F0502020204030204" pitchFamily="34" charset="0"/>
                        </a:rPr>
                        <a:t>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69765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5.10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9545">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 </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a:t>
                      </a:r>
                    </a:p>
                    <a:p>
                      <a:pPr algn="ctr"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603228">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Industries use the Earth’s natural resources to manufacture useful products. In order to operate sustainably, chemists seek to minimise the use of limited resources, use of energy, waste and environmental impact in the manufacture of these products. Chemists also aim to develop ways of disposing of products at the end of their useful life in ways that ensure that materials and stored energy are utilised. Pollution, disposal of waste products and changing land use has a significant effect on the environment, and environmental chemists study how human activity has affected the Earth’s natural cycles, and how damaging effects can be minimised.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4025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Analysis and purification of water samples from different sources, including pH, dissolved solids and distillation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314594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2212291081"/>
              </p:ext>
            </p:extLst>
          </p:nvPr>
        </p:nvGraphicFramePr>
        <p:xfrm>
          <a:off x="335864" y="728981"/>
          <a:ext cx="11616650" cy="6024522"/>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92329">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000000"/>
                          </a:solidFill>
                          <a:effectLst/>
                          <a:latin typeface="Calibri" panose="020F0502020204030204" pitchFamily="34" charset="0"/>
                        </a:rPr>
                        <a:t>P5 Forces </a:t>
                      </a:r>
                    </a:p>
                    <a:p>
                      <a:pPr algn="ctr" fontAlgn="b"/>
                      <a:endParaRPr lang="en-GB" sz="1400" b="1" i="0" u="none" strike="noStrike" dirty="0">
                        <a:solidFill>
                          <a:srgbClr val="000000"/>
                        </a:solidFill>
                        <a:effectLst/>
                        <a:latin typeface="Calibri" panose="020F0502020204030204" pitchFamily="34" charset="0"/>
                      </a:endParaRP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000000"/>
                          </a:solidFill>
                          <a:effectLst/>
                          <a:latin typeface="Calibri" panose="020F0502020204030204" pitchFamily="34" charset="0"/>
                        </a:rPr>
                        <a:t>P6  Waves</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73868"/>
                  </a:ext>
                </a:extLst>
              </a:tr>
              <a:tr h="692329">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9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19711"/>
                  </a:ext>
                </a:extLst>
              </a:tr>
              <a:tr h="692329">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mn-lt"/>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mn-lt"/>
                        </a:rPr>
                        <a:t>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478522"/>
                  </a:ext>
                </a:extLst>
              </a:tr>
              <a:tr h="643650">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 Hooke’s Law, changing momentum</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 ripple tanks, uses of waves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407812"/>
                  </a:ext>
                </a:extLst>
              </a:tr>
              <a:tr h="156675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Engineers analyse forces when designing a great variety of machines and instruments, from road bridges and fairground rides to atomic force microscopes. Anything mechanical can be analysed in this way. Recent developments in artificial limbs use the analysis of forces to make movement possible.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Wave behaviour is common in both natural and man-made systems. Waves carry energy from one place to another and can also carry information. Designing comfortable and safe structures such as bridges, houses and music performance halls requires an understanding of mechanical waves. Modern technologies such as imaging and communication systems show how we can make the most of electromagnetic waves.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239525"/>
                  </a:ext>
                </a:extLst>
              </a:tr>
              <a:tr h="161955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Investigate the relationship between force and extension for a spring.  Investigate the effect of varying the force on the acceleration of an object of constant mass and the effect of varying the mass of an object on the acceleration produced by a constant force. </a:t>
                      </a:r>
                    </a:p>
                    <a:p>
                      <a:pPr algn="l" fontAlgn="t"/>
                      <a:r>
                        <a:rPr lang="en-GB" sz="1400" b="0" i="0" u="none" strike="noStrike">
                          <a:solidFill>
                            <a:srgbClr val="FF0000"/>
                          </a:solidFill>
                          <a:effectLst/>
                          <a:latin typeface="Calibri" panose="020F0502020204030204" pitchFamily="34" charset="0"/>
                        </a:rPr>
                        <a:t>Recall and revision based on P3 as covered in lockdown</a:t>
                      </a:r>
                      <a:r>
                        <a:rPr lang="en-GB" sz="1400" b="0" i="0" u="none" strike="noStrike">
                          <a:solidFill>
                            <a:srgbClr val="000000"/>
                          </a:solidFill>
                          <a:effectLst/>
                          <a:latin typeface="Calibri" panose="020F0502020204030204" pitchFamily="34" charset="0"/>
                        </a:rPr>
                        <a:t>                                                      </a:t>
                      </a:r>
                      <a:r>
                        <a:rPr lang="en-GB" sz="1400" b="0"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Investigate the reflection of light by different types of surface and the refraction of light by different substances investigate how the amount of infrared radiation absorbed or radiated by a surface depends on the nature of that surface.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828374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556809859"/>
              </p:ext>
            </p:extLst>
          </p:nvPr>
        </p:nvGraphicFramePr>
        <p:xfrm>
          <a:off x="470714" y="728980"/>
          <a:ext cx="11616650" cy="5870367"/>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50826">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P7 Magnetism and Electromagnetism </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000000"/>
                          </a:solidFill>
                          <a:effectLst/>
                          <a:latin typeface="Calibri" panose="020F0502020204030204" pitchFamily="34" charset="0"/>
                        </a:rPr>
                        <a:t>P8 Space Physics (Triple only)</a:t>
                      </a:r>
                    </a:p>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50826">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1" i="0" u="none" strike="noStrike" dirty="0">
                          <a:solidFill>
                            <a:srgbClr val="000000"/>
                          </a:solidFill>
                          <a:effectLst/>
                          <a:latin typeface="Calibri" panose="020F0502020204030204" pitchFamily="34" charset="0"/>
                        </a:rPr>
                        <a:t>6</a:t>
                      </a:r>
                      <a:r>
                        <a:rPr lang="en-GB" sz="1400" b="1" i="0" u="none" strike="noStrike" dirty="0" smtClean="0">
                          <a:solidFill>
                            <a:srgbClr val="000000"/>
                          </a:solidFill>
                          <a:effectLst/>
                          <a:latin typeface="Calibri" panose="020F0502020204030204" pitchFamily="34" charset="0"/>
                        </a:rPr>
                        <a:t> </a:t>
                      </a:r>
                      <a:r>
                        <a:rPr lang="en-GB" sz="1400" b="1" i="0" u="none" strike="noStrike" dirty="0">
                          <a:solidFill>
                            <a:srgbClr val="000000"/>
                          </a:solidFill>
                          <a:effectLst/>
                          <a:latin typeface="Calibri" panose="020F0502020204030204" pitchFamily="34" charset="0"/>
                        </a:rPr>
                        <a:t>Weeks</a:t>
                      </a: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400" b="1" i="0" u="none" strike="noStrike" dirty="0" smtClean="0">
                          <a:solidFill>
                            <a:srgbClr val="000000"/>
                          </a:solidFill>
                          <a:effectLst/>
                          <a:latin typeface="Calibri" panose="020F0502020204030204" pitchFamily="34" charset="0"/>
                        </a:rPr>
                        <a:t>2 weeks</a:t>
                      </a:r>
                      <a:endParaRPr lang="en-GB"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650826">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latin typeface="+mn-lt"/>
                        </a:rPr>
                        <a:t>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435749">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 electromagnetic induction</a:t>
                      </a:r>
                    </a:p>
                    <a:p>
                      <a:pPr algn="ctr" fontAlgn="t"/>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GB" sz="1400" b="0" i="0" u="none" strike="noStrike" dirty="0">
                          <a:solidFill>
                            <a:srgbClr val="000000"/>
                          </a:solidFill>
                          <a:effectLst/>
                          <a:latin typeface="Calibri" panose="020F0502020204030204" pitchFamily="34" charset="0"/>
                        </a:rPr>
                        <a:t>Recall 5</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Extended response question Life Cycle of a Star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716892">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Electromagnetic effects are used in a wide variety of devices. Engineers make use of the fact that a magnet moving in a coil can produce electric current and also that when current flows around a magnet it can produce movement. It means that systems that involve control or communications can take full advantage of this.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Questions about where we are, and where we came from, have been asked for thousands of years. In the past century, astronomers and astrophysicists have made remarkable progress in understanding the</a:t>
                      </a:r>
                      <a:br>
                        <a:rPr lang="en-GB" sz="1400" b="0" i="0" u="none" strike="noStrike" dirty="0">
                          <a:solidFill>
                            <a:srgbClr val="000000"/>
                          </a:solidFill>
                          <a:effectLst/>
                          <a:latin typeface="Calibri" panose="020F0502020204030204" pitchFamily="34" charset="0"/>
                        </a:rPr>
                      </a:br>
                      <a:r>
                        <a:rPr lang="en-GB" sz="1400" b="0" i="0" u="none" strike="noStrike" dirty="0">
                          <a:solidFill>
                            <a:srgbClr val="000000"/>
                          </a:solidFill>
                          <a:effectLst/>
                          <a:latin typeface="Calibri" panose="020F0502020204030204" pitchFamily="34" charset="0"/>
                        </a:rPr>
                        <a:t>scale and structure of the universe, its evolution and ours. New questions have emerged recently. ‘Dark matter’, which bends light and holds galaxies together but does not emit electromagnetic radiation, is everywhere – what is it? And what is causing the universe to expand ever faster?</a:t>
                      </a:r>
                    </a:p>
                    <a:p>
                      <a:pPr algn="l" fontAlgn="t"/>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96437">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1400" b="0" i="0" u="none" strike="noStrike" dirty="0">
                          <a:solidFill>
                            <a:srgbClr val="000000"/>
                          </a:solidFill>
                          <a:effectLst/>
                          <a:latin typeface="Calibri" panose="020F0502020204030204" pitchFamily="34" charset="0"/>
                        </a:rPr>
                        <a:t>n/a</a:t>
                      </a:r>
                      <a:br>
                        <a:rPr lang="en-GB" sz="1400" b="0" i="0" u="none" strike="noStrike" dirty="0">
                          <a:solidFill>
                            <a:srgbClr val="000000"/>
                          </a:solidFill>
                          <a:effectLst/>
                          <a:latin typeface="Calibri" panose="020F0502020204030204" pitchFamily="34" charset="0"/>
                        </a:rPr>
                      </a:b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400" b="0" i="0" u="none" strike="noStrike" dirty="0">
                          <a:solidFill>
                            <a:srgbClr val="000000"/>
                          </a:solidFill>
                          <a:effectLst/>
                          <a:latin typeface="Calibri" panose="020F0502020204030204" pitchFamily="34" charset="0"/>
                        </a:rPr>
                        <a:t>n/a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276865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11 (KS4) Exam board: AQA</a:t>
            </a:r>
            <a:r>
              <a:rPr lang="en-GB" sz="2400" b="1" u="sng" dirty="0">
                <a:solidFill>
                  <a:srgbClr val="FF0000"/>
                </a:solidFill>
              </a:rPr>
              <a:t>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335864" y="728981"/>
          <a:ext cx="11616650" cy="5782335"/>
        </p:xfrm>
        <a:graphic>
          <a:graphicData uri="http://schemas.openxmlformats.org/drawingml/2006/table">
            <a:tbl>
              <a:tblPr firstRow="1" bandRow="1">
                <a:tableStyleId>{5C22544A-7EE6-4342-B048-85BDC9FD1C3A}</a:tableStyleId>
              </a:tblPr>
              <a:tblGrid>
                <a:gridCol w="1647156">
                  <a:extLst>
                    <a:ext uri="{9D8B030D-6E8A-4147-A177-3AD203B41FA5}">
                      <a16:colId xmlns:a16="http://schemas.microsoft.com/office/drawing/2014/main" val="3717695141"/>
                    </a:ext>
                  </a:extLst>
                </a:gridCol>
                <a:gridCol w="4953357">
                  <a:extLst>
                    <a:ext uri="{9D8B030D-6E8A-4147-A177-3AD203B41FA5}">
                      <a16:colId xmlns:a16="http://schemas.microsoft.com/office/drawing/2014/main" val="1058426284"/>
                    </a:ext>
                  </a:extLst>
                </a:gridCol>
                <a:gridCol w="5016137">
                  <a:extLst>
                    <a:ext uri="{9D8B030D-6E8A-4147-A177-3AD203B41FA5}">
                      <a16:colId xmlns:a16="http://schemas.microsoft.com/office/drawing/2014/main" val="2670172643"/>
                    </a:ext>
                  </a:extLst>
                </a:gridCol>
              </a:tblGrid>
              <a:tr h="697652">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Exam preparation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GB" sz="14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97652">
                <a:tc>
                  <a:txBody>
                    <a:bodyPr/>
                    <a:lstStyle/>
                    <a:p>
                      <a:pPr algn="ctr"/>
                      <a:endParaRPr lang="en-GB" sz="1400" b="1" u="none" dirty="0">
                        <a:solidFill>
                          <a:srgbClr val="002060"/>
                        </a:solidFill>
                      </a:endParaRPr>
                    </a:p>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6 Weeks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400" b="1" i="0" u="none" strike="noStrike" dirty="0">
                        <a:solidFill>
                          <a:srgbClr val="000000"/>
                        </a:solidFill>
                        <a:effectLst/>
                        <a:latin typeface="Calibri" panose="020F0502020204030204" pitchFamily="34" charset="0"/>
                      </a:endParaRPr>
                    </a:p>
                    <a:p>
                      <a:pPr algn="ctr" fontAlgn="t"/>
                      <a:r>
                        <a:rPr lang="en-GB" sz="1400" b="1" i="0" u="none" strike="noStrike" dirty="0">
                          <a:solidFill>
                            <a:srgbClr val="000000"/>
                          </a:solidFill>
                          <a:effectLst/>
                          <a:latin typeface="Calibri" panose="020F0502020204030204" pitchFamily="34"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697652">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379545">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en-GB"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2167980">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40250">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2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79269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7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4268704262"/>
              </p:ext>
            </p:extLst>
          </p:nvPr>
        </p:nvGraphicFramePr>
        <p:xfrm>
          <a:off x="431075" y="728981"/>
          <a:ext cx="11521438" cy="5989451"/>
        </p:xfrm>
        <a:graphic>
          <a:graphicData uri="http://schemas.openxmlformats.org/drawingml/2006/table">
            <a:tbl>
              <a:tblPr firstRow="1" bandRow="1">
                <a:tableStyleId>{5C22544A-7EE6-4342-B048-85BDC9FD1C3A}</a:tableStyleId>
              </a:tblPr>
              <a:tblGrid>
                <a:gridCol w="2888964">
                  <a:extLst>
                    <a:ext uri="{9D8B030D-6E8A-4147-A177-3AD203B41FA5}">
                      <a16:colId xmlns:a16="http://schemas.microsoft.com/office/drawing/2014/main" val="3717695141"/>
                    </a:ext>
                  </a:extLst>
                </a:gridCol>
                <a:gridCol w="4316237">
                  <a:extLst>
                    <a:ext uri="{9D8B030D-6E8A-4147-A177-3AD203B41FA5}">
                      <a16:colId xmlns:a16="http://schemas.microsoft.com/office/drawing/2014/main" val="2580754352"/>
                    </a:ext>
                  </a:extLst>
                </a:gridCol>
                <a:gridCol w="4316237">
                  <a:extLst>
                    <a:ext uri="{9D8B030D-6E8A-4147-A177-3AD203B41FA5}">
                      <a16:colId xmlns:a16="http://schemas.microsoft.com/office/drawing/2014/main" val="1058426284"/>
                    </a:ext>
                  </a:extLst>
                </a:gridCol>
              </a:tblGrid>
              <a:tr h="716395">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7- Particle Model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 8- Separating Mixtures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04341">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u="none" dirty="0">
                        <a:solidFill>
                          <a:srgbClr val="002060"/>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none" dirty="0">
                          <a:solidFill>
                            <a:srgbClr val="002060"/>
                          </a:solidFill>
                          <a:latin typeface="+mn-lt"/>
                        </a:rPr>
                        <a:t>2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3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41739">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hazards)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716395">
                <a:tc>
                  <a:txBody>
                    <a:bodyPr/>
                    <a:lstStyle/>
                    <a:p>
                      <a:pPr algn="ctr"/>
                      <a:endParaRPr lang="en-GB" sz="1400" b="1" u="none" dirty="0">
                        <a:solidFill>
                          <a:srgbClr val="002060"/>
                        </a:solidFill>
                      </a:endParaRPr>
                    </a:p>
                    <a:p>
                      <a:pPr algn="ctr"/>
                      <a:endParaRPr lang="en-GB" sz="1400" b="1" u="none" dirty="0">
                        <a:solidFill>
                          <a:srgbClr val="002060"/>
                        </a:solidFill>
                      </a:endParaRPr>
                    </a:p>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ctr" fontAlgn="t">
                        <a:buFont typeface="Arial" panose="020B0604020202020204" pitchFamily="34" charset="0"/>
                        <a:buChar char="•"/>
                      </a:pPr>
                      <a:r>
                        <a:rPr lang="en-GB" sz="1000" b="0" i="0" u="none" strike="noStrike" dirty="0">
                          <a:solidFill>
                            <a:schemeClr val="tx1"/>
                          </a:solidFill>
                          <a:effectLst/>
                          <a:latin typeface="+mn-lt"/>
                        </a:rPr>
                        <a:t>Particle models-solve (Theories)</a:t>
                      </a:r>
                    </a:p>
                    <a:p>
                      <a:pPr algn="ctr" fontAlgn="t"/>
                      <a:r>
                        <a:rPr lang="en-GB" sz="1000" b="0" i="0" u="none" strike="noStrike" dirty="0">
                          <a:solidFill>
                            <a:schemeClr val="tx1"/>
                          </a:solidFill>
                          <a:effectLst/>
                          <a:latin typeface="+mn-lt"/>
                        </a:rPr>
                        <a:t>• Recall 5</a:t>
                      </a:r>
                      <a:br>
                        <a:rPr lang="en-GB" sz="1000" b="0" i="0" u="none" strike="noStrike" dirty="0">
                          <a:solidFill>
                            <a:schemeClr val="tx1"/>
                          </a:solidFill>
                          <a:effectLst/>
                          <a:latin typeface="+mn-lt"/>
                        </a:rPr>
                      </a:br>
                      <a:r>
                        <a:rPr lang="en-GB" sz="1000" b="0" i="0" u="none" strike="noStrike" dirty="0">
                          <a:solidFill>
                            <a:schemeClr val="tx1"/>
                          </a:solidFill>
                          <a:effectLst/>
                          <a:latin typeface="+mn-lt"/>
                        </a:rPr>
                        <a:t>• Self-evaluation sheets </a:t>
                      </a:r>
                      <a:br>
                        <a:rPr lang="en-GB" sz="1000" b="0" i="0" u="none" strike="noStrike" dirty="0">
                          <a:solidFill>
                            <a:schemeClr val="tx1"/>
                          </a:solidFill>
                          <a:effectLst/>
                          <a:latin typeface="+mn-lt"/>
                        </a:rPr>
                      </a:br>
                      <a:endParaRPr lang="en-GB" sz="1000" b="0" i="0" u="none" strike="noStrik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 Separating rock salt-  Solve (Hazards) (AO3c)</a:t>
                      </a:r>
                      <a:br>
                        <a:rPr lang="en-GB" sz="1000" b="0" i="0" u="none" strike="noStrike" dirty="0">
                          <a:solidFill>
                            <a:schemeClr val="tx1"/>
                          </a:solidFill>
                          <a:effectLst/>
                          <a:latin typeface="+mn-lt"/>
                        </a:rPr>
                      </a:br>
                      <a:r>
                        <a:rPr lang="en-GB" sz="1000" b="0" i="0" u="none" strike="noStrike" dirty="0">
                          <a:solidFill>
                            <a:schemeClr val="tx1"/>
                          </a:solidFill>
                          <a:effectLst/>
                          <a:latin typeface="+mn-lt"/>
                        </a:rPr>
                        <a:t>• Recall 5</a:t>
                      </a:r>
                      <a:br>
                        <a:rPr lang="en-GB" sz="1000" b="0" i="0" u="none" strike="noStrike" dirty="0">
                          <a:solidFill>
                            <a:schemeClr val="tx1"/>
                          </a:solidFill>
                          <a:effectLst/>
                          <a:latin typeface="+mn-lt"/>
                        </a:rPr>
                      </a:br>
                      <a:r>
                        <a:rPr lang="en-GB" sz="1000" b="0" i="0" u="none" strike="noStrike" dirty="0">
                          <a:solidFill>
                            <a:schemeClr val="tx1"/>
                          </a:solidFill>
                          <a:effectLst/>
                          <a:latin typeface="+mn-lt"/>
                        </a:rPr>
                        <a:t>• Self-evaluation sheets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71504">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Properties of solids, liquids and gases can be described in terms of particles in motion but with differences in the arrangement and movement of these same particles: closely spaced and vibrating (solid), in random motion but in contact (liquid), or in random motion and widely spaced (gas).  Observations where substances change temperature or state can be described in terms of particles gaining or losing energy.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A pure substance consists of only one type of element or compound and has a fixed melting and boiling point. Mixtures may be separated due to differences in their physical properties. The method chosen to separate a mixture depends on which physical properties of the individual substances are different.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908827">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Understand that scientific methods and theories develop as earlier explanations are modified to take account of new evidence and ideas, together with the importance of publishing results and peer review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mn-lt"/>
                        </a:rPr>
                        <a:t>Use techniques to separate mixtures.  Separate ingredients from mixtures using appropriate techniques such as evaporation, filtration, chromatography and magnets.  Work out the amount of salt in salt water - express as percentage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50657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7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2772675513"/>
              </p:ext>
            </p:extLst>
          </p:nvPr>
        </p:nvGraphicFramePr>
        <p:xfrm>
          <a:off x="600889" y="728981"/>
          <a:ext cx="11064242" cy="6273668"/>
        </p:xfrm>
        <a:graphic>
          <a:graphicData uri="http://schemas.openxmlformats.org/drawingml/2006/table">
            <a:tbl>
              <a:tblPr firstRow="1" bandRow="1">
                <a:tableStyleId>{5C22544A-7EE6-4342-B048-85BDC9FD1C3A}</a:tableStyleId>
              </a:tblPr>
              <a:tblGrid>
                <a:gridCol w="2862980">
                  <a:extLst>
                    <a:ext uri="{9D8B030D-6E8A-4147-A177-3AD203B41FA5}">
                      <a16:colId xmlns:a16="http://schemas.microsoft.com/office/drawing/2014/main" val="3717695141"/>
                    </a:ext>
                  </a:extLst>
                </a:gridCol>
                <a:gridCol w="4167179">
                  <a:extLst>
                    <a:ext uri="{9D8B030D-6E8A-4147-A177-3AD203B41FA5}">
                      <a16:colId xmlns:a16="http://schemas.microsoft.com/office/drawing/2014/main" val="3960397057"/>
                    </a:ext>
                  </a:extLst>
                </a:gridCol>
                <a:gridCol w="4034083">
                  <a:extLst>
                    <a:ext uri="{9D8B030D-6E8A-4147-A177-3AD203B41FA5}">
                      <a16:colId xmlns:a16="http://schemas.microsoft.com/office/drawing/2014/main" val="3706240846"/>
                    </a:ext>
                  </a:extLst>
                </a:gridCol>
              </a:tblGrid>
              <a:tr h="501773">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9- Sound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 10- Earth Structure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47122">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593668">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0945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Calculating speed of sound- Enquire-(AO3b)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 Cooling of Salol-Analyse  (AO3a)</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End of term test (AO2)</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Self-evaluation sheets</a:t>
                      </a:r>
                      <a:br>
                        <a:rPr lang="en-GB" sz="1000" b="0" i="0" u="none" strike="noStrike" dirty="0">
                          <a:solidFill>
                            <a:schemeClr val="tx1"/>
                          </a:solidFill>
                          <a:effectLst/>
                          <a:latin typeface="Calibri" panose="020F0502020204030204" pitchFamily="34" charset="0"/>
                        </a:rPr>
                      </a:b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0628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Sound consists of vibrations which travel as a longitudinal wave through substances. The denser the medium, the faster sound travels. The greater the amplitude of the waveform, the louder the sound. The greater the frequency (and therefore the shorter the wavelength), the higher the pitch.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Sedimentary, igneous and metamorphic rocks can be inter converted over millions of years through weathering and erosion, heat and pressure, and melting and cooling.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Represent different sounds in graph form.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Observe and investigate how the rate of cooling affects crystal formation.  Use models to represent rock formation.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22800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a:t>Science Faculty curriculum overview – Year 7 (KS3) </a:t>
            </a:r>
            <a:endParaRPr lang="en-GB" sz="24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284365575"/>
              </p:ext>
            </p:extLst>
          </p:nvPr>
        </p:nvGraphicFramePr>
        <p:xfrm>
          <a:off x="156755" y="728981"/>
          <a:ext cx="11691203" cy="5787680"/>
        </p:xfrm>
        <a:graphic>
          <a:graphicData uri="http://schemas.openxmlformats.org/drawingml/2006/table">
            <a:tbl>
              <a:tblPr firstRow="1" bandRow="1">
                <a:tableStyleId>{5C22544A-7EE6-4342-B048-85BDC9FD1C3A}</a:tableStyleId>
              </a:tblPr>
              <a:tblGrid>
                <a:gridCol w="2181751">
                  <a:extLst>
                    <a:ext uri="{9D8B030D-6E8A-4147-A177-3AD203B41FA5}">
                      <a16:colId xmlns:a16="http://schemas.microsoft.com/office/drawing/2014/main" val="3717695141"/>
                    </a:ext>
                  </a:extLst>
                </a:gridCol>
                <a:gridCol w="3663852">
                  <a:extLst>
                    <a:ext uri="{9D8B030D-6E8A-4147-A177-3AD203B41FA5}">
                      <a16:colId xmlns:a16="http://schemas.microsoft.com/office/drawing/2014/main" val="1058426284"/>
                    </a:ext>
                  </a:extLst>
                </a:gridCol>
                <a:gridCol w="2922800">
                  <a:extLst>
                    <a:ext uri="{9D8B030D-6E8A-4147-A177-3AD203B41FA5}">
                      <a16:colId xmlns:a16="http://schemas.microsoft.com/office/drawing/2014/main" val="3960397057"/>
                    </a:ext>
                  </a:extLst>
                </a:gridCol>
                <a:gridCol w="2922800">
                  <a:extLst>
                    <a:ext uri="{9D8B030D-6E8A-4147-A177-3AD203B41FA5}">
                      <a16:colId xmlns:a16="http://schemas.microsoft.com/office/drawing/2014/main" val="3706240846"/>
                    </a:ext>
                  </a:extLst>
                </a:gridCol>
              </a:tblGrid>
              <a:tr h="394425">
                <a:tc>
                  <a:txBody>
                    <a:bodyPr/>
                    <a:lstStyle/>
                    <a:p>
                      <a:pPr algn="ctr"/>
                      <a:r>
                        <a:rPr lang="en-GB" sz="1400" b="1" u="none" dirty="0">
                          <a:solidFill>
                            <a:srgbClr val="002060"/>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11- Interdependence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 12- Energy Transfer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13- Variation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2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2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3355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p>
                      <a:pPr algn="ctr"/>
                      <a:endParaRPr lang="en-GB" sz="1400" b="1" u="none" dirty="0">
                        <a:solidFill>
                          <a:srgbClr val="002060"/>
                        </a:solidFill>
                      </a:endParaRP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Develop and improve experimental procedures (solve- theories)</a:t>
                      </a:r>
                      <a:endParaRPr lang="en-GB" sz="1000" b="0" u="none" dirty="0">
                        <a:solidFill>
                          <a:schemeClr val="tx1">
                            <a:lumMod val="95000"/>
                            <a:lumOff val="5000"/>
                          </a:schemeClr>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90673">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Population graphs-Analyse (AO3a)</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End of Year test (AO2)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 Burning foods-  Enquire(AO3b)</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Self-evaluation sheets</a:t>
                      </a:r>
                      <a:br>
                        <a:rPr lang="en-GB" sz="1000" b="0" i="0" u="none" strike="noStrike" dirty="0">
                          <a:solidFill>
                            <a:schemeClr val="tx1"/>
                          </a:solidFill>
                          <a:effectLst/>
                          <a:latin typeface="Calibri" panose="020F0502020204030204" pitchFamily="34" charset="0"/>
                        </a:rPr>
                      </a:b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 Self Evaluation Sheets                                                                       • Solve (theories) (AO3c)- Evolution</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Recall 5</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 End of term test (AO2)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69274">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Organisms in a food web (decomposers, producers and consumers) depend on each other for nutrients. So, a change in one population leads to changes in others. The population of a species is affected by the number of its predators and prey, disease, pollution and competition between individuals for limited resources such as water and nutrients.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We can describe how jobs get done using an energy model where energy is transferred from one store at the start to another at the end. When energy is transferred, the total is conserved, but some energy is dissipated, reducing the useful energy.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There is variation between individuals of the same species. Some variation is inherited, some is caused by the environment and some is a combination. Variation between individuals is important for the survival of a species, helping it to avoid extinction in an always changing environment.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235729">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Represent changes to a population size in graph form.  Interpret population size data relate to changes in the environment.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Draw conclusions, Communicate ideas</a:t>
                      </a:r>
                      <a:br>
                        <a:rPr lang="en-GB" sz="1000" b="0" i="0" u="none" strike="noStrike" dirty="0">
                          <a:solidFill>
                            <a:schemeClr val="tx1"/>
                          </a:solidFill>
                          <a:effectLst/>
                          <a:latin typeface="Calibri" panose="020F0502020204030204" pitchFamily="34" charset="0"/>
                        </a:rPr>
                      </a:br>
                      <a:r>
                        <a:rPr lang="en-GB" sz="1000" b="0" i="0" u="none" strike="noStrike" dirty="0">
                          <a:solidFill>
                            <a:schemeClr val="tx1"/>
                          </a:solidFill>
                          <a:effectLst/>
                          <a:latin typeface="Calibri" panose="020F0502020204030204" pitchFamily="34" charset="0"/>
                        </a:rPr>
                        <a:t>Construct explanations when investigating the energy in different foods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Collect data on continuous and discontinuous variation and decide how to present data appropriately.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20932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7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nvGraphicFramePr>
        <p:xfrm>
          <a:off x="600889" y="728981"/>
          <a:ext cx="11064242" cy="6048656"/>
        </p:xfrm>
        <a:graphic>
          <a:graphicData uri="http://schemas.openxmlformats.org/drawingml/2006/table">
            <a:tbl>
              <a:tblPr firstRow="1" bandRow="1">
                <a:tableStyleId>{5C22544A-7EE6-4342-B048-85BDC9FD1C3A}</a:tableStyleId>
              </a:tblPr>
              <a:tblGrid>
                <a:gridCol w="2862980">
                  <a:extLst>
                    <a:ext uri="{9D8B030D-6E8A-4147-A177-3AD203B41FA5}">
                      <a16:colId xmlns:a16="http://schemas.microsoft.com/office/drawing/2014/main" val="3717695141"/>
                    </a:ext>
                  </a:extLst>
                </a:gridCol>
                <a:gridCol w="4167179">
                  <a:extLst>
                    <a:ext uri="{9D8B030D-6E8A-4147-A177-3AD203B41FA5}">
                      <a16:colId xmlns:a16="http://schemas.microsoft.com/office/drawing/2014/main" val="3960397057"/>
                    </a:ext>
                  </a:extLst>
                </a:gridCol>
                <a:gridCol w="4034083">
                  <a:extLst>
                    <a:ext uri="{9D8B030D-6E8A-4147-A177-3AD203B41FA5}">
                      <a16:colId xmlns:a16="http://schemas.microsoft.com/office/drawing/2014/main" val="3706240846"/>
                    </a:ext>
                  </a:extLst>
                </a:gridCol>
              </a:tblGrid>
              <a:tr h="501773">
                <a:tc>
                  <a:txBody>
                    <a:bodyPr/>
                    <a:lstStyle/>
                    <a:p>
                      <a:pPr algn="ctr"/>
                      <a:endParaRPr lang="en-GB" sz="1400" b="1" u="none" dirty="0">
                        <a:solidFill>
                          <a:srgbClr val="002060"/>
                        </a:solidFill>
                      </a:endParaRPr>
                    </a:p>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Revision/assessment units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Yearly review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747122">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Calibri" panose="020F0502020204030204" pitchFamily="34" charset="0"/>
                        </a:rPr>
                        <a:t>2 Weeks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30730">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Make judgements and draw conclusions (enquire)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lumMod val="95000"/>
                              <a:lumOff val="5000"/>
                            </a:schemeClr>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lumMod val="95000"/>
                              <a:lumOff val="5000"/>
                            </a:schemeClr>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lumMod val="95000"/>
                              <a:lumOff val="5000"/>
                            </a:schemeClr>
                          </a:solidFill>
                          <a:latin typeface="+mn-lt"/>
                        </a:rPr>
                        <a:t>AO3: Analyse information</a:t>
                      </a:r>
                      <a:r>
                        <a:rPr lang="en-GB" sz="1000" b="0" u="none" baseline="0" dirty="0">
                          <a:solidFill>
                            <a:schemeClr val="tx1">
                              <a:lumMod val="95000"/>
                              <a:lumOff val="5000"/>
                            </a:schemeClr>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lumMod val="95000"/>
                              <a:lumOff val="5000"/>
                            </a:schemeClr>
                          </a:solidFill>
                          <a:latin typeface="+mn-lt"/>
                        </a:rPr>
                        <a:t>Interpret and evaluate (analyse)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b="0" u="none" dirty="0">
                        <a:solidFill>
                          <a:schemeClr val="tx1">
                            <a:lumMod val="95000"/>
                            <a:lumOff val="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50945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Half termly tests</a:t>
                      </a:r>
                    </a:p>
                    <a:p>
                      <a:pPr algn="ctr" fontAlgn="t"/>
                      <a:r>
                        <a:rPr lang="en-GB" sz="1000" b="0" i="0" u="none" strike="noStrike" dirty="0">
                          <a:solidFill>
                            <a:srgbClr val="000000"/>
                          </a:solidFill>
                          <a:effectLst/>
                          <a:latin typeface="Calibri" panose="020F0502020204030204" pitchFamily="34" charset="0"/>
                        </a:rPr>
                        <a:t>Recall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0000"/>
                          </a:solidFill>
                          <a:effectLst/>
                          <a:latin typeface="Calibri" panose="020F0502020204030204" pitchFamily="34" charset="0"/>
                        </a:rPr>
                        <a:t>• Recall 5</a:t>
                      </a:r>
                      <a:br>
                        <a:rPr lang="en-GB" sz="1000" b="0" i="0" u="none" strike="noStrike" dirty="0">
                          <a:solidFill>
                            <a:srgbClr val="000000"/>
                          </a:solidFill>
                          <a:effectLst/>
                          <a:latin typeface="Calibri" panose="020F0502020204030204" pitchFamily="34" charset="0"/>
                        </a:rPr>
                      </a:br>
                      <a:r>
                        <a:rPr lang="en-GB" sz="1000" b="0" i="0" u="none" strike="noStrike" dirty="0">
                          <a:solidFill>
                            <a:srgbClr val="000000"/>
                          </a:solidFill>
                          <a:effectLst/>
                          <a:latin typeface="Calibri" panose="020F0502020204030204" pitchFamily="34" charset="0"/>
                        </a:rPr>
                        <a:t>• End of Year test (AO2)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306287">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See termly units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See termly units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Recall/Memory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chemeClr val="tx1"/>
                          </a:solidFill>
                          <a:effectLst/>
                          <a:latin typeface="Calibri" panose="020F0502020204030204" pitchFamily="34" charset="0"/>
                        </a:rPr>
                        <a:t>Recall</a:t>
                      </a:r>
                      <a:r>
                        <a:rPr lang="en-GB" sz="1000" b="0" i="0" u="none" strike="noStrike">
                          <a:solidFill>
                            <a:schemeClr val="tx1"/>
                          </a:solidFill>
                          <a:effectLst/>
                          <a:latin typeface="Calibri" panose="020F0502020204030204" pitchFamily="34" charset="0"/>
                        </a:rPr>
                        <a:t>/Memory</a:t>
                      </a:r>
                      <a:endParaRPr lang="en-GB" sz="1000" b="0" i="0" u="none" strike="noStrike" dirty="0">
                        <a:solidFill>
                          <a:schemeClr val="tx1"/>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75807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8 (KS3) </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448831132"/>
              </p:ext>
            </p:extLst>
          </p:nvPr>
        </p:nvGraphicFramePr>
        <p:xfrm>
          <a:off x="0" y="728981"/>
          <a:ext cx="12192000" cy="6308683"/>
        </p:xfrm>
        <a:graphic>
          <a:graphicData uri="http://schemas.openxmlformats.org/drawingml/2006/table">
            <a:tbl>
              <a:tblPr firstRow="1" bandRow="1">
                <a:tableStyleId>{5C22544A-7EE6-4342-B048-85BDC9FD1C3A}</a:tableStyleId>
              </a:tblPr>
              <a:tblGrid>
                <a:gridCol w="1780953">
                  <a:extLst>
                    <a:ext uri="{9D8B030D-6E8A-4147-A177-3AD203B41FA5}">
                      <a16:colId xmlns:a16="http://schemas.microsoft.com/office/drawing/2014/main" val="3717695141"/>
                    </a:ext>
                  </a:extLst>
                </a:gridCol>
                <a:gridCol w="2660823">
                  <a:extLst>
                    <a:ext uri="{9D8B030D-6E8A-4147-A177-3AD203B41FA5}">
                      <a16:colId xmlns:a16="http://schemas.microsoft.com/office/drawing/2014/main" val="1058426284"/>
                    </a:ext>
                  </a:extLst>
                </a:gridCol>
                <a:gridCol w="2592249">
                  <a:extLst>
                    <a:ext uri="{9D8B030D-6E8A-4147-A177-3AD203B41FA5}">
                      <a16:colId xmlns:a16="http://schemas.microsoft.com/office/drawing/2014/main" val="3960397057"/>
                    </a:ext>
                  </a:extLst>
                </a:gridCol>
                <a:gridCol w="2509453">
                  <a:extLst>
                    <a:ext uri="{9D8B030D-6E8A-4147-A177-3AD203B41FA5}">
                      <a16:colId xmlns:a16="http://schemas.microsoft.com/office/drawing/2014/main" val="3706240846"/>
                    </a:ext>
                  </a:extLst>
                </a:gridCol>
                <a:gridCol w="2648522">
                  <a:extLst>
                    <a:ext uri="{9D8B030D-6E8A-4147-A177-3AD203B41FA5}">
                      <a16:colId xmlns:a16="http://schemas.microsoft.com/office/drawing/2014/main" val="4178250955"/>
                    </a:ext>
                  </a:extLst>
                </a:gridCol>
              </a:tblGrid>
              <a:tr h="433613">
                <a:tc>
                  <a:txBody>
                    <a:bodyPr/>
                    <a:lstStyle/>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2060"/>
                          </a:solidFill>
                          <a:effectLst/>
                          <a:latin typeface="Calibri" panose="020F0502020204030204" pitchFamily="34" charset="0"/>
                        </a:rPr>
                        <a:t> 1- Elements</a:t>
                      </a:r>
                    </a:p>
                    <a:p>
                      <a:pPr algn="ctr" fontAlgn="b"/>
                      <a:endParaRPr lang="en-GB" sz="1200" b="1" i="0" u="none" strike="noStrike" dirty="0">
                        <a:solidFill>
                          <a:srgbClr val="00206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2060"/>
                          </a:solidFill>
                          <a:effectLst/>
                          <a:latin typeface="Calibri" panose="020F0502020204030204" pitchFamily="34" charset="0"/>
                        </a:rPr>
                        <a:t> 2- Digestion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2060"/>
                          </a:solidFill>
                          <a:effectLst/>
                          <a:latin typeface="Calibri" panose="020F0502020204030204" pitchFamily="34" charset="0"/>
                        </a:rPr>
                        <a:t> 3- Gravity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2060"/>
                          </a:solidFill>
                          <a:effectLst/>
                          <a:latin typeface="Calibri" panose="020F0502020204030204" pitchFamily="34" charset="0"/>
                        </a:rPr>
                        <a:t>4- Types of reactions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03282">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u="none" dirty="0">
                          <a:solidFill>
                            <a:srgbClr val="002060"/>
                          </a:solidFill>
                          <a:latin typeface="+mn-lt"/>
                        </a:rPr>
                        <a:t>2 Weeks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u="none" dirty="0">
                        <a:solidFill>
                          <a:srgbClr val="002060"/>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u="none"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3 Weeks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2060"/>
                          </a:solidFill>
                          <a:effectLst/>
                          <a:latin typeface="+mn-lt"/>
                        </a:rPr>
                        <a:t>1</a:t>
                      </a:r>
                      <a:r>
                        <a:rPr lang="en-GB" sz="1200" b="1" i="0" u="none" strike="noStrike" dirty="0" smtClean="0">
                          <a:solidFill>
                            <a:srgbClr val="002060"/>
                          </a:solidFill>
                          <a:effectLst/>
                          <a:latin typeface="+mn-lt"/>
                        </a:rPr>
                        <a:t> </a:t>
                      </a:r>
                      <a:r>
                        <a:rPr lang="en-GB" sz="1200" b="1" i="0" u="none" strike="noStrike" dirty="0">
                          <a:solidFill>
                            <a:srgbClr val="002060"/>
                          </a:solidFill>
                          <a:effectLst/>
                          <a:latin typeface="+mn-lt"/>
                        </a:rPr>
                        <a:t>Week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3 Weeks</a:t>
                      </a:r>
                    </a:p>
                    <a:p>
                      <a:pPr algn="ctr" fontAlgn="ctr"/>
                      <a:endParaRPr lang="en-GB" sz="1200" b="1" i="0" u="none" strike="noStrike" dirty="0">
                        <a:solidFill>
                          <a:srgbClr val="00206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770379">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u="none" baseline="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Make judgements and draw conclusions (enquire)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679268">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 Comparing how elements react Analyse- (AO3b) </a:t>
                      </a:r>
                    </a:p>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2060"/>
                          </a:solidFill>
                          <a:effectLst/>
                          <a:latin typeface="Calibri" panose="020F0502020204030204" pitchFamily="34" charset="0"/>
                        </a:rPr>
                        <a:t>•Recall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p>
                      <a:pPr algn="ctr" fontAlgn="b"/>
                      <a:r>
                        <a:rPr lang="en-GB" sz="1000" b="0" i="0" u="none" strike="noStrike" dirty="0">
                          <a:solidFill>
                            <a:srgbClr val="00206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 Food tests-Enquire- (AO3b) </a:t>
                      </a:r>
                    </a:p>
                    <a:p>
                      <a:pPr algn="ctr" fontAlgn="b"/>
                      <a:r>
                        <a:rPr lang="en-GB" sz="1000" b="0" i="0" u="none" strike="noStrike" dirty="0">
                          <a:solidFill>
                            <a:srgbClr val="002060"/>
                          </a:solidFill>
                          <a:effectLst/>
                          <a:latin typeface="Calibri" panose="020F0502020204030204" pitchFamily="34" charset="0"/>
                        </a:rPr>
                        <a:t> •Recall 5</a:t>
                      </a:r>
                    </a:p>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2060"/>
                          </a:solidFill>
                          <a:effectLst/>
                          <a:latin typeface="Calibri" panose="020F0502020204030204" pitchFamily="34" charset="0"/>
                        </a:rPr>
                        <a:t>• Self-evaluation sheets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ctr" fontAlgn="b">
                        <a:buFont typeface="Arial" panose="020B0604020202020204" pitchFamily="34" charset="0"/>
                        <a:buChar char="•"/>
                      </a:pPr>
                      <a:r>
                        <a:rPr lang="en-GB" sz="1000" b="0" i="0" u="none" strike="noStrike" dirty="0">
                          <a:solidFill>
                            <a:srgbClr val="002060"/>
                          </a:solidFill>
                          <a:effectLst/>
                          <a:latin typeface="Calibri" panose="020F0502020204030204" pitchFamily="34" charset="0"/>
                        </a:rPr>
                        <a:t>Gravity </a:t>
                      </a:r>
                      <a:r>
                        <a:rPr lang="en-GB" sz="1000" b="0" i="0" u="none" strike="noStrike" dirty="0" smtClean="0">
                          <a:solidFill>
                            <a:srgbClr val="002060"/>
                          </a:solidFill>
                          <a:effectLst/>
                          <a:latin typeface="Calibri" panose="020F0502020204030204" pitchFamily="34" charset="0"/>
                        </a:rPr>
                        <a:t>(Analyse) </a:t>
                      </a:r>
                      <a:r>
                        <a:rPr lang="en-GB" sz="1000" b="0" i="0" u="none" strike="noStrike" dirty="0">
                          <a:solidFill>
                            <a:srgbClr val="002060"/>
                          </a:solidFill>
                          <a:effectLst/>
                          <a:latin typeface="Calibri" panose="020F0502020204030204" pitchFamily="34" charset="0"/>
                        </a:rPr>
                        <a:t>(</a:t>
                      </a:r>
                      <a:r>
                        <a:rPr lang="en-GB" sz="1000" b="0" i="0" u="none" strike="noStrike" dirty="0" smtClean="0">
                          <a:solidFill>
                            <a:srgbClr val="002060"/>
                          </a:solidFill>
                          <a:effectLst/>
                          <a:latin typeface="Calibri" panose="020F0502020204030204" pitchFamily="34" charset="0"/>
                        </a:rPr>
                        <a:t>AO3b)</a:t>
                      </a:r>
                      <a:endParaRPr lang="en-GB" sz="1000" b="0" i="0" u="none" strike="noStrike" dirty="0">
                        <a:solidFill>
                          <a:srgbClr val="002060"/>
                        </a:solidFill>
                        <a:effectLst/>
                        <a:latin typeface="Calibri" panose="020F0502020204030204" pitchFamily="34" charset="0"/>
                      </a:endParaRPr>
                    </a:p>
                    <a:p>
                      <a:pPr algn="ctr" fontAlgn="b"/>
                      <a:r>
                        <a:rPr lang="en-GB" sz="1000" b="0" i="0" u="none" strike="noStrike" dirty="0">
                          <a:solidFill>
                            <a:srgbClr val="002060"/>
                          </a:solidFill>
                          <a:effectLst/>
                          <a:latin typeface="Calibri" panose="020F0502020204030204" pitchFamily="34" charset="0"/>
                        </a:rPr>
                        <a:t>•Recall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a:solidFill>
                            <a:srgbClr val="002060"/>
                          </a:solidFill>
                          <a:effectLst/>
                          <a:latin typeface="Calibri" panose="020F0502020204030204" pitchFamily="34" charset="0"/>
                        </a:rPr>
                        <a:t> </a:t>
                      </a:r>
                      <a:r>
                        <a:rPr lang="en-GB" sz="1000" b="0" i="0" u="none" strike="noStrike" smtClean="0">
                          <a:solidFill>
                            <a:srgbClr val="002060"/>
                          </a:solidFill>
                          <a:effectLst/>
                          <a:latin typeface="Calibri" panose="020F0502020204030204" pitchFamily="34" charset="0"/>
                        </a:rPr>
                        <a:t>Combustion </a:t>
                      </a:r>
                      <a:r>
                        <a:rPr lang="en-GB" sz="1000" b="0" i="0" u="none" strike="noStrike" dirty="0">
                          <a:solidFill>
                            <a:srgbClr val="002060"/>
                          </a:solidFill>
                          <a:effectLst/>
                          <a:latin typeface="Calibri" panose="020F0502020204030204" pitchFamily="34" charset="0"/>
                        </a:rPr>
                        <a:t>Analyse  (AO3a)  </a:t>
                      </a:r>
                    </a:p>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2060"/>
                          </a:solidFill>
                          <a:effectLst/>
                          <a:latin typeface="Calibri" panose="020F0502020204030204" pitchFamily="34" charset="0"/>
                        </a:rPr>
                        <a:t>•Recall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a:t>
                      </a:r>
                    </a:p>
                    <a:p>
                      <a:pPr algn="ctr" fontAlgn="b"/>
                      <a:r>
                        <a:rPr lang="en-GB" sz="1000" b="0" i="0" u="none" strike="noStrike" dirty="0">
                          <a:solidFill>
                            <a:srgbClr val="00206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427389">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Most substances are not pure elements, but compounds or mixtures containing atoms of different elements. They have different properties to the elements they contain.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The body needs a balanced diet with carbohydrates, lipids, proteins, vitamins, minerals, dietary fibre and water, for its cells’ energy, growth and maintenance. Organs of the digestive system are adapted to break large food molecules into small ones which can travel in the blood to cells and are used for life processes.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Mass and weight are different but related. Mass is a property of the object; weight depends upon mass but also on gravitational field strength. Every object exerts a gravitational force on every other object. The force increases with mass and decreases with distance. Gravity holds planets and moons in orbit around larger bodies.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Combustion is a reaction with oxygen in which energy is transferred to the surroundings as heat and light. Thermal decomposition is a reaction where a single reactant is broken down into simpler products by heating. Chemical changes can be described by a model where atoms and molecules in reactants rearrange to make the products and the total number of atoms is conserved.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12354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a:solidFill>
                            <a:srgbClr val="002060"/>
                          </a:solidFill>
                          <a:effectLst/>
                          <a:latin typeface="Calibri" panose="020F0502020204030204" pitchFamily="34" charset="0"/>
                        </a:rPr>
                        <a:t>Use particle diagrams to classify a substance as an element, mixture or compound and as molecules or atoms. Name simple compounds using rules: change non-metal to –ide; mono, di, tri prefixes; and symbols of hydroxide, nitrate, sulfate and carbonate.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Use appropriate units for area measurements.  Calculate area for a variety of shapes, including rectangles and cuboids.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Use the formula: weight (N) = mass (kg) x gravitational field strength (N/kg).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Write word equations from information about chemical reactions.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543123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1021239" y="-297712"/>
            <a:ext cx="10515600" cy="1325563"/>
          </a:xfrm>
        </p:spPr>
        <p:txBody>
          <a:bodyPr>
            <a:normAutofit/>
          </a:bodyPr>
          <a:lstStyle/>
          <a:p>
            <a:pPr algn="ctr"/>
            <a:r>
              <a:rPr lang="en-GB" sz="2400" b="1" u="sng" dirty="0"/>
              <a:t>Science Faculty curriculum overview – Year 8 (KS3)</a:t>
            </a: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769305808"/>
              </p:ext>
            </p:extLst>
          </p:nvPr>
        </p:nvGraphicFramePr>
        <p:xfrm>
          <a:off x="335864" y="728981"/>
          <a:ext cx="11512093" cy="6115235"/>
        </p:xfrm>
        <a:graphic>
          <a:graphicData uri="http://schemas.openxmlformats.org/drawingml/2006/table">
            <a:tbl>
              <a:tblPr firstRow="1" bandRow="1">
                <a:tableStyleId>{5C22544A-7EE6-4342-B048-85BDC9FD1C3A}</a:tableStyleId>
              </a:tblPr>
              <a:tblGrid>
                <a:gridCol w="2060915">
                  <a:extLst>
                    <a:ext uri="{9D8B030D-6E8A-4147-A177-3AD203B41FA5}">
                      <a16:colId xmlns:a16="http://schemas.microsoft.com/office/drawing/2014/main" val="3717695141"/>
                    </a:ext>
                  </a:extLst>
                </a:gridCol>
                <a:gridCol w="3239655">
                  <a:extLst>
                    <a:ext uri="{9D8B030D-6E8A-4147-A177-3AD203B41FA5}">
                      <a16:colId xmlns:a16="http://schemas.microsoft.com/office/drawing/2014/main" val="1058426284"/>
                    </a:ext>
                  </a:extLst>
                </a:gridCol>
                <a:gridCol w="3156164">
                  <a:extLst>
                    <a:ext uri="{9D8B030D-6E8A-4147-A177-3AD203B41FA5}">
                      <a16:colId xmlns:a16="http://schemas.microsoft.com/office/drawing/2014/main" val="3960397057"/>
                    </a:ext>
                  </a:extLst>
                </a:gridCol>
                <a:gridCol w="3055359">
                  <a:extLst>
                    <a:ext uri="{9D8B030D-6E8A-4147-A177-3AD203B41FA5}">
                      <a16:colId xmlns:a16="http://schemas.microsoft.com/office/drawing/2014/main" val="3706240846"/>
                    </a:ext>
                  </a:extLst>
                </a:gridCol>
              </a:tblGrid>
              <a:tr h="485865">
                <a:tc>
                  <a:txBody>
                    <a:bodyPr/>
                    <a:lstStyle/>
                    <a:p>
                      <a:pPr algn="ctr"/>
                      <a:r>
                        <a:rPr lang="en-GB" sz="1400" b="1" u="none" dirty="0">
                          <a:solidFill>
                            <a:srgbClr val="002060"/>
                          </a:solidFill>
                        </a:rPr>
                        <a:t>Topic</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 5- Universe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2060"/>
                          </a:solidFill>
                          <a:effectLst/>
                          <a:latin typeface="Calibri" panose="020F0502020204030204" pitchFamily="34" charset="0"/>
                        </a:rPr>
                        <a:t> 6- Light</a:t>
                      </a:r>
                    </a:p>
                    <a:p>
                      <a:pPr algn="ctr" fontAlgn="b"/>
                      <a:endParaRPr lang="en-GB" sz="1400" b="1" i="0" u="none" strike="noStrike" dirty="0">
                        <a:solidFill>
                          <a:srgbClr val="00206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200" b="1" i="0" u="none" strike="noStrike" dirty="0">
                          <a:solidFill>
                            <a:srgbClr val="002060"/>
                          </a:solidFill>
                          <a:effectLst/>
                          <a:latin typeface="Calibri" panose="020F0502020204030204" pitchFamily="34" charset="0"/>
                        </a:rPr>
                        <a:t>7- Metals and non metals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620848">
                <a:tc>
                  <a:txBody>
                    <a:bodyPr/>
                    <a:lstStyle/>
                    <a:p>
                      <a:pPr algn="ctr"/>
                      <a:r>
                        <a:rPr lang="en-GB" sz="1400" b="1" u="none" dirty="0">
                          <a:solidFill>
                            <a:srgbClr val="002060"/>
                          </a:solidFill>
                        </a:rPr>
                        <a:t>Length of topic</a:t>
                      </a:r>
                    </a:p>
                    <a:p>
                      <a:pPr algn="ctr"/>
                      <a:r>
                        <a:rPr lang="en-GB" sz="1400" b="1" u="none" dirty="0">
                          <a:solidFill>
                            <a:srgbClr val="002060"/>
                          </a:solidFill>
                        </a:rPr>
                        <a:t> (in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3 Weeks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3 Weeks</a:t>
                      </a:r>
                    </a:p>
                    <a:p>
                      <a:pPr algn="ctr" fontAlgn="ctr"/>
                      <a:r>
                        <a:rPr lang="en-GB" sz="1200" b="1" i="0" u="none" strike="noStrike" dirty="0">
                          <a:solidFill>
                            <a:srgbClr val="002060"/>
                          </a:solidFill>
                          <a:effectLst/>
                          <a:latin typeface="+mn-lt"/>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1200" b="1" i="0" u="none" strike="noStrike" dirty="0">
                          <a:solidFill>
                            <a:srgbClr val="002060"/>
                          </a:solidFill>
                          <a:effectLst/>
                          <a:latin typeface="+mn-lt"/>
                        </a:rPr>
                        <a:t>3 Weeks</a:t>
                      </a:r>
                    </a:p>
                    <a:p>
                      <a:pPr algn="ctr" fontAlgn="ctr"/>
                      <a:r>
                        <a:rPr lang="en-GB" sz="1200" b="1" i="0" u="none" strike="noStrike" dirty="0">
                          <a:solidFill>
                            <a:srgbClr val="002060"/>
                          </a:solidFill>
                          <a:effectLst/>
                          <a:latin typeface="+mn-lt"/>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1669414">
                <a:tc>
                  <a:txBody>
                    <a:bodyPr/>
                    <a:lstStyle/>
                    <a:p>
                      <a:pPr algn="ctr"/>
                      <a:r>
                        <a:rPr lang="en-US" sz="1400" b="1" u="none" dirty="0">
                          <a:solidFill>
                            <a:srgbClr val="002060"/>
                          </a:solidFill>
                        </a:rPr>
                        <a:t>Links to</a:t>
                      </a:r>
                      <a:r>
                        <a:rPr lang="en-US" sz="1400" b="1" u="none" baseline="0" dirty="0">
                          <a:solidFill>
                            <a:srgbClr val="002060"/>
                          </a:solidFill>
                        </a:rPr>
                        <a:t> specification</a:t>
                      </a:r>
                    </a:p>
                    <a:p>
                      <a:pPr algn="ctr"/>
                      <a:endParaRPr lang="en-GB" sz="1400" b="1" u="none"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Develop and improve experimental procedures (solve- theories</a:t>
                      </a:r>
                      <a:endParaRPr lang="en-GB" sz="1000" b="0" u="none"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Make judgements and draw conclusions (enquire)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0" u="none"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AO1: Demonstrate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techniques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latin typeface="+mn-lt"/>
                        </a:rPr>
                        <a:t>AO2: Apply knowledge and understanding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ideas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dirty="0">
                          <a:solidFill>
                            <a:schemeClr val="tx1"/>
                          </a:solidFill>
                          <a:latin typeface="+mn-lt"/>
                        </a:rPr>
                        <a:t>Scientific enquiry, techniques and procedures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chemeClr val="tx1"/>
                          </a:solidFill>
                          <a:latin typeface="+mn-lt"/>
                        </a:rPr>
                        <a:t>AO3: Analyse information</a:t>
                      </a:r>
                      <a:r>
                        <a:rPr lang="en-GB" sz="1000" b="0" u="none" baseline="0" dirty="0">
                          <a:solidFill>
                            <a:schemeClr val="tx1"/>
                          </a:solidFill>
                          <a:latin typeface="+mn-lt"/>
                        </a:rPr>
                        <a:t> and ideas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baseline="0" dirty="0">
                          <a:solidFill>
                            <a:schemeClr val="tx1"/>
                          </a:solidFill>
                          <a:latin typeface="+mn-lt"/>
                        </a:rPr>
                        <a:t>Interpret and evaluate (analyse)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802911">
                <a:tc>
                  <a:txBody>
                    <a:bodyPr/>
                    <a:lstStyle/>
                    <a:p>
                      <a:pPr algn="ctr"/>
                      <a:r>
                        <a:rPr lang="en-GB" sz="1400" b="1" u="none" dirty="0">
                          <a:solidFill>
                            <a:srgbClr val="002060"/>
                          </a:solidFill>
                        </a:rPr>
                        <a:t>Assessment Task(s)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ctr" fontAlgn="b">
                        <a:buFont typeface="Arial" panose="020B0604020202020204" pitchFamily="34" charset="0"/>
                        <a:buChar char="•"/>
                      </a:pPr>
                      <a:r>
                        <a:rPr lang="en-GB" sz="1000" b="0" i="0" u="none" strike="noStrike" dirty="0">
                          <a:solidFill>
                            <a:srgbClr val="002060"/>
                          </a:solidFill>
                          <a:effectLst/>
                          <a:latin typeface="Calibri" panose="020F0502020204030204" pitchFamily="34" charset="0"/>
                        </a:rPr>
                        <a:t>Diagrams/models of the universe solve (theories)- AO3c)                </a:t>
                      </a:r>
                    </a:p>
                    <a:p>
                      <a:pPr algn="ctr" fontAlgn="b"/>
                      <a:r>
                        <a:rPr lang="en-GB" sz="1000" b="0" i="0" u="none" strike="noStrike" dirty="0">
                          <a:solidFill>
                            <a:srgbClr val="002060"/>
                          </a:solidFill>
                          <a:effectLst/>
                          <a:latin typeface="Calibri" panose="020F0502020204030204" pitchFamily="34" charset="0"/>
                        </a:rPr>
                        <a:t> •Recall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 </a:t>
                      </a:r>
                    </a:p>
                    <a:p>
                      <a:pPr algn="ctr" fontAlgn="b"/>
                      <a:r>
                        <a:rPr lang="en-GB" sz="1000" b="0" i="0" u="none" strike="noStrike" dirty="0">
                          <a:solidFill>
                            <a:srgbClr val="002060"/>
                          </a:solidFill>
                          <a:effectLst/>
                          <a:latin typeface="Calibri" panose="020F0502020204030204" pitchFamily="34" charset="0"/>
                        </a:rPr>
                        <a:t>  • End of term test (AO2)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Refraction and reflection-Enquire- (AO3b)        </a:t>
                      </a:r>
                    </a:p>
                    <a:p>
                      <a:pPr algn="ctr" fontAlgn="b"/>
                      <a:r>
                        <a:rPr lang="en-GB" sz="1000" b="0" i="0" u="none" strike="noStrike" dirty="0">
                          <a:solidFill>
                            <a:srgbClr val="002060"/>
                          </a:solidFill>
                          <a:effectLst/>
                          <a:latin typeface="Calibri" panose="020F0502020204030204" pitchFamily="34" charset="0"/>
                        </a:rPr>
                        <a:t>•Recall 5</a:t>
                      </a:r>
                    </a:p>
                    <a:p>
                      <a:pPr algn="ctr" fontAlgn="b"/>
                      <a:r>
                        <a:rPr lang="en-GB" sz="1000" b="0" i="0" u="none" strike="noStrike" dirty="0">
                          <a:solidFill>
                            <a:srgbClr val="002060"/>
                          </a:solidFill>
                          <a:effectLst/>
                          <a:latin typeface="Calibri" panose="020F0502020204030204" pitchFamily="34" charset="0"/>
                        </a:rPr>
                        <a:t>• Self-evaluation sheets</a:t>
                      </a:r>
                    </a:p>
                    <a:p>
                      <a:pPr algn="ctr" fontAlgn="b"/>
                      <a:endParaRPr lang="en-GB" sz="1000" b="0" i="0" u="none" strike="noStrike" dirty="0">
                        <a:solidFill>
                          <a:srgbClr val="00206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000" b="0" i="0" u="none" strike="noStrike" dirty="0">
                          <a:solidFill>
                            <a:srgbClr val="002060"/>
                          </a:solidFill>
                          <a:effectLst/>
                          <a:latin typeface="Calibri" panose="020F0502020204030204" pitchFamily="34" charset="0"/>
                        </a:rPr>
                        <a:t>Displacement reactions- Analyse  (AO3a)</a:t>
                      </a:r>
                    </a:p>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2060"/>
                          </a:solidFill>
                          <a:effectLst/>
                          <a:latin typeface="Calibri" panose="020F0502020204030204" pitchFamily="34" charset="0"/>
                        </a:rPr>
                        <a:t>•Recall 5</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 Self-evaluation sheets                 </a:t>
                      </a:r>
                    </a:p>
                    <a:p>
                      <a:pPr algn="ctr" fontAlgn="b"/>
                      <a:r>
                        <a:rPr lang="en-GB" sz="1000" b="0" i="0" u="none" strike="noStrike" dirty="0">
                          <a:solidFill>
                            <a:srgbClr val="00206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433466">
                <a:tc>
                  <a:txBody>
                    <a:bodyPr/>
                    <a:lstStyle/>
                    <a:p>
                      <a:pPr algn="ctr"/>
                      <a:r>
                        <a:rPr lang="en-GB" sz="1400" b="1" u="none" dirty="0">
                          <a:solidFill>
                            <a:srgbClr val="002060"/>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The solar system can be modelled as planets rotating on tilted axes while orbiting the Sun, moons orbiting planets and sunlight spreading out and being reflected. This explains day and year length, seasons and the visibility of objects from Earth. Our solar system is a tiny part of a galaxy, one of many billions in the Universe. Light takes minutes to reach Earth from the Sun, four years from our nearest star and billions of years from other galaxies. Keywords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When a light ray meets a different medium, some of it is absorbed and some reflected. For a mirror, the angle of incidence equals the angle of reflection. The ray model can describe the formation of an image in a mirror and how objects appear different colours. When light enters a denser medium it bends towards the normal; when it enters a less dense medium it bends away from the normal. Refraction through lenses and prisms can be described using a ray diagram as a model.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Metals and non-metals react with oxygen to form oxides which are either bases or acids. Metals can be arranged as a reactivity series in order of how readily they react with other substances. Some metals react with acids to produce salts and hydrogen.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70436">
                <a:tc>
                  <a:txBody>
                    <a:bodyPr/>
                    <a:lstStyle/>
                    <a:p>
                      <a:pPr algn="ctr"/>
                      <a:r>
                        <a:rPr lang="en-GB" sz="1400" b="1" u="none" dirty="0">
                          <a:solidFill>
                            <a:srgbClr val="002060"/>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Using ratios to compare quantities.  Writing one number as a fraction of another and converting fractions to decimals.  Substituting values into simple formulae and solving resulting equations.  Drawing line graphs and scatter graphs, and using these to draw conclusions.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Construct ray diagrams to show how light reflects off mirrors, forms images and refracts.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GB" sz="1000" b="0" i="0" u="none" strike="noStrike" dirty="0">
                          <a:solidFill>
                            <a:srgbClr val="002060"/>
                          </a:solidFill>
                          <a:effectLst/>
                          <a:latin typeface="Calibri" panose="020F0502020204030204" pitchFamily="34" charset="0"/>
                        </a:rPr>
                        <a:t>Analyse patterns</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Discuss limitations</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Draw conclusions</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Present data Communicate ideas</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Construct explanations Estimate risks</a:t>
                      </a:r>
                      <a:br>
                        <a:rPr lang="en-GB" sz="1000" b="0" i="0" u="none" strike="noStrike" dirty="0">
                          <a:solidFill>
                            <a:srgbClr val="002060"/>
                          </a:solidFill>
                          <a:effectLst/>
                          <a:latin typeface="Calibri" panose="020F0502020204030204" pitchFamily="34" charset="0"/>
                        </a:rPr>
                      </a:br>
                      <a:r>
                        <a:rPr lang="en-GB" sz="1000" b="0" i="0" u="none" strike="noStrike" dirty="0">
                          <a:solidFill>
                            <a:srgbClr val="002060"/>
                          </a:solidFill>
                          <a:effectLst/>
                          <a:latin typeface="Calibri" panose="020F0502020204030204" pitchFamily="34" charset="0"/>
                        </a:rPr>
                        <a:t>Examine consequences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335485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11296</Words>
  <Application>Microsoft Office PowerPoint</Application>
  <PresentationFormat>Widescreen</PresentationFormat>
  <Paragraphs>1136</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Science curriculum overview KS3  </vt:lpstr>
      <vt:lpstr>Science Faculty curriculum overview – Year 7 (KS3) </vt:lpstr>
      <vt:lpstr>Science Faculty curriculum overview – Year 7 (KS3) </vt:lpstr>
      <vt:lpstr>Science Faculty curriculum overview – Year 7 (KS3) </vt:lpstr>
      <vt:lpstr>Science Faculty curriculum overview – Year 7 (KS3)</vt:lpstr>
      <vt:lpstr>Science Faculty curriculum overview – Year 7 (KS3) </vt:lpstr>
      <vt:lpstr>Science Faculty curriculum overview – Year 7 (KS3)</vt:lpstr>
      <vt:lpstr>Science Faculty curriculum overview – Year 8 (KS3) </vt:lpstr>
      <vt:lpstr>Science Faculty curriculum overview – Year 8 (KS3)</vt:lpstr>
      <vt:lpstr>Science Faculty curriculum overview – Year 8 (KS3)</vt:lpstr>
      <vt:lpstr>Science Faculty curriculum overview – Year 8 (KS3)</vt:lpstr>
      <vt:lpstr>Science Faculty curriculum overview – Year 8 (KS3)</vt:lpstr>
      <vt:lpstr>Science Faculty curriculum overview – Year 9 (KS3) </vt:lpstr>
      <vt:lpstr>Science Faculty curriculum overview – Year 9 (KS3) </vt:lpstr>
      <vt:lpstr>Science Faculty curriculum overview – Year 9 (KS3) </vt:lpstr>
      <vt:lpstr>Science Faculty curriculum overview – Year 9 (KS3) </vt:lpstr>
      <vt:lpstr>Science Faculty curriculum overview – Year 9 (KS3)</vt:lpstr>
      <vt:lpstr>Science Faculty curriculum overview – Year 9 (KS3)</vt:lpstr>
      <vt:lpstr>Science curriculum overview KS4  </vt:lpstr>
      <vt:lpstr>Science Faculty curriculum overview – Year 10 (KS4) Exam board: AQA </vt:lpstr>
      <vt:lpstr>Science Faculty curriculum overview – Year 10 (KS4) Exam board: AQA </vt:lpstr>
      <vt:lpstr>Science Faculty curriculum overview – Year 10 (KS4) Exam board: AQA </vt:lpstr>
      <vt:lpstr>Science Faculty curriculum overview – Year 10 (KS4) Exam board: AQA </vt:lpstr>
      <vt:lpstr>Science Faculty curriculum overview – Year 10 (KS4) Exam board: AQA </vt:lpstr>
      <vt:lpstr>Science Faculty curriculum overview – Year 10 (KS4) Exam board: AQA </vt:lpstr>
      <vt:lpstr>Science Faculty curriculum overview – Year 10 (KS4) Exam board: AQA </vt:lpstr>
      <vt:lpstr>Science Faculty curriculum overview – Year 11 (KS4) Exam board: AQA </vt:lpstr>
      <vt:lpstr>Science Faculty curriculum overview – Year 11 (KS4) Exam board: AQA </vt:lpstr>
      <vt:lpstr>Science Faculty curriculum overview – Year 11 (KS4) Exam board: AQA </vt:lpstr>
      <vt:lpstr>Science Faculty curriculum overview – Year 11 (KS4) Exam board: AQA </vt:lpstr>
      <vt:lpstr>Science Faculty curriculum overview – Year 11 (KS4) Exam board: AQA </vt:lpstr>
      <vt:lpstr>Science Faculty curriculum overview – Year 11 (KS4) Exam board: AQA </vt:lpstr>
      <vt:lpstr>Science Faculty curriculum overview – Year 11 (KS4) Exam board: AQA </vt:lpstr>
      <vt:lpstr>Science Faculty curriculum overview – Year 11 (KS4) Exam board: AQA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Flynn S</dc:creator>
  <cp:lastModifiedBy>Bennett S</cp:lastModifiedBy>
  <cp:revision>51</cp:revision>
  <dcterms:created xsi:type="dcterms:W3CDTF">2020-04-28T13:06:21Z</dcterms:created>
  <dcterms:modified xsi:type="dcterms:W3CDTF">2021-11-12T17:25:57Z</dcterms:modified>
</cp:coreProperties>
</file>