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A3B0D-E0C1-43FD-A87C-576AAEB91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D2485-5F73-4760-9136-11A1DFC2C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98CE2-5AD0-4714-8896-07C749BD4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C847B-FC74-44FE-96F8-D9530A1C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E6F55-2037-4ECC-8985-AD5717AA8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97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DDE74-51A9-496E-9EAC-A66973885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1BF91-0194-49BE-8400-7E68750D3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C58FE-0548-4C1A-9801-1F5A4BD0C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7E70A-B188-45C2-A2C3-178E37D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A293D-7CA9-4E8E-81D8-81B3D169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33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DC5292-8833-40BE-9284-5A221E475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9AD82-25D1-4FFC-987F-E80C88A73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6C0C0-E3D9-4CE8-BD28-D9A930DCF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314D9-8FA2-4F82-8FBA-E39B72982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4FC86-A3E1-4C1D-BED2-947A3778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87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084D6-6AF3-4BC9-8F8E-15139FDB6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4BF52-D21A-4A2D-AE13-6BDA1B549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4675B-610D-4BD1-AF7C-7946683B2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F1D97-C78D-4B1D-A1CA-C2CD23EA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1A911-241F-4235-97BB-E0A02BF3A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13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A61A9-BA84-4952-94CE-ACCEFAC74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E7EAA-0F38-4F0A-95ED-C5862D3E4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47299-9E55-4995-ABE2-C71D776C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00976-DFD8-4172-9848-07E75BD27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29EC2-B474-4FA5-B1C7-22E5886B0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66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90856-FDB2-4135-862F-04FF756F5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CB7B1-B6E3-4F32-8CE2-8A26E7954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7F356-185A-4209-A6AF-211D85087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6D0C3-BB9D-434F-80D6-DCE2A96FB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10F3C7-7ECC-4B06-970E-3982DA367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65227-89F4-487F-9ADA-4E7FA35F1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16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39F7-D756-40B6-96B2-8B07ECCC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31A55-807D-4B69-9343-A8D89C952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97BB3-6A90-4E64-9082-2CBEB6D1C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B6F5A9-454F-4033-A984-03C7D2B6B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7325BE-38BB-467B-9D20-5427E74D6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D2C375-6C6F-4B3D-BDC6-9CC4EE723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68572C-1035-4E15-A1BF-947DFD01B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78A671-E01F-44D7-B798-DB5D6D387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4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534D-6EA6-4F4B-B36A-A6BB206C4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ADEE2C-9244-420B-98B3-6110E605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3B0BC9-EB49-47AC-B33E-6F47E6FA2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284E51-1152-4588-AC2F-D97076CB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95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6C8F10-0058-4C2F-AA38-DFB6FC9CD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5D9FFE-3FA8-424F-B4CA-C1D22CA86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8D49D-F0F6-4C5F-8F9D-18CC4ECE5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2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9BA56-01DF-4B84-B6A7-C077C4158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2C2AB-FBD1-4E98-8BD6-652B6C564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160CC-A165-47DA-8D2E-8E4265456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C5C74-FEE9-4D49-A85A-40498C9D6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142A6-4ECD-4BBD-8C9D-4EE41B5E1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A1AD0-17E9-49EE-86C7-3BAD1096F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4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9F54B-94A9-4766-A30B-3AAE1828B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A1E215-883F-493F-8A59-29EF4B6707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D8C31F-F5D7-4BF4-9D06-4AA8A9911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8F1B98-4ABD-49AA-B955-0058D56C3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C63F0-0203-4F7D-8004-C84B2A8D7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CEC4E-DD67-4B65-BA10-F0F2E582E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43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705E07-4CFC-4BC9-8AB2-9A52C4DFF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8D4EE-68D4-44C6-8F8C-66B2F8142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E2B3C-4D55-483C-BC83-58C07DF64F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3076-4F8F-488B-9843-E6AF632E4907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D4B99-663E-4882-89EC-14AACCA9B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331B2-D684-4BAA-B897-B30FA1D19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65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239" y="-2977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>
                <a:solidFill>
                  <a:srgbClr val="FF0000"/>
                </a:solidFill>
              </a:rPr>
              <a:t>Religious Studies </a:t>
            </a:r>
            <a:r>
              <a:rPr lang="en-GB" sz="3200" b="1" u="sng" dirty="0"/>
              <a:t>curriculum overview – Year 7 (KS3)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873628"/>
              </p:ext>
            </p:extLst>
          </p:nvPr>
        </p:nvGraphicFramePr>
        <p:xfrm>
          <a:off x="215155" y="728980"/>
          <a:ext cx="11542013" cy="5917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805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066913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1648859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1648859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1648859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1648859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  <a:gridCol w="1648859">
                  <a:extLst>
                    <a:ext uri="{9D8B030D-6E8A-4147-A177-3AD203B41FA5}">
                      <a16:colId xmlns:a16="http://schemas.microsoft.com/office/drawing/2014/main" val="2556657449"/>
                    </a:ext>
                  </a:extLst>
                </a:gridCol>
              </a:tblGrid>
              <a:tr h="857773"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Community and founders</a:t>
                      </a:r>
                    </a:p>
                    <a:p>
                      <a:endParaRPr lang="en-GB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Responsibility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Crime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</a:rPr>
                        <a:t> and punishment</a:t>
                      </a:r>
                      <a:endParaRPr lang="en-GB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Forgiveness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Nature of God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Festivals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Length of topic (in weeks)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weeks</a:t>
                      </a:r>
                    </a:p>
                    <a:p>
                      <a:endParaRPr lang="en-GB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8 weeks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weeks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4 weeks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 6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weeks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4 weeks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Knowledge</a:t>
                      </a: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</a:rPr>
                        <a:t> based assessment</a:t>
                      </a:r>
                    </a:p>
                    <a:p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</a:rPr>
                        <a:t>A01 &amp; A02</a:t>
                      </a:r>
                      <a:endParaRPr lang="en-US" sz="12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endParaRPr lang="en-GB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Assessment Task(s)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Baseline assessment</a:t>
                      </a:r>
                    </a:p>
                    <a:p>
                      <a:endParaRPr lang="en-GB" sz="12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Comparing two founders of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</a:rPr>
                        <a:t> Religion</a:t>
                      </a:r>
                      <a:endParaRPr lang="en-GB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Hajj diary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Design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</a:rPr>
                        <a:t> your own prison with extended writing explaining whether Prison works?</a:t>
                      </a:r>
                      <a:endParaRPr lang="en-GB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Prodigal son comprehension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Compare and contrast 4 religious beliefs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</a:rPr>
                        <a:t> and practices</a:t>
                      </a:r>
                      <a:endParaRPr lang="en-GB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End of year re-call assessment</a:t>
                      </a:r>
                    </a:p>
                    <a:p>
                      <a:endParaRPr lang="en-GB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The role of the vicar</a:t>
                      </a:r>
                    </a:p>
                    <a:p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</a:rPr>
                        <a:t> role of an Imam</a:t>
                      </a:r>
                    </a:p>
                    <a:p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</a:rPr>
                        <a:t>The story of Abraham</a:t>
                      </a:r>
                    </a:p>
                    <a:p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</a:rPr>
                        <a:t>The story of Muhammad (</a:t>
                      </a:r>
                      <a:r>
                        <a:rPr lang="en-US" sz="1000" b="0" u="none" baseline="0" dirty="0" err="1">
                          <a:solidFill>
                            <a:schemeClr val="tx1"/>
                          </a:solidFill>
                        </a:rPr>
                        <a:t>pbuh</a:t>
                      </a:r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</a:rPr>
                        <a:t>The story of Jesus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Baptism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</a:rPr>
                        <a:t> (infant and believers)</a:t>
                      </a:r>
                    </a:p>
                    <a:p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</a:rPr>
                        <a:t>Five pillars of Islam with a focus on Hajj</a:t>
                      </a:r>
                      <a:endParaRPr lang="en-GB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Influences to morality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Capital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 punishment</a:t>
                      </a:r>
                    </a:p>
                    <a:p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Influence of prison on an individual</a:t>
                      </a:r>
                    </a:p>
                    <a:p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Aims of punishment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What is forgiveness?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The prodigal son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Christian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 views on forgiveness.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Muslim views on forgiveness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Early beliefs in God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 terms </a:t>
                      </a:r>
                      <a:r>
                        <a:rPr lang="en-GB" sz="1000" b="0" u="none" baseline="0" dirty="0" err="1">
                          <a:solidFill>
                            <a:schemeClr val="tx1"/>
                          </a:solidFill>
                        </a:rPr>
                        <a:t>eg.atheist</a:t>
                      </a:r>
                      <a:endParaRPr lang="en-GB" sz="10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Christian beliefs about God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Muslim beliefs about God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Hindu beliefs about God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Jewish beliefs about God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Purim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Eid </a:t>
                      </a:r>
                      <a:r>
                        <a:rPr lang="en-GB" sz="1000" b="0" u="none" dirty="0" err="1">
                          <a:solidFill>
                            <a:schemeClr val="tx1"/>
                          </a:solidFill>
                        </a:rPr>
                        <a:t>ul</a:t>
                      </a: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b="0" u="none" dirty="0" err="1">
                          <a:solidFill>
                            <a:schemeClr val="tx1"/>
                          </a:solidFill>
                        </a:rPr>
                        <a:t>Fitr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Christmas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Easter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Diwali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Learn</a:t>
                      </a:r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</a:rPr>
                        <a:t> key knowledge</a:t>
                      </a:r>
                    </a:p>
                    <a:p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  <a:p>
                      <a:endParaRPr lang="en-GB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  <a:p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  <a:p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  <a:p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221" y="31414"/>
            <a:ext cx="1248738" cy="6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206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239" y="-2977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>
                <a:solidFill>
                  <a:srgbClr val="FF0000"/>
                </a:solidFill>
              </a:rPr>
              <a:t>Religious Studies </a:t>
            </a:r>
            <a:r>
              <a:rPr lang="en-GB" sz="3200" b="1" u="sng" dirty="0"/>
              <a:t>curriculum overview – Year 8 (KS3)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623589"/>
              </p:ext>
            </p:extLst>
          </p:nvPr>
        </p:nvGraphicFramePr>
        <p:xfrm>
          <a:off x="434830" y="728980"/>
          <a:ext cx="10903732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530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278046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1817289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1817289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1817289">
                  <a:extLst>
                    <a:ext uri="{9D8B030D-6E8A-4147-A177-3AD203B41FA5}">
                      <a16:colId xmlns:a16="http://schemas.microsoft.com/office/drawing/2014/main" val="1222773592"/>
                    </a:ext>
                  </a:extLst>
                </a:gridCol>
                <a:gridCol w="1817289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u="none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 u="none" dirty="0">
                          <a:solidFill>
                            <a:schemeClr val="tx1"/>
                          </a:solidFill>
                        </a:rPr>
                        <a:t>Relationships</a:t>
                      </a:r>
                    </a:p>
                    <a:p>
                      <a:endParaRPr lang="en-GB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u="none" dirty="0">
                          <a:solidFill>
                            <a:schemeClr val="tx1"/>
                          </a:solidFill>
                        </a:rPr>
                        <a:t>Worship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u="none" dirty="0">
                          <a:solidFill>
                            <a:schemeClr val="tx1"/>
                          </a:solidFill>
                        </a:rPr>
                        <a:t>Creation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u="none" dirty="0">
                          <a:solidFill>
                            <a:schemeClr val="tx1"/>
                          </a:solidFill>
                        </a:rPr>
                        <a:t>Life after death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u="none" dirty="0">
                          <a:solidFill>
                            <a:schemeClr val="tx1"/>
                          </a:solidFill>
                        </a:rPr>
                        <a:t>Rules and laws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Length of topic (in weeks)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u="none" dirty="0">
                          <a:solidFill>
                            <a:schemeClr val="tx1"/>
                          </a:solidFill>
                        </a:rPr>
                        <a:t>8 weeks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 8</a:t>
                      </a:r>
                      <a:r>
                        <a:rPr lang="en-GB" sz="1400" b="0" u="none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weeks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7 weeks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7 weeks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GB" sz="1400" b="0" u="none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weeks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200" b="0" u="none" dirty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endParaRPr lang="en-US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Assessment Task(s)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Year 8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 recall </a:t>
                      </a: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assessment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Comparison of a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 Christian and Muslim wedding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Exam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 style questions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Exam style questions comparing creation stories and evaluating.</a:t>
                      </a:r>
                    </a:p>
                    <a:p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Analysis of different religious beliefs about life after death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Extended writing on Capital punishment and the law</a:t>
                      </a:r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Attitudes to Homosexuality</a:t>
                      </a:r>
                    </a:p>
                    <a:p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Christian</a:t>
                      </a:r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</a:rPr>
                        <a:t> wedding</a:t>
                      </a:r>
                    </a:p>
                    <a:p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</a:rPr>
                        <a:t>Muslim wedding</a:t>
                      </a:r>
                    </a:p>
                    <a:p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</a:rPr>
                        <a:t>Sikh wedding</a:t>
                      </a:r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What is worship?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 commandments</a:t>
                      </a:r>
                    </a:p>
                    <a:p>
                      <a:r>
                        <a:rPr lang="en-GB" sz="1000" b="0" u="none" baseline="0" dirty="0" err="1">
                          <a:solidFill>
                            <a:schemeClr val="tx1"/>
                          </a:solidFill>
                        </a:rPr>
                        <a:t>Shahadah</a:t>
                      </a:r>
                      <a:endParaRPr lang="en-GB" sz="10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Muslim dress code (women)</a:t>
                      </a:r>
                    </a:p>
                    <a:p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Mosque</a:t>
                      </a:r>
                    </a:p>
                    <a:p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Church</a:t>
                      </a:r>
                    </a:p>
                    <a:p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Synagogue</a:t>
                      </a:r>
                    </a:p>
                    <a:p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Prayer in places of worship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Literal versus liberal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Hindu account of  creation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Muslim account of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 creation</a:t>
                      </a:r>
                    </a:p>
                    <a:p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Christian account of creation</a:t>
                      </a:r>
                    </a:p>
                    <a:p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Aboriginal stories about creation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Hindu belief in the afterlife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Christian belief in the afterlife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Muslim belief in the afterlife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Christian and Muslim funeral rites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Absolute and relative morality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10 commandments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Sharia Law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Religious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 views on punishment</a:t>
                      </a:r>
                    </a:p>
                    <a:p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Capital punishment and the law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  <a:p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  <a:p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  <a:p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  <a:p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221" y="31414"/>
            <a:ext cx="1248738" cy="6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12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239" y="-2977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>
                <a:solidFill>
                  <a:srgbClr val="FF0000"/>
                </a:solidFill>
              </a:rPr>
              <a:t>Religious Studies </a:t>
            </a:r>
            <a:r>
              <a:rPr lang="en-GB" sz="3200" b="1" u="sng" dirty="0"/>
              <a:t>curriculum overview – Year 9 (KS3)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207170"/>
              </p:ext>
            </p:extLst>
          </p:nvPr>
        </p:nvGraphicFramePr>
        <p:xfrm>
          <a:off x="-4" y="647700"/>
          <a:ext cx="12192003" cy="653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803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547196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2032001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2032001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2032001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2032001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</a:tblGrid>
              <a:tr h="555602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Abortion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Human Rights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Extremism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Good and Evil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Christianity </a:t>
                      </a:r>
                      <a:r>
                        <a:rPr lang="en-GB" sz="1000" b="0" u="none">
                          <a:solidFill>
                            <a:schemeClr val="tx1"/>
                          </a:solidFill>
                        </a:rPr>
                        <a:t>and Islam medical</a:t>
                      </a:r>
                      <a:r>
                        <a:rPr lang="en-GB" sz="1000" b="0" u="none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ethics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401268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Length of topic (in weeks)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GB" sz="1400" b="0" u="none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weeks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7 weeks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GB" sz="1400" b="0" u="none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weeks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9 weeks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 8</a:t>
                      </a:r>
                      <a:r>
                        <a:rPr lang="en-GB" sz="1400" b="0" u="none" baseline="0" dirty="0">
                          <a:solidFill>
                            <a:schemeClr val="tx1"/>
                          </a:solidFill>
                        </a:rPr>
                        <a:t> weeks</a:t>
                      </a:r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1331660">
                <a:tc>
                  <a:txBody>
                    <a:bodyPr/>
                    <a:lstStyle/>
                    <a:p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86427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Assessment Task(s)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Year 9</a:t>
                      </a:r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</a:rPr>
                        <a:t> recall </a:t>
                      </a:r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 assessment</a:t>
                      </a:r>
                    </a:p>
                    <a:p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Structured Exam style</a:t>
                      </a:r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</a:rPr>
                        <a:t> questions with extended writing</a:t>
                      </a:r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Comparison of Martin Luther King and Malcolm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 X extended writing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u="none" dirty="0">
                          <a:solidFill>
                            <a:schemeClr val="tx1"/>
                          </a:solidFill>
                        </a:rPr>
                        <a:t>Influence of the media exam style questions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‘It is God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 who makes people suffer’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GCSE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 part d style question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‘Every woman has the right to have a baby’ GCSE part d style question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‘Genetic engineering is playing God’ speech.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1389005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When does life begin?</a:t>
                      </a:r>
                    </a:p>
                    <a:p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Pro life and pro choice</a:t>
                      </a:r>
                    </a:p>
                    <a:p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Law in</a:t>
                      </a:r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en-US" sz="1000" b="0" u="none" baseline="0" dirty="0" err="1">
                          <a:solidFill>
                            <a:schemeClr val="tx1"/>
                          </a:solidFill>
                        </a:rPr>
                        <a:t>Uk</a:t>
                      </a:r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</a:rPr>
                        <a:t> on abortion</a:t>
                      </a:r>
                    </a:p>
                    <a:p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</a:rPr>
                        <a:t>Christian attitudes towards abortion</a:t>
                      </a:r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Sanctity of life</a:t>
                      </a:r>
                    </a:p>
                    <a:p>
                      <a:endParaRPr lang="en-US" sz="14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Universal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 declaration of human rights</a:t>
                      </a:r>
                    </a:p>
                    <a:p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Martin Luther King</a:t>
                      </a:r>
                    </a:p>
                    <a:p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Malcolm X</a:t>
                      </a:r>
                    </a:p>
                    <a:p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Muhammad Ali</a:t>
                      </a:r>
                    </a:p>
                    <a:p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Wants and needs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What is extremism?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Why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 does it happen?</a:t>
                      </a:r>
                    </a:p>
                    <a:p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Influence of media</a:t>
                      </a:r>
                    </a:p>
                    <a:p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Propaganda</a:t>
                      </a:r>
                    </a:p>
                    <a:p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Censorship</a:t>
                      </a:r>
                    </a:p>
                    <a:p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Islamophobia</a:t>
                      </a:r>
                    </a:p>
                    <a:p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Understanding of one extremist group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Natural and moral evil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Case study 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The devil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Christian responses to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 evil</a:t>
                      </a:r>
                    </a:p>
                    <a:p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The Fall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Belief in God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5 pillars of Islam recall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10 commandments recall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Haram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Free-will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Genetic engineering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The legal rights over your body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1944608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  <a:p>
                      <a:endParaRPr lang="en-US" sz="14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  <a:p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  <a:p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  <a:p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221" y="31414"/>
            <a:ext cx="1248738" cy="6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36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7712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2400" b="1" u="sng" dirty="0">
                <a:solidFill>
                  <a:srgbClr val="FF0000"/>
                </a:solidFill>
              </a:rPr>
              <a:t>Religious </a:t>
            </a:r>
            <a:r>
              <a:rPr lang="en-GB" sz="2400" b="1" u="sng" dirty="0" err="1">
                <a:solidFill>
                  <a:srgbClr val="FF0000"/>
                </a:solidFill>
              </a:rPr>
              <a:t>studie</a:t>
            </a:r>
            <a:r>
              <a:rPr lang="en-GB" sz="2400" b="1" u="sng" dirty="0">
                <a:solidFill>
                  <a:srgbClr val="FF0000"/>
                </a:solidFill>
              </a:rPr>
              <a:t> s </a:t>
            </a:r>
            <a:r>
              <a:rPr lang="en-GB" sz="2400" b="1" u="sng" dirty="0"/>
              <a:t>curriculum overview – Year 10 (KS4)</a:t>
            </a:r>
            <a:r>
              <a:rPr lang="en-GB" sz="2400" b="1" dirty="0"/>
              <a:t>   </a:t>
            </a:r>
            <a:r>
              <a:rPr lang="en-GB" sz="2400" b="1" u="sng" dirty="0"/>
              <a:t>Exam board: </a:t>
            </a:r>
            <a:r>
              <a:rPr lang="en-GB" sz="2400" b="1" u="sng" dirty="0">
                <a:solidFill>
                  <a:srgbClr val="FF0000"/>
                </a:solidFill>
              </a:rPr>
              <a:t>EDUQAS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932933"/>
              </p:ext>
            </p:extLst>
          </p:nvPr>
        </p:nvGraphicFramePr>
        <p:xfrm>
          <a:off x="152440" y="651136"/>
          <a:ext cx="12039558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861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156012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1719937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1719937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1719937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1719937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  <a:gridCol w="1719937">
                  <a:extLst>
                    <a:ext uri="{9D8B030D-6E8A-4147-A177-3AD203B41FA5}">
                      <a16:colId xmlns:a16="http://schemas.microsoft.com/office/drawing/2014/main" val="3079114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u="none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Component 2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Beliefs and Teachings of Christianity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Component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Practices of Christianity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Component 3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Beliefs and Teachings of Islam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Component 3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Practices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Islam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Component 1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Human Rights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Component 1 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Issues of Life and Death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Length of topic (in weeks)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20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18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20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18</a:t>
                      </a:r>
                      <a:r>
                        <a:rPr lang="en-GB" sz="1000" b="0" u="none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 20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18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Assessment Task(s)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Baseline assessment</a:t>
                      </a:r>
                    </a:p>
                    <a:p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Part a-d style questions once per week</a:t>
                      </a:r>
                    </a:p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Part a-d style questions once per week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Mock exam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Part a-d style questions once per week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Part a-d style questions once per week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Mock exam as per whole school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Part a-d style questions once per week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Part a-d style questions once per week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The nature of God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Moses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Job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Jesus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The trinity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Creation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Jesus Christ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Salvation</a:t>
                      </a:r>
                    </a:p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8 key concepts</a:t>
                      </a:r>
                    </a:p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Forms of worship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Sacraments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The Church in the local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The worldwide Church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2011 census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 in school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8 key concepts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The nature of Allah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Prophet hood – </a:t>
                      </a:r>
                      <a:r>
                        <a:rPr lang="en-GB" sz="1000" b="0" u="none" dirty="0" err="1">
                          <a:solidFill>
                            <a:schemeClr val="tx1"/>
                          </a:solidFill>
                        </a:rPr>
                        <a:t>Risalah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Angels – </a:t>
                      </a:r>
                      <a:r>
                        <a:rPr lang="en-GB" sz="1000" b="0" u="none" dirty="0" err="1">
                          <a:solidFill>
                            <a:schemeClr val="tx1"/>
                          </a:solidFill>
                        </a:rPr>
                        <a:t>Malaikah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Afterlife 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Predestination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8 key concepts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Equality in Islam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Foundations of Faith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The Five Pillars of Sunni Islam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Ten Obligatory Acts of Shi’a Islam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8 key concepts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Human Rights and Social Justice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Discrimination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Issues of wealth and poverty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Malala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Martin Luther King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Malcolm 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Oscar Romero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Right to religious freedom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Equality between sexes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8 key concepts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The World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The origin and value of human life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Beliefs about death and the afterlife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NB- specific reference non-religious beliefs – humanists and atheists on Question D in this unit.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 err="1">
                          <a:solidFill>
                            <a:schemeClr val="tx1"/>
                          </a:solidFill>
                        </a:rPr>
                        <a:t>Akirah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Belief in heaven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8 key concepts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006" y="72054"/>
            <a:ext cx="1011993" cy="49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736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7712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2400" b="1" u="sng" dirty="0">
                <a:solidFill>
                  <a:srgbClr val="FF0000"/>
                </a:solidFill>
              </a:rPr>
              <a:t>Religious studies </a:t>
            </a:r>
            <a:r>
              <a:rPr lang="en-GB" sz="2400" b="1" u="sng" dirty="0"/>
              <a:t>curriculum overview – Year 11 (KS4)</a:t>
            </a:r>
            <a:r>
              <a:rPr lang="en-GB" sz="2400" b="1" dirty="0"/>
              <a:t>   </a:t>
            </a:r>
            <a:r>
              <a:rPr lang="en-GB" sz="2400" b="1" u="sng" dirty="0"/>
              <a:t>Exam board: </a:t>
            </a:r>
            <a:r>
              <a:rPr lang="en-GB" sz="2400" b="1" u="sng" dirty="0">
                <a:solidFill>
                  <a:srgbClr val="FF0000"/>
                </a:solidFill>
              </a:rPr>
              <a:t>EDUQAS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067448"/>
              </p:ext>
            </p:extLst>
          </p:nvPr>
        </p:nvGraphicFramePr>
        <p:xfrm>
          <a:off x="434830" y="728980"/>
          <a:ext cx="9193265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5597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881034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2298317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2298317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u="none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Component 1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Relationships 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Component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Good and Evil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Recap/Exam preparation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Length of topic (in weeks)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24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>
                          <a:solidFill>
                            <a:schemeClr val="tx1"/>
                          </a:solidFill>
                        </a:rPr>
                        <a:t>28 lessons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Knowledge based assessment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Extended writing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Religious language and key words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A01 &amp; A02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Assessment Task(s)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u="none" dirty="0">
                          <a:solidFill>
                            <a:schemeClr val="tx1"/>
                          </a:solidFill>
                        </a:rPr>
                        <a:t>Repeat assessment </a:t>
                      </a:r>
                      <a:r>
                        <a:rPr lang="en-US" sz="1000" b="0" u="none">
                          <a:solidFill>
                            <a:schemeClr val="tx1"/>
                          </a:solidFill>
                        </a:rPr>
                        <a:t>from start of year 10</a:t>
                      </a:r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Part a-d style questions once per week</a:t>
                      </a:r>
                    </a:p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Part a-d style questions once per week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Part a-d style questions once per week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Part a-d style questions once per week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Relationships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Sexual relationships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Issues of equality – gender Prejudice and discrimination</a:t>
                      </a:r>
                    </a:p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8 key concepts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Relative and absolute morality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Crime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Aims of punishment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Prison reformers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The death penalty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Forgiveness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Moral and natural evil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Religious teaching about suffering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8 </a:t>
                      </a:r>
                      <a:r>
                        <a:rPr lang="en-GB" sz="1000" b="0" u="none">
                          <a:solidFill>
                            <a:schemeClr val="tx1"/>
                          </a:solidFill>
                        </a:rPr>
                        <a:t>key concepts</a:t>
                      </a: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Mock exam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Learn key knowledge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Understand influences on individuals and community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Compare two or more religions</a:t>
                      </a:r>
                    </a:p>
                    <a:p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When expressing an opinion can use PEE</a:t>
                      </a:r>
                    </a:p>
                    <a:p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589" y="110154"/>
            <a:ext cx="857594" cy="423246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1728842-67B8-43AF-BBDF-7B7D6B105F40}"/>
              </a:ext>
            </a:extLst>
          </p:cNvPr>
          <p:cNvSpPr/>
          <p:nvPr/>
        </p:nvSpPr>
        <p:spPr>
          <a:xfrm>
            <a:off x="9628095" y="808521"/>
            <a:ext cx="2316857" cy="24929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Due to Lessons being reduced 20-21</a:t>
            </a:r>
          </a:p>
          <a:p>
            <a:pPr algn="ctr"/>
            <a:r>
              <a:rPr lang="en-GB" sz="1400" dirty="0"/>
              <a:t>Relationships 21-22 will be reduced to 20 lessons and Life after death will be completed in 6 lessons September. (using 2 lessons of the recap/exam preparation time)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609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674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1869</Words>
  <Application>Microsoft Office PowerPoint</Application>
  <PresentationFormat>Widescreen</PresentationFormat>
  <Paragraphs>507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Religious Studies curriculum overview – Year 7 (KS3)</vt:lpstr>
      <vt:lpstr>Religious Studies curriculum overview – Year 8 (KS3)</vt:lpstr>
      <vt:lpstr>Religious Studies curriculum overview – Year 9 (KS3)</vt:lpstr>
      <vt:lpstr>Religious studie s curriculum overview – Year 10 (KS4)   Exam board: EDUQAS</vt:lpstr>
      <vt:lpstr>Religious studies curriculum overview – Year 11 (KS4)   Exam board: EDUQAS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Geography long term plan. (Sept 2020)</dc:title>
  <dc:creator>Haggan C</dc:creator>
  <cp:lastModifiedBy>Maloret C</cp:lastModifiedBy>
  <cp:revision>69</cp:revision>
  <dcterms:created xsi:type="dcterms:W3CDTF">2020-02-24T08:29:40Z</dcterms:created>
  <dcterms:modified xsi:type="dcterms:W3CDTF">2021-07-06T09:53:56Z</dcterms:modified>
</cp:coreProperties>
</file>