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24" r:id="rId2"/>
    <p:sldId id="425" r:id="rId3"/>
    <p:sldId id="426" r:id="rId4"/>
    <p:sldId id="427" r:id="rId5"/>
    <p:sldId id="428" r:id="rId6"/>
    <p:sldId id="429" r:id="rId7"/>
    <p:sldId id="430" r:id="rId8"/>
    <p:sldId id="431" r:id="rId9"/>
    <p:sldId id="432"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4660"/>
  </p:normalViewPr>
  <p:slideViewPr>
    <p:cSldViewPr snapToGrid="0">
      <p:cViewPr varScale="1">
        <p:scale>
          <a:sx n="78" d="100"/>
          <a:sy n="78" d="100"/>
        </p:scale>
        <p:origin x="126"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E592382-02C3-4F8C-9385-8A4BB49B6BCA}" type="datetimeFigureOut">
              <a:rPr lang="en-GB" smtClean="0"/>
              <a:t>24/09/2020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CC8B4EA-6F6E-459B-9B2E-4E2B1320C20C}" type="slidenum">
              <a:rPr lang="en-GB" smtClean="0"/>
              <a:t>‹#›</a:t>
            </a:fld>
            <a:endParaRPr lang="en-GB"/>
          </a:p>
        </p:txBody>
      </p:sp>
    </p:spTree>
    <p:extLst>
      <p:ext uri="{BB962C8B-B14F-4D97-AF65-F5344CB8AC3E}">
        <p14:creationId xmlns:p14="http://schemas.microsoft.com/office/powerpoint/2010/main" val="798660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231439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70565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300774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12987" t="10964" r="5842" b="12379"/>
          <a:stretch/>
        </p:blipFill>
        <p:spPr>
          <a:xfrm>
            <a:off x="10951028" y="5443369"/>
            <a:ext cx="1240972" cy="1397177"/>
          </a:xfrm>
          <a:prstGeom prst="rect">
            <a:avLst/>
          </a:prstGeom>
        </p:spPr>
      </p:pic>
      <p:sp>
        <p:nvSpPr>
          <p:cNvPr id="6" name="Text Placeholder 5"/>
          <p:cNvSpPr>
            <a:spLocks noGrp="1"/>
          </p:cNvSpPr>
          <p:nvPr>
            <p:ph type="body" sz="quarter" idx="10"/>
          </p:nvPr>
        </p:nvSpPr>
        <p:spPr>
          <a:xfrm>
            <a:off x="204820" y="1397600"/>
            <a:ext cx="10515600" cy="5152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itle Placeholder 1"/>
          <p:cNvSpPr>
            <a:spLocks noGrp="1"/>
          </p:cNvSpPr>
          <p:nvPr>
            <p:ph type="title"/>
          </p:nvPr>
        </p:nvSpPr>
        <p:spPr>
          <a:xfrm>
            <a:off x="204820" y="36018"/>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55588" y="97719"/>
            <a:ext cx="866588" cy="1299881"/>
          </a:xfrm>
          <a:prstGeom prst="rect">
            <a:avLst/>
          </a:prstGeom>
        </p:spPr>
      </p:pic>
    </p:spTree>
    <p:extLst>
      <p:ext uri="{BB962C8B-B14F-4D97-AF65-F5344CB8AC3E}">
        <p14:creationId xmlns:p14="http://schemas.microsoft.com/office/powerpoint/2010/main" val="272788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14586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16207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53999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210978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310545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3616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15381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FFA85-E830-4EA2-83E4-7A3F28E6AD38}" type="datetimeFigureOut">
              <a:rPr lang="en-GB" smtClean="0"/>
              <a:t>24/09/2020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9CDA17-7BCF-4169-8956-94A22E0180B4}" type="slidenum">
              <a:rPr lang="en-GB" smtClean="0"/>
              <a:t>‹#›</a:t>
            </a:fld>
            <a:endParaRPr lang="en-GB" dirty="0"/>
          </a:p>
        </p:txBody>
      </p:sp>
    </p:spTree>
    <p:extLst>
      <p:ext uri="{BB962C8B-B14F-4D97-AF65-F5344CB8AC3E}">
        <p14:creationId xmlns:p14="http://schemas.microsoft.com/office/powerpoint/2010/main" val="386948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FFA85-E830-4EA2-83E4-7A3F28E6AD38}" type="datetimeFigureOut">
              <a:rPr lang="en-GB" smtClean="0"/>
              <a:t>24/09/2020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CDA17-7BCF-4169-8956-94A22E0180B4}" type="slidenum">
              <a:rPr lang="en-GB" smtClean="0"/>
              <a:t>‹#›</a:t>
            </a:fld>
            <a:endParaRPr lang="en-GB" dirty="0"/>
          </a:p>
        </p:txBody>
      </p:sp>
    </p:spTree>
    <p:extLst>
      <p:ext uri="{BB962C8B-B14F-4D97-AF65-F5344CB8AC3E}">
        <p14:creationId xmlns:p14="http://schemas.microsoft.com/office/powerpoint/2010/main" val="98786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25237" y="973977"/>
            <a:ext cx="10044545" cy="553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025237" y="259898"/>
            <a:ext cx="10044545" cy="138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66910" y="104618"/>
            <a:ext cx="1080000" cy="1080000"/>
          </a:xfrm>
          <a:prstGeom prst="ellipse">
            <a:avLst/>
          </a:prstGeom>
          <a:solidFill>
            <a:srgbClr val="7030A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76066" y="6040581"/>
            <a:ext cx="1037595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52255" y="228880"/>
            <a:ext cx="6982690" cy="769441"/>
          </a:xfrm>
          <a:prstGeom prst="rect">
            <a:avLst/>
          </a:prstGeom>
          <a:noFill/>
        </p:spPr>
        <p:txBody>
          <a:bodyPr wrap="square" rtlCol="0">
            <a:spAutoFit/>
          </a:bodyPr>
          <a:lstStyle/>
          <a:p>
            <a:r>
              <a:rPr lang="en-GB" sz="4400" dirty="0" smtClean="0"/>
              <a:t>World </a:t>
            </a:r>
            <a:r>
              <a:rPr lang="en-GB" sz="4400" smtClean="0"/>
              <a:t>Mental Health Day</a:t>
            </a:r>
            <a:endParaRPr lang="en-GB" sz="4400" dirty="0"/>
          </a:p>
        </p:txBody>
      </p:sp>
      <p:sp>
        <p:nvSpPr>
          <p:cNvPr id="19" name="TextBox 18"/>
          <p:cNvSpPr txBox="1"/>
          <p:nvPr/>
        </p:nvSpPr>
        <p:spPr>
          <a:xfrm>
            <a:off x="7620002" y="6334780"/>
            <a:ext cx="3449780" cy="523220"/>
          </a:xfrm>
          <a:prstGeom prst="rect">
            <a:avLst/>
          </a:prstGeom>
          <a:noFill/>
        </p:spPr>
        <p:txBody>
          <a:bodyPr wrap="square" rtlCol="0">
            <a:spAutoFit/>
          </a:bodyPr>
          <a:lstStyle/>
          <a:p>
            <a:r>
              <a:rPr lang="en-GB" sz="2800" i="1" dirty="0" smtClean="0">
                <a:solidFill>
                  <a:srgbClr val="FFC000"/>
                </a:solidFill>
              </a:rPr>
              <a:t>Stay safe, seek success </a:t>
            </a:r>
            <a:endParaRPr lang="en-GB" sz="2800" i="1" dirty="0">
              <a:solidFill>
                <a:srgbClr val="FFC000"/>
              </a:solidFill>
            </a:endParaRPr>
          </a:p>
        </p:txBody>
      </p:sp>
      <p:sp>
        <p:nvSpPr>
          <p:cNvPr id="20" name="TextBox 19"/>
          <p:cNvSpPr txBox="1"/>
          <p:nvPr/>
        </p:nvSpPr>
        <p:spPr>
          <a:xfrm>
            <a:off x="1208134" y="6054541"/>
            <a:ext cx="5081830" cy="892552"/>
          </a:xfrm>
          <a:prstGeom prst="rect">
            <a:avLst/>
          </a:prstGeom>
          <a:noFill/>
        </p:spPr>
        <p:txBody>
          <a:bodyPr wrap="square" rtlCol="0">
            <a:spAutoFit/>
          </a:bodyPr>
          <a:lstStyle/>
          <a:p>
            <a:r>
              <a:rPr lang="en-GB" sz="2600" i="1" dirty="0" smtClean="0"/>
              <a:t>It’s not who you are that holds you back. It’s who you think you’re not</a:t>
            </a:r>
            <a:endParaRPr lang="en-GB" sz="2600" i="1" dirty="0"/>
          </a:p>
        </p:txBody>
      </p:sp>
      <p:pic>
        <p:nvPicPr>
          <p:cNvPr id="1026" name="Picture 2" descr="correct Icon 18627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425" y="259898"/>
            <a:ext cx="744970" cy="74497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003981" y="1007808"/>
            <a:ext cx="3823855" cy="646331"/>
          </a:xfrm>
          <a:prstGeom prst="rect">
            <a:avLst/>
          </a:prstGeom>
          <a:noFill/>
        </p:spPr>
        <p:txBody>
          <a:bodyPr wrap="square" rtlCol="0">
            <a:spAutoFit/>
          </a:bodyPr>
          <a:lstStyle/>
          <a:p>
            <a:r>
              <a:rPr lang="en-GB" sz="3600" dirty="0" smtClean="0"/>
              <a:t>Intended Outcome:</a:t>
            </a:r>
            <a:endParaRPr lang="en-GB" sz="3600" dirty="0"/>
          </a:p>
        </p:txBody>
      </p:sp>
      <p:sp>
        <p:nvSpPr>
          <p:cNvPr id="23" name="TextBox 22"/>
          <p:cNvSpPr txBox="1"/>
          <p:nvPr/>
        </p:nvSpPr>
        <p:spPr>
          <a:xfrm>
            <a:off x="678872" y="1613667"/>
            <a:ext cx="10529455" cy="646331"/>
          </a:xfrm>
          <a:prstGeom prst="rect">
            <a:avLst/>
          </a:prstGeom>
          <a:noFill/>
          <a:ln w="28575">
            <a:solidFill>
              <a:srgbClr val="FFC000"/>
            </a:solidFill>
          </a:ln>
        </p:spPr>
        <p:txBody>
          <a:bodyPr wrap="square" rtlCol="0">
            <a:spAutoFit/>
          </a:bodyPr>
          <a:lstStyle/>
          <a:p>
            <a:r>
              <a:rPr lang="en-GB" sz="3600" i="1" dirty="0" smtClean="0"/>
              <a:t>Self-Esteem and Confidence </a:t>
            </a:r>
            <a:endParaRPr lang="en-GB" sz="3600" i="1" dirty="0"/>
          </a:p>
        </p:txBody>
      </p:sp>
      <p:sp>
        <p:nvSpPr>
          <p:cNvPr id="22" name="TextBox 21"/>
          <p:cNvSpPr txBox="1"/>
          <p:nvPr/>
        </p:nvSpPr>
        <p:spPr>
          <a:xfrm>
            <a:off x="5001492" y="2912324"/>
            <a:ext cx="5043054" cy="2677656"/>
          </a:xfrm>
          <a:prstGeom prst="rect">
            <a:avLst/>
          </a:prstGeom>
          <a:noFill/>
        </p:spPr>
        <p:txBody>
          <a:bodyPr wrap="square" rtlCol="0">
            <a:spAutoFit/>
          </a:bodyPr>
          <a:lstStyle/>
          <a:p>
            <a:r>
              <a:rPr lang="en-GB" sz="2400" dirty="0" smtClean="0"/>
              <a:t>Wash your hands</a:t>
            </a:r>
          </a:p>
          <a:p>
            <a:endParaRPr lang="en-GB" sz="2400" dirty="0"/>
          </a:p>
          <a:p>
            <a:r>
              <a:rPr lang="en-GB" sz="2400" dirty="0" smtClean="0"/>
              <a:t>Keep your distance from others</a:t>
            </a:r>
          </a:p>
          <a:p>
            <a:endParaRPr lang="en-GB" sz="2400" dirty="0"/>
          </a:p>
          <a:p>
            <a:r>
              <a:rPr lang="en-GB" sz="2400" dirty="0" smtClean="0"/>
              <a:t>Catch it, bin it, kill it</a:t>
            </a:r>
          </a:p>
          <a:p>
            <a:endParaRPr lang="en-GB" sz="2400" dirty="0"/>
          </a:p>
          <a:p>
            <a:r>
              <a:rPr lang="en-GB" sz="2400" dirty="0" smtClean="0"/>
              <a:t>Stay safe – First time, every time</a:t>
            </a:r>
            <a:endParaRPr lang="en-GB" sz="2400" dirty="0"/>
          </a:p>
        </p:txBody>
      </p:sp>
      <p:pic>
        <p:nvPicPr>
          <p:cNvPr id="1028" name="Picture 4" descr="wash hands Icon 2498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5099" y="2744175"/>
            <a:ext cx="925080" cy="9250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istance Icon 34985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39381" y="3509397"/>
            <a:ext cx="827640" cy="8276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issue Icon 20626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8847" y="4045570"/>
            <a:ext cx="901222" cy="90122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afe Icon 32387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99092" y="4946792"/>
            <a:ext cx="908218" cy="908218"/>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rot="16200000">
            <a:off x="2096866" y="3901409"/>
            <a:ext cx="2161308" cy="523220"/>
          </a:xfrm>
          <a:prstGeom prst="rect">
            <a:avLst/>
          </a:prstGeom>
          <a:solidFill>
            <a:srgbClr val="7030A0"/>
          </a:solidFill>
          <a:ln>
            <a:solidFill>
              <a:srgbClr val="FFFF00"/>
            </a:solidFill>
          </a:ln>
        </p:spPr>
        <p:txBody>
          <a:bodyPr wrap="square" rtlCol="0">
            <a:spAutoFit/>
          </a:bodyPr>
          <a:lstStyle/>
          <a:p>
            <a:pPr algn="ctr"/>
            <a:r>
              <a:rPr lang="en-GB" sz="2800" dirty="0" smtClean="0">
                <a:solidFill>
                  <a:schemeClr val="bg1"/>
                </a:solidFill>
              </a:rPr>
              <a:t>REMEMBER!</a:t>
            </a:r>
            <a:endParaRPr lang="en-GB" sz="2800" dirty="0">
              <a:solidFill>
                <a:schemeClr val="bg1"/>
              </a:solidFill>
            </a:endParaRPr>
          </a:p>
        </p:txBody>
      </p:sp>
      <p:sp>
        <p:nvSpPr>
          <p:cNvPr id="33" name="Oval 32"/>
          <p:cNvSpPr/>
          <p:nvPr/>
        </p:nvSpPr>
        <p:spPr>
          <a:xfrm>
            <a:off x="103981" y="5884780"/>
            <a:ext cx="900000" cy="900000"/>
          </a:xfrm>
          <a:prstGeom prst="ellipse">
            <a:avLst/>
          </a:prstGeom>
          <a:solidFill>
            <a:srgbClr val="7030A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8" name="Picture 14" descr="Thought Icon 202587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035" y="5961120"/>
            <a:ext cx="710062" cy="71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337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25237" y="973977"/>
            <a:ext cx="10044545" cy="553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025237" y="259898"/>
            <a:ext cx="10044545" cy="138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66910" y="104618"/>
            <a:ext cx="1080000" cy="1080000"/>
          </a:xfrm>
          <a:prstGeom prst="ellipse">
            <a:avLst/>
          </a:prstGeom>
          <a:solidFill>
            <a:srgbClr val="7030A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576066" y="6040581"/>
            <a:ext cx="1037595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52255" y="228880"/>
            <a:ext cx="6982690" cy="769441"/>
          </a:xfrm>
          <a:prstGeom prst="rect">
            <a:avLst/>
          </a:prstGeom>
          <a:noFill/>
        </p:spPr>
        <p:txBody>
          <a:bodyPr wrap="square" rtlCol="0">
            <a:spAutoFit/>
          </a:bodyPr>
          <a:lstStyle/>
          <a:p>
            <a:r>
              <a:rPr lang="en-GB" sz="4400" dirty="0" smtClean="0"/>
              <a:t>World </a:t>
            </a:r>
            <a:r>
              <a:rPr lang="en-GB" sz="4400" smtClean="0"/>
              <a:t>Mental Health Day</a:t>
            </a:r>
            <a:endParaRPr lang="en-GB" sz="4400" dirty="0"/>
          </a:p>
        </p:txBody>
      </p:sp>
      <p:sp>
        <p:nvSpPr>
          <p:cNvPr id="19" name="TextBox 18"/>
          <p:cNvSpPr txBox="1"/>
          <p:nvPr/>
        </p:nvSpPr>
        <p:spPr>
          <a:xfrm>
            <a:off x="7620002" y="6334780"/>
            <a:ext cx="3449780" cy="523220"/>
          </a:xfrm>
          <a:prstGeom prst="rect">
            <a:avLst/>
          </a:prstGeom>
          <a:noFill/>
        </p:spPr>
        <p:txBody>
          <a:bodyPr wrap="square" rtlCol="0">
            <a:spAutoFit/>
          </a:bodyPr>
          <a:lstStyle/>
          <a:p>
            <a:r>
              <a:rPr lang="en-GB" sz="2800" i="1" dirty="0" smtClean="0">
                <a:solidFill>
                  <a:srgbClr val="FFC000"/>
                </a:solidFill>
              </a:rPr>
              <a:t>Stay safe, seek success </a:t>
            </a:r>
            <a:endParaRPr lang="en-GB" sz="2800" i="1" dirty="0">
              <a:solidFill>
                <a:srgbClr val="FFC000"/>
              </a:solidFill>
            </a:endParaRPr>
          </a:p>
        </p:txBody>
      </p:sp>
      <p:sp>
        <p:nvSpPr>
          <p:cNvPr id="20" name="TextBox 19"/>
          <p:cNvSpPr txBox="1"/>
          <p:nvPr/>
        </p:nvSpPr>
        <p:spPr>
          <a:xfrm>
            <a:off x="1208134" y="6054541"/>
            <a:ext cx="5081830" cy="892552"/>
          </a:xfrm>
          <a:prstGeom prst="rect">
            <a:avLst/>
          </a:prstGeom>
          <a:noFill/>
        </p:spPr>
        <p:txBody>
          <a:bodyPr wrap="square" rtlCol="0">
            <a:spAutoFit/>
          </a:bodyPr>
          <a:lstStyle/>
          <a:p>
            <a:r>
              <a:rPr lang="en-GB" sz="2600" i="1" dirty="0" smtClean="0"/>
              <a:t>It’s not who you are that holds you back. It’s who you think you’re not</a:t>
            </a:r>
            <a:endParaRPr lang="en-GB" sz="2600" i="1" dirty="0"/>
          </a:p>
        </p:txBody>
      </p:sp>
      <p:pic>
        <p:nvPicPr>
          <p:cNvPr id="1026" name="Picture 2" descr="correct Icon 18627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425" y="259898"/>
            <a:ext cx="744970" cy="744970"/>
          </a:xfrm>
          <a:prstGeom prst="rect">
            <a:avLst/>
          </a:prstGeom>
          <a:noFill/>
          <a:extLst>
            <a:ext uri="{909E8E84-426E-40DD-AFC4-6F175D3DCCD1}">
              <a14:hiddenFill xmlns:a14="http://schemas.microsoft.com/office/drawing/2010/main">
                <a:solidFill>
                  <a:srgbClr val="FFFFFF"/>
                </a:solidFill>
              </a14:hiddenFill>
            </a:ext>
          </a:extLst>
        </p:spPr>
      </p:pic>
      <p:sp>
        <p:nvSpPr>
          <p:cNvPr id="33" name="Oval 32"/>
          <p:cNvSpPr/>
          <p:nvPr/>
        </p:nvSpPr>
        <p:spPr>
          <a:xfrm>
            <a:off x="103981" y="5884780"/>
            <a:ext cx="900000" cy="900000"/>
          </a:xfrm>
          <a:prstGeom prst="ellipse">
            <a:avLst/>
          </a:prstGeom>
          <a:solidFill>
            <a:srgbClr val="7030A0"/>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8" name="Picture 14" descr="Thought Icon 20258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035" y="5961120"/>
            <a:ext cx="710062" cy="7100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1" y="2619592"/>
            <a:ext cx="3332015" cy="2076643"/>
          </a:xfrm>
          <a:prstGeom prst="rect">
            <a:avLst/>
          </a:prstGeom>
        </p:spPr>
      </p:pic>
      <p:sp>
        <p:nvSpPr>
          <p:cNvPr id="10" name="Rectangle 9"/>
          <p:cNvSpPr/>
          <p:nvPr/>
        </p:nvSpPr>
        <p:spPr>
          <a:xfrm>
            <a:off x="334425" y="1981914"/>
            <a:ext cx="6096000" cy="1200329"/>
          </a:xfrm>
          <a:prstGeom prst="rect">
            <a:avLst/>
          </a:prstGeom>
        </p:spPr>
        <p:txBody>
          <a:bodyPr>
            <a:spAutoFit/>
          </a:bodyPr>
          <a:lstStyle/>
          <a:p>
            <a:pPr algn="ctr"/>
            <a:r>
              <a:rPr lang="en-GB" dirty="0"/>
              <a:t>If we have high self-esteem, we feel good about ourselves. And if we feel confident, we feel like there are things we’re good at. But sometimes, our confidence gets knocked, or we don’t like ourselves very much.</a:t>
            </a:r>
          </a:p>
        </p:txBody>
      </p:sp>
      <p:sp>
        <p:nvSpPr>
          <p:cNvPr id="11" name="Rectangle 10"/>
          <p:cNvSpPr/>
          <p:nvPr/>
        </p:nvSpPr>
        <p:spPr>
          <a:xfrm>
            <a:off x="334425" y="3530289"/>
            <a:ext cx="6096000" cy="646331"/>
          </a:xfrm>
          <a:prstGeom prst="rect">
            <a:avLst/>
          </a:prstGeom>
        </p:spPr>
        <p:txBody>
          <a:bodyPr>
            <a:spAutoFit/>
          </a:bodyPr>
          <a:lstStyle/>
          <a:p>
            <a:pPr algn="ctr"/>
            <a:r>
              <a:rPr lang="en-GB" dirty="0"/>
              <a:t>We can all feel like this at times, but when we feel like this for a long time, it can become a problem.</a:t>
            </a:r>
          </a:p>
        </p:txBody>
      </p:sp>
      <p:sp>
        <p:nvSpPr>
          <p:cNvPr id="12" name="Rectangle 11"/>
          <p:cNvSpPr/>
          <p:nvPr/>
        </p:nvSpPr>
        <p:spPr>
          <a:xfrm>
            <a:off x="467484" y="4577686"/>
            <a:ext cx="6096000" cy="923330"/>
          </a:xfrm>
          <a:prstGeom prst="rect">
            <a:avLst/>
          </a:prstGeom>
        </p:spPr>
        <p:txBody>
          <a:bodyPr>
            <a:spAutoFit/>
          </a:bodyPr>
          <a:lstStyle/>
          <a:p>
            <a:pPr algn="ctr"/>
            <a:r>
              <a:rPr lang="en-GB" dirty="0"/>
              <a:t>Whatever affects your confidence or self-esteem, it's important to remember that </a:t>
            </a:r>
            <a:r>
              <a:rPr lang="en-GB" b="1" dirty="0" smtClean="0"/>
              <a:t>you always </a:t>
            </a:r>
            <a:r>
              <a:rPr lang="en-GB" b="1" dirty="0"/>
              <a:t>have the right to feel good about yourself. </a:t>
            </a:r>
            <a:endParaRPr lang="en-GB" dirty="0"/>
          </a:p>
        </p:txBody>
      </p:sp>
      <p:sp>
        <p:nvSpPr>
          <p:cNvPr id="13" name="TextBox 12"/>
          <p:cNvSpPr txBox="1"/>
          <p:nvPr/>
        </p:nvSpPr>
        <p:spPr>
          <a:xfrm>
            <a:off x="2091376" y="1223729"/>
            <a:ext cx="6616020" cy="461665"/>
          </a:xfrm>
          <a:prstGeom prst="rect">
            <a:avLst/>
          </a:prstGeom>
          <a:noFill/>
        </p:spPr>
        <p:txBody>
          <a:bodyPr wrap="square" rtlCol="0">
            <a:spAutoFit/>
          </a:bodyPr>
          <a:lstStyle/>
          <a:p>
            <a:pPr algn="ctr"/>
            <a:r>
              <a:rPr lang="en-GB" sz="2400" dirty="0" smtClean="0">
                <a:solidFill>
                  <a:schemeClr val="accent1">
                    <a:lumMod val="75000"/>
                  </a:schemeClr>
                </a:solidFill>
              </a:rPr>
              <a:t>How can self-esteem and confidence effect us </a:t>
            </a:r>
            <a:endParaRPr lang="en-GB" sz="2400" dirty="0">
              <a:solidFill>
                <a:schemeClr val="accent1">
                  <a:lumMod val="75000"/>
                </a:schemeClr>
              </a:solidFill>
            </a:endParaRPr>
          </a:p>
        </p:txBody>
      </p:sp>
    </p:spTree>
    <p:extLst>
      <p:ext uri="{BB962C8B-B14F-4D97-AF65-F5344CB8AC3E}">
        <p14:creationId xmlns:p14="http://schemas.microsoft.com/office/powerpoint/2010/main" val="2579030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chemeClr val="accent1">
                    <a:lumMod val="75000"/>
                  </a:schemeClr>
                </a:solidFill>
              </a:rPr>
              <a:t>What is Self-esteem</a:t>
            </a:r>
            <a:endParaRPr lang="en-GB" dirty="0">
              <a:solidFill>
                <a:schemeClr val="accent1">
                  <a:lumMod val="75000"/>
                </a:schemeClr>
              </a:solidFill>
            </a:endParaRPr>
          </a:p>
        </p:txBody>
      </p:sp>
      <p:sp>
        <p:nvSpPr>
          <p:cNvPr id="5" name="Rectangle 4"/>
          <p:cNvSpPr/>
          <p:nvPr/>
        </p:nvSpPr>
        <p:spPr>
          <a:xfrm>
            <a:off x="502508" y="1258490"/>
            <a:ext cx="8765060" cy="5632311"/>
          </a:xfrm>
          <a:prstGeom prst="rect">
            <a:avLst/>
          </a:prstGeom>
        </p:spPr>
        <p:txBody>
          <a:bodyPr wrap="square">
            <a:spAutoFit/>
          </a:bodyPr>
          <a:lstStyle/>
          <a:p>
            <a:r>
              <a:rPr lang="en-GB" dirty="0"/>
              <a:t>Your self-esteem is </a:t>
            </a:r>
            <a:r>
              <a:rPr lang="en-GB" b="1" dirty="0"/>
              <a:t>how you think and feel about yourself</a:t>
            </a:r>
            <a:r>
              <a:rPr lang="en-GB" dirty="0"/>
              <a:t>. Your self-esteem can affect how much you:</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like </a:t>
            </a:r>
            <a:r>
              <a:rPr lang="en-GB" dirty="0"/>
              <a:t>and value yourself as a person</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believe </a:t>
            </a:r>
            <a:r>
              <a:rPr lang="en-GB" dirty="0"/>
              <a:t>in yourself and the things you can do</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stand </a:t>
            </a:r>
            <a:r>
              <a:rPr lang="en-GB" dirty="0"/>
              <a:t>up for yourself when under pressure</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are </a:t>
            </a:r>
            <a:r>
              <a:rPr lang="en-GB" dirty="0"/>
              <a:t>willing to try new or difficult things</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move </a:t>
            </a:r>
            <a:r>
              <a:rPr lang="en-GB" dirty="0"/>
              <a:t>on from mistakes without blaming yourself unfairly</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believe </a:t>
            </a:r>
            <a:r>
              <a:rPr lang="en-GB" dirty="0"/>
              <a:t>you matter and are good enough</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believe </a:t>
            </a:r>
            <a:r>
              <a:rPr lang="en-GB" dirty="0"/>
              <a:t>you deserve happiness.</a:t>
            </a:r>
          </a:p>
          <a:p>
            <a:endParaRPr lang="en-GB" dirty="0" smtClean="0"/>
          </a:p>
          <a:p>
            <a:r>
              <a:rPr lang="en-GB" dirty="0" smtClean="0"/>
              <a:t>If </a:t>
            </a:r>
            <a:r>
              <a:rPr lang="en-GB" dirty="0"/>
              <a:t>you have high self-esteem, the way you think and feel about yourself is likely to be positive. But if you have low self-esteem, you may find that the way you think and feel about yourself is more negative, and you may feel less able to stand up for yourself.</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0053" y="2584053"/>
            <a:ext cx="4335029" cy="2460062"/>
          </a:xfrm>
          <a:prstGeom prst="rect">
            <a:avLst/>
          </a:prstGeom>
        </p:spPr>
      </p:pic>
    </p:spTree>
    <p:extLst>
      <p:ext uri="{BB962C8B-B14F-4D97-AF65-F5344CB8AC3E}">
        <p14:creationId xmlns:p14="http://schemas.microsoft.com/office/powerpoint/2010/main" val="315216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4820" y="1186249"/>
            <a:ext cx="10515600" cy="5363841"/>
          </a:xfrm>
        </p:spPr>
        <p:txBody>
          <a:bodyPr>
            <a:normAutofit fontScale="92500" lnSpcReduction="10000"/>
          </a:bodyPr>
          <a:lstStyle/>
          <a:p>
            <a:pPr marL="0" indent="0">
              <a:buNone/>
            </a:pPr>
            <a:r>
              <a:rPr lang="en-GB" dirty="0"/>
              <a:t>Confidence is about:</a:t>
            </a:r>
          </a:p>
          <a:p>
            <a:endParaRPr lang="en-GB" b="1" dirty="0" smtClean="0"/>
          </a:p>
          <a:p>
            <a:r>
              <a:rPr lang="en-GB" b="1" dirty="0" smtClean="0"/>
              <a:t>Believing </a:t>
            </a:r>
            <a:r>
              <a:rPr lang="en-GB" b="1" dirty="0"/>
              <a:t>in yourself, your abilities and ideas</a:t>
            </a:r>
            <a:r>
              <a:rPr lang="en-GB" dirty="0"/>
              <a:t> – this could be knowing a suggestion you have in class is a good one</a:t>
            </a:r>
            <a:r>
              <a:rPr lang="en-GB" dirty="0" smtClean="0"/>
              <a:t>, believing in a new idea or hobby and pursuing it, </a:t>
            </a:r>
            <a:r>
              <a:rPr lang="en-GB" dirty="0"/>
              <a:t>or knowing you can </a:t>
            </a:r>
            <a:r>
              <a:rPr lang="en-GB" dirty="0" smtClean="0"/>
              <a:t>start a conversation with someone new. </a:t>
            </a:r>
            <a:endParaRPr lang="en-GB" dirty="0"/>
          </a:p>
          <a:p>
            <a:endParaRPr lang="en-GB" b="1" dirty="0" smtClean="0"/>
          </a:p>
          <a:p>
            <a:r>
              <a:rPr lang="en-GB" b="1" dirty="0" smtClean="0"/>
              <a:t>Understanding </a:t>
            </a:r>
            <a:r>
              <a:rPr lang="en-GB" b="1" dirty="0"/>
              <a:t>and accepting yourself for who you are</a:t>
            </a:r>
            <a:r>
              <a:rPr lang="en-GB" dirty="0"/>
              <a:t> – like being proud of your sexuality or hair colour, being okay with not being great at sports, or not wanting to change yourself to fit in with others.</a:t>
            </a:r>
          </a:p>
          <a:p>
            <a:endParaRPr lang="en-GB" b="1" dirty="0" smtClean="0"/>
          </a:p>
          <a:p>
            <a:r>
              <a:rPr lang="en-GB" b="1" dirty="0" smtClean="0"/>
              <a:t>Confidence </a:t>
            </a:r>
            <a:r>
              <a:rPr lang="en-GB" b="1" dirty="0"/>
              <a:t>doesn’t mean being ‘outgoing’</a:t>
            </a:r>
            <a:r>
              <a:rPr lang="en-GB" dirty="0"/>
              <a:t>. You can be quiet or shy and still be confident. And even when someone’s the loudest person in the room, that doesn't always mean they’re feeling the most confident inside.</a:t>
            </a:r>
          </a:p>
          <a:p>
            <a:endParaRPr lang="en-GB" dirty="0"/>
          </a:p>
        </p:txBody>
      </p:sp>
      <p:sp>
        <p:nvSpPr>
          <p:cNvPr id="3" name="Title 2"/>
          <p:cNvSpPr>
            <a:spLocks noGrp="1"/>
          </p:cNvSpPr>
          <p:nvPr>
            <p:ph type="title"/>
          </p:nvPr>
        </p:nvSpPr>
        <p:spPr>
          <a:xfrm>
            <a:off x="204820" y="52387"/>
            <a:ext cx="10515600" cy="1325563"/>
          </a:xfrm>
        </p:spPr>
        <p:txBody>
          <a:bodyPr/>
          <a:lstStyle/>
          <a:p>
            <a:r>
              <a:rPr lang="en-GB" dirty="0" smtClean="0">
                <a:solidFill>
                  <a:schemeClr val="accent1">
                    <a:lumMod val="75000"/>
                  </a:schemeClr>
                </a:solidFill>
              </a:rPr>
              <a:t>What is Confidence </a:t>
            </a:r>
            <a:endParaRPr lang="en-GB" dirty="0">
              <a:solidFill>
                <a:schemeClr val="accent1">
                  <a:lumMod val="75000"/>
                </a:schemeClr>
              </a:solidFill>
            </a:endParaRPr>
          </a:p>
        </p:txBody>
      </p:sp>
      <p:sp>
        <p:nvSpPr>
          <p:cNvPr id="4" name="AutoShape 2" descr="Improve Confidence in Yourself | Acudemy"/>
          <p:cNvSpPr>
            <a:spLocks noChangeAspect="1" noChangeArrowheads="1"/>
          </p:cNvSpPr>
          <p:nvPr/>
        </p:nvSpPr>
        <p:spPr bwMode="auto">
          <a:xfrm>
            <a:off x="63500" y="-136525"/>
            <a:ext cx="3028950" cy="1514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2205" y="148282"/>
            <a:ext cx="3459892" cy="1729946"/>
          </a:xfrm>
          <a:prstGeom prst="rect">
            <a:avLst/>
          </a:prstGeom>
        </p:spPr>
      </p:pic>
    </p:spTree>
    <p:extLst>
      <p:ext uri="{BB962C8B-B14F-4D97-AF65-F5344CB8AC3E}">
        <p14:creationId xmlns:p14="http://schemas.microsoft.com/office/powerpoint/2010/main" val="1748241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4820" y="1397600"/>
            <a:ext cx="8939180" cy="5152490"/>
          </a:xfrm>
        </p:spPr>
        <p:txBody>
          <a:bodyPr>
            <a:normAutofit/>
          </a:bodyPr>
          <a:lstStyle/>
          <a:p>
            <a:pPr marL="0" indent="0" algn="ctr">
              <a:buNone/>
            </a:pPr>
            <a:r>
              <a:rPr lang="en-GB" sz="2000" dirty="0"/>
              <a:t>Negative experiences can lower your confidence and self-esteem, like going through a breakup or being teased about your appearance. And positive experiences can boost your confidence and self-esteem, like doing well on a test, getting a compliment on how you look, or doing something nice for a friend or neighbour.</a:t>
            </a:r>
          </a:p>
        </p:txBody>
      </p:sp>
      <p:sp>
        <p:nvSpPr>
          <p:cNvPr id="3" name="Title 2"/>
          <p:cNvSpPr>
            <a:spLocks noGrp="1"/>
          </p:cNvSpPr>
          <p:nvPr>
            <p:ph type="title"/>
          </p:nvPr>
        </p:nvSpPr>
        <p:spPr/>
        <p:txBody>
          <a:bodyPr>
            <a:normAutofit/>
          </a:bodyPr>
          <a:lstStyle/>
          <a:p>
            <a:r>
              <a:rPr lang="en-GB" sz="3600" b="1" dirty="0">
                <a:solidFill>
                  <a:schemeClr val="accent1">
                    <a:lumMod val="75000"/>
                  </a:schemeClr>
                </a:solidFill>
              </a:rPr>
              <a:t>What can affect my confidence and self-esteem?</a:t>
            </a:r>
            <a:endParaRPr lang="en-GB" sz="3600" dirty="0">
              <a:solidFill>
                <a:schemeClr val="accent1">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1749627"/>
            <a:ext cx="2929512" cy="1883259"/>
          </a:xfrm>
          <a:prstGeom prst="rect">
            <a:avLst/>
          </a:prstGeom>
        </p:spPr>
      </p:pic>
      <p:sp>
        <p:nvSpPr>
          <p:cNvPr id="5" name="Rectangle 4"/>
          <p:cNvSpPr/>
          <p:nvPr/>
        </p:nvSpPr>
        <p:spPr>
          <a:xfrm>
            <a:off x="329513" y="3133770"/>
            <a:ext cx="8283146" cy="3416320"/>
          </a:xfrm>
          <a:prstGeom prst="rect">
            <a:avLst/>
          </a:prstGeom>
        </p:spPr>
        <p:txBody>
          <a:bodyPr wrap="square">
            <a:spAutoFit/>
          </a:bodyPr>
          <a:lstStyle/>
          <a:p>
            <a:r>
              <a:rPr lang="en-GB" dirty="0"/>
              <a:t>What affects your confidence and self-esteem can be different for different people. These experiences might affect our confidence or self-esteem positively or negatively:</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your </a:t>
            </a:r>
            <a:r>
              <a:rPr lang="en-GB" dirty="0"/>
              <a:t>results at school or college</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social </a:t>
            </a:r>
            <a:r>
              <a:rPr lang="en-GB" dirty="0"/>
              <a:t>media or adverts</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the </a:t>
            </a:r>
            <a:r>
              <a:rPr lang="en-GB" dirty="0"/>
              <a:t>level of support you receive from people you trust</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your </a:t>
            </a:r>
            <a:r>
              <a:rPr lang="en-GB" dirty="0"/>
              <a:t>body image and how you feel about your appearance</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your </a:t>
            </a:r>
            <a:r>
              <a:rPr lang="en-GB" dirty="0"/>
              <a:t>achievements or skills.</a:t>
            </a:r>
          </a:p>
        </p:txBody>
      </p:sp>
    </p:spTree>
    <p:extLst>
      <p:ext uri="{BB962C8B-B14F-4D97-AF65-F5344CB8AC3E}">
        <p14:creationId xmlns:p14="http://schemas.microsoft.com/office/powerpoint/2010/main" val="588284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9533" y="507914"/>
            <a:ext cx="10515600" cy="5152490"/>
          </a:xfrm>
        </p:spPr>
        <p:txBody>
          <a:bodyPr/>
          <a:lstStyle/>
          <a:p>
            <a:pPr marL="0" indent="0" algn="ctr">
              <a:buNone/>
            </a:pPr>
            <a:r>
              <a:rPr lang="en-GB" dirty="0" smtClean="0">
                <a:solidFill>
                  <a:schemeClr val="accent1">
                    <a:lumMod val="75000"/>
                  </a:schemeClr>
                </a:solidFill>
              </a:rPr>
              <a:t>Other </a:t>
            </a:r>
            <a:r>
              <a:rPr lang="en-GB" dirty="0">
                <a:solidFill>
                  <a:schemeClr val="accent1">
                    <a:lumMod val="75000"/>
                  </a:schemeClr>
                </a:solidFill>
              </a:rPr>
              <a:t>experiences may only negatively affect our confidence and self-esteem, </a:t>
            </a:r>
            <a:r>
              <a:rPr lang="en-GB" dirty="0" smtClean="0">
                <a:solidFill>
                  <a:schemeClr val="accent1">
                    <a:lumMod val="75000"/>
                  </a:schemeClr>
                </a:solidFill>
              </a:rPr>
              <a:t>such as:</a:t>
            </a:r>
          </a:p>
          <a:p>
            <a:pPr marL="0" indent="0" algn="ctr">
              <a:buNone/>
            </a:pPr>
            <a:endParaRPr lang="en-GB" dirty="0"/>
          </a:p>
          <a:p>
            <a:endParaRPr lang="en-GB" dirty="0"/>
          </a:p>
        </p:txBody>
      </p:sp>
      <p:sp>
        <p:nvSpPr>
          <p:cNvPr id="4" name="TextBox 3"/>
          <p:cNvSpPr txBox="1"/>
          <p:nvPr/>
        </p:nvSpPr>
        <p:spPr>
          <a:xfrm>
            <a:off x="457201" y="2162433"/>
            <a:ext cx="5399902" cy="341632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Peer </a:t>
            </a:r>
            <a:r>
              <a:rPr lang="en-GB" dirty="0"/>
              <a:t>pressure to fit </a:t>
            </a:r>
            <a:r>
              <a:rPr lang="en-GB" dirty="0" smtClean="0"/>
              <a:t>in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a:t>
            </a:r>
            <a:r>
              <a:rPr lang="en-GB" dirty="0" smtClean="0"/>
              <a:t>xperiencing </a:t>
            </a:r>
            <a:r>
              <a:rPr lang="en-GB" dirty="0"/>
              <a:t>stigma or </a:t>
            </a:r>
            <a:r>
              <a:rPr lang="en-GB" dirty="0" smtClean="0"/>
              <a:t>discrimination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Being Bullied</a:t>
            </a:r>
          </a:p>
          <a:p>
            <a:endParaRPr lang="en-GB" dirty="0" smtClean="0"/>
          </a:p>
          <a:p>
            <a:pPr marL="285750" indent="-285750">
              <a:buFont typeface="Arial" panose="020B0604020202020204" pitchFamily="34" charset="0"/>
              <a:buChar char="•"/>
            </a:pPr>
            <a:r>
              <a:rPr lang="en-GB" dirty="0" smtClean="0"/>
              <a:t>Pressure </a:t>
            </a:r>
            <a:r>
              <a:rPr lang="en-GB" dirty="0"/>
              <a:t>to achieve in exams, sport or other </a:t>
            </a:r>
            <a:r>
              <a:rPr lang="en-GB" dirty="0" smtClean="0"/>
              <a:t>hobbies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a:t>
            </a:r>
            <a:r>
              <a:rPr lang="en-GB" dirty="0" smtClean="0"/>
              <a:t>amily </a:t>
            </a:r>
            <a:r>
              <a:rPr lang="en-GB" dirty="0"/>
              <a:t>problems</a:t>
            </a:r>
            <a:endParaRPr lang="en-GB" dirty="0" smtClean="0"/>
          </a:p>
          <a:p>
            <a:endParaRPr lang="en-GB" dirty="0"/>
          </a:p>
          <a:p>
            <a:pPr marL="285750" indent="-285750">
              <a:buFont typeface="Arial" panose="020B0604020202020204" pitchFamily="34" charset="0"/>
              <a:buChar char="•"/>
            </a:pPr>
            <a:endParaRPr lang="en-GB" dirty="0"/>
          </a:p>
          <a:p>
            <a:endParaRPr lang="en-GB" dirty="0"/>
          </a:p>
        </p:txBody>
      </p:sp>
      <p:sp>
        <p:nvSpPr>
          <p:cNvPr id="5" name="Rectangle 4"/>
          <p:cNvSpPr/>
          <p:nvPr/>
        </p:nvSpPr>
        <p:spPr>
          <a:xfrm>
            <a:off x="457201" y="5101065"/>
            <a:ext cx="7858896" cy="923330"/>
          </a:xfrm>
          <a:prstGeom prst="rect">
            <a:avLst/>
          </a:prstGeom>
        </p:spPr>
        <p:txBody>
          <a:bodyPr wrap="square">
            <a:spAutoFit/>
          </a:bodyPr>
          <a:lstStyle/>
          <a:p>
            <a:r>
              <a:rPr lang="en-GB" dirty="0"/>
              <a:t>You may be affected by other experiences that aren’t in these lists. Or </a:t>
            </a:r>
            <a:r>
              <a:rPr lang="en-GB" b="1" dirty="0"/>
              <a:t>you might have had low confidence or self-esteem for a long time</a:t>
            </a:r>
            <a:r>
              <a:rPr lang="en-GB" dirty="0"/>
              <a:t>, which can make it hard to understand why you're feeling this way.</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7308" y="2162433"/>
            <a:ext cx="3770822" cy="2263475"/>
          </a:xfrm>
          <a:prstGeom prst="rect">
            <a:avLst/>
          </a:prstGeom>
        </p:spPr>
      </p:pic>
    </p:spTree>
    <p:extLst>
      <p:ext uri="{BB962C8B-B14F-4D97-AF65-F5344CB8AC3E}">
        <p14:creationId xmlns:p14="http://schemas.microsoft.com/office/powerpoint/2010/main" val="2524041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4820" y="209014"/>
            <a:ext cx="6084769" cy="655960"/>
          </a:xfrm>
        </p:spPr>
        <p:txBody>
          <a:bodyPr>
            <a:normAutofit/>
          </a:bodyPr>
          <a:lstStyle/>
          <a:p>
            <a:r>
              <a:rPr lang="en-GB" sz="2400" b="1" dirty="0">
                <a:solidFill>
                  <a:schemeClr val="accent1">
                    <a:lumMod val="75000"/>
                  </a:schemeClr>
                </a:solidFill>
              </a:rPr>
              <a:t>How can I build my confidence and self-esteem?</a:t>
            </a:r>
            <a:endParaRPr lang="en-GB" sz="2400" dirty="0">
              <a:solidFill>
                <a:schemeClr val="accent1">
                  <a:lumMod val="75000"/>
                </a:schemeClr>
              </a:solidFill>
            </a:endParaRPr>
          </a:p>
        </p:txBody>
      </p:sp>
      <p:sp>
        <p:nvSpPr>
          <p:cNvPr id="4" name="Rectangle 3"/>
          <p:cNvSpPr/>
          <p:nvPr/>
        </p:nvSpPr>
        <p:spPr>
          <a:xfrm>
            <a:off x="0" y="1219882"/>
            <a:ext cx="6096000" cy="1477328"/>
          </a:xfrm>
          <a:prstGeom prst="rect">
            <a:avLst/>
          </a:prstGeom>
        </p:spPr>
        <p:txBody>
          <a:bodyPr>
            <a:spAutoFit/>
          </a:bodyPr>
          <a:lstStyle/>
          <a:p>
            <a:pPr algn="ctr"/>
            <a:r>
              <a:rPr lang="en-GB" dirty="0"/>
              <a:t>Building your confidence and self-esteem can take time and practice. And what helps you now may not be the same thing as what helps in the future. But there’s lots of things you can do to improve the way you feel about yourself and your abilities.</a:t>
            </a:r>
          </a:p>
        </p:txBody>
      </p:sp>
      <p:sp>
        <p:nvSpPr>
          <p:cNvPr id="5" name="Rectangle 4"/>
          <p:cNvSpPr/>
          <p:nvPr/>
        </p:nvSpPr>
        <p:spPr>
          <a:xfrm>
            <a:off x="193589" y="3052118"/>
            <a:ext cx="6096000" cy="1200329"/>
          </a:xfrm>
          <a:prstGeom prst="rect">
            <a:avLst/>
          </a:prstGeom>
        </p:spPr>
        <p:txBody>
          <a:bodyPr>
            <a:spAutoFit/>
          </a:bodyPr>
          <a:lstStyle/>
          <a:p>
            <a:pPr algn="ctr"/>
            <a:r>
              <a:rPr lang="en-GB" b="1" dirty="0"/>
              <a:t>It might feel like a big step to make changes</a:t>
            </a:r>
            <a:r>
              <a:rPr lang="en-GB" dirty="0"/>
              <a:t>. Start by trying a couple of new things each week, until you find what works for you. Go at your own pace and don’t put too much pressure on yourself – small changes can make a big difference.</a:t>
            </a:r>
          </a:p>
        </p:txBody>
      </p:sp>
      <p:sp>
        <p:nvSpPr>
          <p:cNvPr id="6" name="TextBox 5"/>
          <p:cNvSpPr txBox="1"/>
          <p:nvPr/>
        </p:nvSpPr>
        <p:spPr>
          <a:xfrm>
            <a:off x="6833287" y="864974"/>
            <a:ext cx="4744994" cy="5786199"/>
          </a:xfrm>
          <a:prstGeom prst="rect">
            <a:avLst/>
          </a:prstGeom>
          <a:noFill/>
        </p:spPr>
        <p:txBody>
          <a:bodyPr wrap="square" rtlCol="0">
            <a:spAutoFit/>
          </a:bodyPr>
          <a:lstStyle/>
          <a:p>
            <a:pPr marL="285750" indent="-285750">
              <a:buFont typeface="Arial" panose="020B0604020202020204" pitchFamily="34" charset="0"/>
              <a:buChar char="•"/>
            </a:pPr>
            <a:r>
              <a:rPr lang="en-GB" sz="1600" b="1" dirty="0" smtClean="0"/>
              <a:t>Be kind to yourself</a:t>
            </a:r>
          </a:p>
          <a:p>
            <a:r>
              <a:rPr lang="en-GB" sz="1600" dirty="0" smtClean="0"/>
              <a:t>Challenge critical thoughts of yourself and speak to yourself like you would do a friend.</a:t>
            </a:r>
          </a:p>
          <a:p>
            <a:endParaRPr lang="en-GB" sz="1600" dirty="0"/>
          </a:p>
          <a:p>
            <a:pPr marL="285750" indent="-285750">
              <a:buFont typeface="Arial" panose="020B0604020202020204" pitchFamily="34" charset="0"/>
              <a:buChar char="•"/>
            </a:pPr>
            <a:r>
              <a:rPr lang="en-GB" sz="1600" b="1" dirty="0" smtClean="0"/>
              <a:t>Focus on the positives </a:t>
            </a:r>
          </a:p>
          <a:p>
            <a:r>
              <a:rPr lang="en-GB" sz="1600" dirty="0" smtClean="0"/>
              <a:t>Write down a list of things you have achieved and feel proud of. </a:t>
            </a:r>
          </a:p>
          <a:p>
            <a:endParaRPr lang="en-GB" sz="1600" dirty="0"/>
          </a:p>
          <a:p>
            <a:pPr marL="285750" indent="-285750">
              <a:buFont typeface="Arial" panose="020B0604020202020204" pitchFamily="34" charset="0"/>
              <a:buChar char="•"/>
            </a:pPr>
            <a:r>
              <a:rPr lang="en-GB" sz="1600" b="1" dirty="0" smtClean="0"/>
              <a:t>Try something new</a:t>
            </a:r>
          </a:p>
          <a:p>
            <a:r>
              <a:rPr lang="en-GB" sz="1600" dirty="0"/>
              <a:t>Trying something new can help you develop a skill and meet new people.</a:t>
            </a:r>
            <a:endParaRPr lang="en-GB" sz="1600" b="1" dirty="0" smtClean="0"/>
          </a:p>
          <a:p>
            <a:endParaRPr lang="en-GB" sz="1600" b="1" dirty="0" smtClean="0"/>
          </a:p>
          <a:p>
            <a:pPr marL="285750" indent="-285750">
              <a:buFont typeface="Arial" panose="020B0604020202020204" pitchFamily="34" charset="0"/>
              <a:buChar char="•"/>
            </a:pPr>
            <a:r>
              <a:rPr lang="en-GB" sz="1600" b="1" dirty="0"/>
              <a:t>Talk to </a:t>
            </a:r>
            <a:r>
              <a:rPr lang="en-GB" sz="1600" b="1" dirty="0" smtClean="0"/>
              <a:t>someone</a:t>
            </a:r>
            <a:r>
              <a:rPr lang="en-GB" sz="1600" dirty="0" smtClean="0"/>
              <a:t> </a:t>
            </a:r>
          </a:p>
          <a:p>
            <a:r>
              <a:rPr lang="en-GB" sz="1600" dirty="0" smtClean="0"/>
              <a:t>It's </a:t>
            </a:r>
            <a:r>
              <a:rPr lang="en-GB" sz="1600" dirty="0"/>
              <a:t>important to speak to someone you trust about how you are feeling. Bottling up your feelings can sometimes make things worse</a:t>
            </a:r>
            <a:r>
              <a:rPr lang="en-GB" sz="1600" dirty="0" smtClean="0"/>
              <a:t>.</a:t>
            </a:r>
          </a:p>
          <a:p>
            <a:endParaRPr lang="en-GB" sz="1600" b="1" dirty="0"/>
          </a:p>
          <a:p>
            <a:pPr marL="285750" indent="-285750">
              <a:buFont typeface="Arial" panose="020B0604020202020204" pitchFamily="34" charset="0"/>
              <a:buChar char="•"/>
            </a:pPr>
            <a:r>
              <a:rPr lang="en-GB" sz="1600" b="1" dirty="0" smtClean="0"/>
              <a:t>Act confident even when you don’t feel it.</a:t>
            </a:r>
          </a:p>
          <a:p>
            <a:r>
              <a:rPr lang="en-GB" sz="1600" dirty="0"/>
              <a:t>You could start by practising talking or a pose in your mirror, and work up to acting confident in front of others. But if you can keep it up, you may find after a while that you’re not acting any more.</a:t>
            </a:r>
            <a:endParaRPr lang="en-GB" sz="1600" b="1" dirty="0" smtClean="0"/>
          </a:p>
          <a:p>
            <a:endParaRPr lang="en-GB" dirty="0"/>
          </a:p>
        </p:txBody>
      </p:sp>
      <p:sp>
        <p:nvSpPr>
          <p:cNvPr id="7" name="TextBox 6"/>
          <p:cNvSpPr txBox="1"/>
          <p:nvPr/>
        </p:nvSpPr>
        <p:spPr>
          <a:xfrm>
            <a:off x="8118391" y="209014"/>
            <a:ext cx="2075935" cy="369332"/>
          </a:xfrm>
          <a:prstGeom prst="rect">
            <a:avLst/>
          </a:prstGeom>
          <a:noFill/>
        </p:spPr>
        <p:txBody>
          <a:bodyPr wrap="square" rtlCol="0">
            <a:spAutoFit/>
          </a:bodyPr>
          <a:lstStyle/>
          <a:p>
            <a:r>
              <a:rPr lang="en-GB" b="1" u="sng" dirty="0" smtClean="0">
                <a:solidFill>
                  <a:schemeClr val="accent1">
                    <a:lumMod val="75000"/>
                  </a:schemeClr>
                </a:solidFill>
              </a:rPr>
              <a:t>Top Tips </a:t>
            </a:r>
            <a:endParaRPr lang="en-GB" b="1" u="sng" dirty="0">
              <a:solidFill>
                <a:schemeClr val="accent1">
                  <a:lumMod val="75000"/>
                </a:scheme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8778" y="4607355"/>
            <a:ext cx="2491946" cy="1868959"/>
          </a:xfrm>
          <a:prstGeom prst="rect">
            <a:avLst/>
          </a:prstGeom>
        </p:spPr>
      </p:pic>
    </p:spTree>
    <p:extLst>
      <p:ext uri="{BB962C8B-B14F-4D97-AF65-F5344CB8AC3E}">
        <p14:creationId xmlns:p14="http://schemas.microsoft.com/office/powerpoint/2010/main" val="2379298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4820" y="1051611"/>
            <a:ext cx="10515600" cy="5152490"/>
          </a:xfrm>
        </p:spPr>
        <p:txBody>
          <a:bodyPr/>
          <a:lstStyle/>
          <a:p>
            <a:pPr marL="0" indent="0" algn="ctr">
              <a:buNone/>
            </a:pPr>
            <a:r>
              <a:rPr lang="en-GB" dirty="0" smtClean="0"/>
              <a:t>On your own, please write out each start of the sentence and then fill out the rest with your own words.</a:t>
            </a:r>
          </a:p>
          <a:p>
            <a:pPr marL="0" indent="0">
              <a:buNone/>
            </a:pPr>
            <a:endParaRPr lang="en-GB" dirty="0"/>
          </a:p>
          <a:p>
            <a:pPr marL="0" indent="0" algn="ctr">
              <a:buNone/>
            </a:pPr>
            <a:r>
              <a:rPr lang="en-GB" dirty="0" smtClean="0"/>
              <a:t>The aim of this is to help you to explore your thoughts and feelings, making it easier to share and open up if you wanted to, as well as creating a more positive outlook on yourself. </a:t>
            </a:r>
            <a:endParaRPr lang="en-GB" dirty="0"/>
          </a:p>
        </p:txBody>
      </p:sp>
      <p:sp>
        <p:nvSpPr>
          <p:cNvPr id="3" name="Title 2"/>
          <p:cNvSpPr>
            <a:spLocks noGrp="1"/>
          </p:cNvSpPr>
          <p:nvPr>
            <p:ph type="title"/>
          </p:nvPr>
        </p:nvSpPr>
        <p:spPr>
          <a:xfrm>
            <a:off x="204820" y="36018"/>
            <a:ext cx="10515600" cy="1015593"/>
          </a:xfrm>
        </p:spPr>
        <p:txBody>
          <a:bodyPr/>
          <a:lstStyle/>
          <a:p>
            <a:r>
              <a:rPr lang="en-GB" dirty="0" smtClean="0">
                <a:solidFill>
                  <a:schemeClr val="accent1">
                    <a:lumMod val="75000"/>
                  </a:schemeClr>
                </a:solidFill>
              </a:rPr>
              <a:t>15-20 minute task</a:t>
            </a:r>
            <a:endParaRPr lang="en-GB" dirty="0">
              <a:solidFill>
                <a:schemeClr val="accent1">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2919" y="3825116"/>
            <a:ext cx="2100238" cy="282979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2181" y="5308675"/>
            <a:ext cx="1905000" cy="1257300"/>
          </a:xfrm>
          <a:prstGeom prst="rect">
            <a:avLst/>
          </a:prstGeom>
        </p:spPr>
      </p:pic>
    </p:spTree>
    <p:extLst>
      <p:ext uri="{BB962C8B-B14F-4D97-AF65-F5344CB8AC3E}">
        <p14:creationId xmlns:p14="http://schemas.microsoft.com/office/powerpoint/2010/main" val="2411048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11848" y="407774"/>
            <a:ext cx="5108585" cy="6129960"/>
          </a:xfrm>
        </p:spPr>
        <p:txBody>
          <a:bodyPr>
            <a:normAutofit fontScale="92500" lnSpcReduction="10000"/>
          </a:bodyPr>
          <a:lstStyle/>
          <a:p>
            <a:pPr lvl="0"/>
            <a:r>
              <a:rPr lang="en-US" sz="2000" dirty="0"/>
              <a:t>I like who I am because…</a:t>
            </a:r>
            <a:endParaRPr lang="en-GB" sz="2000" dirty="0"/>
          </a:p>
          <a:p>
            <a:pPr lvl="0"/>
            <a:r>
              <a:rPr lang="en-US" sz="2000" dirty="0"/>
              <a:t>I’m </a:t>
            </a:r>
            <a:r>
              <a:rPr lang="en-US" sz="2000" dirty="0" smtClean="0"/>
              <a:t>good </a:t>
            </a:r>
            <a:r>
              <a:rPr lang="en-US" sz="2000" dirty="0"/>
              <a:t>at…</a:t>
            </a:r>
            <a:endParaRPr lang="en-GB" sz="2000" dirty="0"/>
          </a:p>
          <a:p>
            <a:pPr lvl="0"/>
            <a:r>
              <a:rPr lang="en-US" sz="2000" dirty="0"/>
              <a:t>I feel good about my…</a:t>
            </a:r>
            <a:endParaRPr lang="en-GB" sz="2000" dirty="0"/>
          </a:p>
          <a:p>
            <a:pPr lvl="0"/>
            <a:r>
              <a:rPr lang="en-US" sz="2000" dirty="0" smtClean="0"/>
              <a:t>Somewhere </a:t>
            </a:r>
            <a:r>
              <a:rPr lang="en-US" sz="2000" dirty="0"/>
              <a:t>I feel happy is…</a:t>
            </a:r>
            <a:endParaRPr lang="en-GB" sz="2000" dirty="0"/>
          </a:p>
          <a:p>
            <a:pPr lvl="0"/>
            <a:r>
              <a:rPr lang="en-US" sz="2000" dirty="0"/>
              <a:t>I mean a lot to…</a:t>
            </a:r>
            <a:endParaRPr lang="en-GB" sz="2000" dirty="0"/>
          </a:p>
          <a:p>
            <a:pPr lvl="0"/>
            <a:r>
              <a:rPr lang="en-US" sz="2000" dirty="0"/>
              <a:t>Others reckon I’m a great…</a:t>
            </a:r>
            <a:endParaRPr lang="en-GB" sz="2000" dirty="0"/>
          </a:p>
          <a:p>
            <a:pPr lvl="0"/>
            <a:r>
              <a:rPr lang="en-US" sz="2000" dirty="0" smtClean="0"/>
              <a:t>Something </a:t>
            </a:r>
            <a:r>
              <a:rPr lang="en-US" sz="2000" dirty="0"/>
              <a:t>I really enjoy is…</a:t>
            </a:r>
            <a:endParaRPr lang="en-GB" sz="2000" dirty="0"/>
          </a:p>
          <a:p>
            <a:pPr lvl="0"/>
            <a:r>
              <a:rPr lang="en-US" sz="2000" dirty="0"/>
              <a:t>I really admire myself for…</a:t>
            </a:r>
            <a:endParaRPr lang="en-GB" sz="2000" dirty="0"/>
          </a:p>
          <a:p>
            <a:pPr lvl="0"/>
            <a:r>
              <a:rPr lang="en-US" sz="2000" dirty="0"/>
              <a:t>My future goals are…</a:t>
            </a:r>
            <a:endParaRPr lang="en-GB" sz="2000" dirty="0"/>
          </a:p>
          <a:p>
            <a:pPr lvl="0"/>
            <a:r>
              <a:rPr lang="en-US" sz="2000" dirty="0"/>
              <a:t>I know I can achieve them because I’m…</a:t>
            </a:r>
            <a:endParaRPr lang="en-GB" sz="2000" dirty="0"/>
          </a:p>
          <a:p>
            <a:pPr lvl="0"/>
            <a:r>
              <a:rPr lang="en-US" sz="2000" dirty="0" smtClean="0"/>
              <a:t>Others </a:t>
            </a:r>
            <a:r>
              <a:rPr lang="en-US" sz="2000" dirty="0"/>
              <a:t>often praise my</a:t>
            </a:r>
            <a:r>
              <a:rPr lang="en-US" sz="2000" dirty="0" smtClean="0"/>
              <a:t>…</a:t>
            </a:r>
          </a:p>
          <a:p>
            <a:r>
              <a:rPr lang="en-US" sz="2000" dirty="0"/>
              <a:t>I have always wanted to</a:t>
            </a:r>
            <a:r>
              <a:rPr lang="en-US" sz="2000" dirty="0" smtClean="0"/>
              <a:t>…</a:t>
            </a:r>
          </a:p>
          <a:p>
            <a:r>
              <a:rPr lang="en-US" sz="2000" dirty="0"/>
              <a:t>It made me feel great when…</a:t>
            </a:r>
            <a:endParaRPr lang="en-GB" sz="2000" dirty="0"/>
          </a:p>
          <a:p>
            <a:r>
              <a:rPr lang="en-US" sz="2000" dirty="0"/>
              <a:t>I find it hard to…</a:t>
            </a:r>
            <a:endParaRPr lang="en-GB" sz="2000" dirty="0"/>
          </a:p>
          <a:p>
            <a:r>
              <a:rPr lang="en-US" sz="2000" dirty="0"/>
              <a:t>It makes me angry when…</a:t>
            </a:r>
            <a:endParaRPr lang="en-GB" sz="2000" dirty="0"/>
          </a:p>
          <a:p>
            <a:r>
              <a:rPr lang="en-US" sz="2000" dirty="0"/>
              <a:t>I feel something that the future holds for me is…</a:t>
            </a:r>
            <a:endParaRPr lang="en-GB" sz="2000" dirty="0"/>
          </a:p>
          <a:p>
            <a:endParaRPr lang="en-GB" sz="1800" dirty="0"/>
          </a:p>
          <a:p>
            <a:pPr lvl="0"/>
            <a:endParaRPr lang="en-GB" dirty="0"/>
          </a:p>
          <a:p>
            <a:endParaRPr lang="en-GB" dirty="0"/>
          </a:p>
        </p:txBody>
      </p:sp>
      <p:sp>
        <p:nvSpPr>
          <p:cNvPr id="4" name="TextBox 3"/>
          <p:cNvSpPr txBox="1"/>
          <p:nvPr/>
        </p:nvSpPr>
        <p:spPr>
          <a:xfrm>
            <a:off x="8497331" y="2323070"/>
            <a:ext cx="3694669" cy="923330"/>
          </a:xfrm>
          <a:prstGeom prst="rect">
            <a:avLst/>
          </a:prstGeom>
          <a:noFill/>
        </p:spPr>
        <p:txBody>
          <a:bodyPr wrap="square" rtlCol="0">
            <a:spAutoFit/>
          </a:bodyPr>
          <a:lstStyle/>
          <a:p>
            <a:r>
              <a:rPr lang="en-GB" dirty="0" smtClean="0"/>
              <a:t>If don’t get round to finishing all the sentences, just write them out and come back to it </a:t>
            </a:r>
            <a:r>
              <a:rPr lang="en-GB" dirty="0" smtClean="0">
                <a:sym typeface="Wingdings" panose="05000000000000000000" pitchFamily="2" charset="2"/>
              </a:rPr>
              <a:t></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963" y="650357"/>
            <a:ext cx="3386918" cy="5219101"/>
          </a:xfrm>
          <a:prstGeom prst="rect">
            <a:avLst/>
          </a:prstGeom>
        </p:spPr>
      </p:pic>
    </p:spTree>
    <p:extLst>
      <p:ext uri="{BB962C8B-B14F-4D97-AF65-F5344CB8AC3E}">
        <p14:creationId xmlns:p14="http://schemas.microsoft.com/office/powerpoint/2010/main" val="2348499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9275</TotalTime>
  <Words>1091</Words>
  <Application>Microsoft Office PowerPoint</Application>
  <PresentationFormat>Widescreen</PresentationFormat>
  <Paragraphs>111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PowerPoint Presentation</vt:lpstr>
      <vt:lpstr>What is Self-esteem</vt:lpstr>
      <vt:lpstr>What is Confidence </vt:lpstr>
      <vt:lpstr>What can affect my confidence and self-esteem?</vt:lpstr>
      <vt:lpstr>PowerPoint Presentation</vt:lpstr>
      <vt:lpstr>How can I build my confidence and self-esteem?</vt:lpstr>
      <vt:lpstr>15-20 minute task</vt:lpstr>
      <vt:lpstr>PowerPoint Presentation</vt:lpstr>
    </vt:vector>
  </TitlesOfParts>
  <Company>Rowan Learning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Klinck M</dc:creator>
  <cp:lastModifiedBy>Fairclough M</cp:lastModifiedBy>
  <cp:revision>185</cp:revision>
  <cp:lastPrinted>2019-08-30T13:06:14Z</cp:lastPrinted>
  <dcterms:created xsi:type="dcterms:W3CDTF">2016-09-26T20:46:31Z</dcterms:created>
  <dcterms:modified xsi:type="dcterms:W3CDTF">2020-09-24T13:09:35Z</dcterms:modified>
</cp:coreProperties>
</file>