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4" r:id="rId4"/>
    <p:sldId id="265" r:id="rId5"/>
    <p:sldId id="266" r:id="rId6"/>
    <p:sldId id="260" r:id="rId7"/>
    <p:sldId id="258" r:id="rId8"/>
    <p:sldId id="261" r:id="rId9"/>
    <p:sldId id="262" r:id="rId10"/>
    <p:sldId id="268" r:id="rId11"/>
    <p:sldId id="270" r:id="rId12"/>
    <p:sldId id="269" r:id="rId13"/>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4A5F528-AA3D-489C-8816-066A469B16BD}" type="datetimeFigureOut">
              <a:rPr lang="en-GB" smtClean="0"/>
              <a:t>04/02/2021</a:t>
            </a:fld>
            <a:endParaRPr lang="en-GB"/>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EDDF0D7-E086-4DC1-AF7E-538265B3721A}" type="slidenum">
              <a:rPr lang="en-GB" smtClean="0"/>
              <a:t>‹#›</a:t>
            </a:fld>
            <a:endParaRPr lang="en-GB"/>
          </a:p>
        </p:txBody>
      </p:sp>
    </p:spTree>
    <p:extLst>
      <p:ext uri="{BB962C8B-B14F-4D97-AF65-F5344CB8AC3E}">
        <p14:creationId xmlns:p14="http://schemas.microsoft.com/office/powerpoint/2010/main" val="4089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DDF0D7-E086-4DC1-AF7E-538265B3721A}" type="slidenum">
              <a:rPr lang="en-GB" smtClean="0"/>
              <a:t>12</a:t>
            </a:fld>
            <a:endParaRPr lang="en-GB"/>
          </a:p>
        </p:txBody>
      </p:sp>
    </p:spTree>
    <p:extLst>
      <p:ext uri="{BB962C8B-B14F-4D97-AF65-F5344CB8AC3E}">
        <p14:creationId xmlns:p14="http://schemas.microsoft.com/office/powerpoint/2010/main" val="52017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20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68AFE2AB-07AB-4C95-8D2B-2625EC5DE8EC}" type="datetime2">
              <a:rPr lang="en-GB" smtClean="0"/>
              <a:t>Thursday, 04 February 2021</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200534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5" y="274639"/>
            <a:ext cx="70786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FD336C5-2828-4F76-B351-38465B5B93D3}" type="datetime2">
              <a:rPr lang="en-GB" smtClean="0"/>
              <a:t>Thursday, 04 February 2021</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419681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Screen Clipping"/>
          <p:cNvPicPr>
            <a:picLocks noChangeAspect="1"/>
          </p:cNvPicPr>
          <p:nvPr userDrawn="1"/>
        </p:nvPicPr>
        <p:blipFill>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14390" y="6284202"/>
            <a:ext cx="178370" cy="430548"/>
          </a:xfrm>
          <a:prstGeom prst="rect">
            <a:avLst/>
          </a:prstGeom>
        </p:spPr>
      </p:pic>
    </p:spTree>
    <p:extLst>
      <p:ext uri="{BB962C8B-B14F-4D97-AF65-F5344CB8AC3E}">
        <p14:creationId xmlns:p14="http://schemas.microsoft.com/office/powerpoint/2010/main" val="286437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39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0"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D0E7F1C0-25D8-40E7-BC28-4ADF88A0ACB4}" type="datetime2">
              <a:rPr lang="en-GB" smtClean="0"/>
              <a:t>Thursday, 04 February 2021</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52289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A8BB449A-36FC-4CBF-8D53-1CEBEB25DDA7}" type="datetime2">
              <a:rPr lang="en-GB" smtClean="0"/>
              <a:t>Thursday, 04 February 2021</a:t>
            </a:fld>
            <a:endParaRPr lang="en-GB"/>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315840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7EED2BFF-C222-4746-A3CB-83B5BB6F3857}" type="datetime2">
              <a:rPr lang="en-GB" smtClean="0"/>
              <a:t>Thursday, 04 February 2021</a:t>
            </a:fld>
            <a:endParaRPr lang="en-GB"/>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18714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03272C94-0528-4102-80A2-9375991D8958}" type="datetime2">
              <a:rPr lang="en-GB" smtClean="0"/>
              <a:t>Thursday, 04 February 2021</a:t>
            </a:fld>
            <a:endParaRPr lang="en-GB"/>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216915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51CF65FC-9022-4374-BCF1-105AD9F12137}" type="datetime2">
              <a:rPr lang="en-GB" smtClean="0"/>
              <a:t>Thursday, 04 February 2021</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370119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B2405806-5F4B-4085-BD56-8600E70B3542}" type="datetime2">
              <a:rPr lang="en-GB" smtClean="0"/>
              <a:t>Thursday, 04 February 2021</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1440F7CA-B2F0-4DA8-AC6F-9F033187630C}" type="slidenum">
              <a:rPr lang="en-GB" smtClean="0"/>
              <a:t>‹#›</a:t>
            </a:fld>
            <a:endParaRPr lang="en-GB"/>
          </a:p>
        </p:txBody>
      </p:sp>
    </p:spTree>
    <p:extLst>
      <p:ext uri="{BB962C8B-B14F-4D97-AF65-F5344CB8AC3E}">
        <p14:creationId xmlns:p14="http://schemas.microsoft.com/office/powerpoint/2010/main" val="318397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m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m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136576" y="389229"/>
            <a:ext cx="6336704" cy="5263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Rectangle 7"/>
          <p:cNvSpPr/>
          <p:nvPr userDrawn="1"/>
        </p:nvSpPr>
        <p:spPr>
          <a:xfrm>
            <a:off x="4395735" y="6188055"/>
            <a:ext cx="5326150" cy="5337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0"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5500" r="15975"/>
          <a:stretch/>
        </p:blipFill>
        <p:spPr bwMode="auto">
          <a:xfrm>
            <a:off x="200472" y="116632"/>
            <a:ext cx="734291"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userDrawn="1"/>
        </p:nvSpPr>
        <p:spPr>
          <a:xfrm>
            <a:off x="4395735" y="6188055"/>
            <a:ext cx="5155913" cy="461665"/>
          </a:xfrm>
          <a:prstGeom prst="rect">
            <a:avLst/>
          </a:prstGeom>
          <a:noFill/>
        </p:spPr>
        <p:txBody>
          <a:bodyPr wrap="square" rtlCol="0">
            <a:spAutoFit/>
          </a:bodyPr>
          <a:lstStyle/>
          <a:p>
            <a:fld id="{DD521D78-CE54-419E-8635-88647CA679B0}" type="datetime2">
              <a:rPr lang="en-GB" sz="2400" smtClean="0">
                <a:solidFill>
                  <a:schemeClr val="bg1"/>
                </a:solidFill>
                <a:latin typeface="Comic Sans MS" panose="030F0702030302020204" pitchFamily="66" charset="0"/>
              </a:rPr>
              <a:t>Thursday, 04 February 2021</a:t>
            </a:fld>
            <a:endParaRPr lang="en-GB" sz="2400" dirty="0">
              <a:solidFill>
                <a:schemeClr val="bg1"/>
              </a:solidFill>
              <a:latin typeface="Comic Sans MS" panose="030F0702030302020204" pitchFamily="66" charset="0"/>
            </a:endParaRPr>
          </a:p>
        </p:txBody>
      </p:sp>
      <p:pic>
        <p:nvPicPr>
          <p:cNvPr id="2" name="Picture 1" descr="Screen Clipping"/>
          <p:cNvPicPr>
            <a:picLocks noChangeAspect="1"/>
          </p:cNvPicPr>
          <p:nvPr userDrawn="1"/>
        </p:nvPicPr>
        <p:blipFill rotWithShape="1">
          <a:blip r:embed="rId14">
            <a:duotone>
              <a:schemeClr val="accent4">
                <a:shade val="45000"/>
                <a:satMod val="135000"/>
              </a:schemeClr>
              <a:prstClr val="white"/>
            </a:duotone>
            <a:extLst>
              <a:ext uri="{28A0092B-C50C-407E-A947-70E740481C1C}">
                <a14:useLocalDpi xmlns:a14="http://schemas.microsoft.com/office/drawing/2010/main" val="0"/>
              </a:ext>
            </a:extLst>
          </a:blip>
          <a:srcRect r="52070"/>
          <a:stretch/>
        </p:blipFill>
        <p:spPr>
          <a:xfrm>
            <a:off x="7541763" y="44624"/>
            <a:ext cx="2294065" cy="527681"/>
          </a:xfrm>
          <a:prstGeom prst="rect">
            <a:avLst/>
          </a:prstGeom>
        </p:spPr>
      </p:pic>
      <p:pic>
        <p:nvPicPr>
          <p:cNvPr id="9" name="Picture 8" descr="Screen Clipping"/>
          <p:cNvPicPr>
            <a:picLocks noChangeAspect="1"/>
          </p:cNvPicPr>
          <p:nvPr userDrawn="1"/>
        </p:nvPicPr>
        <p:blipFill rotWithShape="1">
          <a:blip r:embed="rId14">
            <a:duotone>
              <a:schemeClr val="accent4">
                <a:shade val="45000"/>
                <a:satMod val="135000"/>
              </a:schemeClr>
              <a:prstClr val="white"/>
            </a:duotone>
            <a:extLst>
              <a:ext uri="{28A0092B-C50C-407E-A947-70E740481C1C}">
                <a14:useLocalDpi xmlns:a14="http://schemas.microsoft.com/office/drawing/2010/main" val="0"/>
              </a:ext>
            </a:extLst>
          </a:blip>
          <a:srcRect l="47500"/>
          <a:stretch/>
        </p:blipFill>
        <p:spPr>
          <a:xfrm>
            <a:off x="7541763" y="572305"/>
            <a:ext cx="2294064" cy="481744"/>
          </a:xfrm>
          <a:prstGeom prst="rect">
            <a:avLst/>
          </a:prstGeom>
        </p:spPr>
      </p:pic>
      <p:pic>
        <p:nvPicPr>
          <p:cNvPr id="3" name="Picture 2" descr="Screen Clipping"/>
          <p:cNvPicPr>
            <a:picLocks noChangeAspect="1"/>
          </p:cNvPicPr>
          <p:nvPr userDrawn="1"/>
        </p:nvPicPr>
        <p:blipFill rotWithShape="1">
          <a:blip r:embed="rId15">
            <a:duotone>
              <a:schemeClr val="accent4">
                <a:shade val="45000"/>
                <a:satMod val="135000"/>
              </a:schemeClr>
              <a:prstClr val="white"/>
            </a:duotone>
            <a:extLst>
              <a:ext uri="{28A0092B-C50C-407E-A947-70E740481C1C}">
                <a14:useLocalDpi xmlns:a14="http://schemas.microsoft.com/office/drawing/2010/main" val="0"/>
              </a:ext>
            </a:extLst>
          </a:blip>
          <a:srcRect r="48364"/>
          <a:stretch/>
        </p:blipFill>
        <p:spPr>
          <a:xfrm>
            <a:off x="137303" y="5803549"/>
            <a:ext cx="2585618" cy="472991"/>
          </a:xfrm>
          <a:prstGeom prst="rect">
            <a:avLst/>
          </a:prstGeom>
        </p:spPr>
      </p:pic>
      <p:pic>
        <p:nvPicPr>
          <p:cNvPr id="12" name="Picture 11" descr="Screen Clipping"/>
          <p:cNvPicPr>
            <a:picLocks noChangeAspect="1"/>
          </p:cNvPicPr>
          <p:nvPr userDrawn="1"/>
        </p:nvPicPr>
        <p:blipFill rotWithShape="1">
          <a:blip r:embed="rId15">
            <a:extLst>
              <a:ext uri="{28A0092B-C50C-407E-A947-70E740481C1C}">
                <a14:useLocalDpi xmlns:a14="http://schemas.microsoft.com/office/drawing/2010/main" val="0"/>
              </a:ext>
            </a:extLst>
          </a:blip>
          <a:srcRect l="50000"/>
          <a:stretch/>
        </p:blipFill>
        <p:spPr>
          <a:xfrm>
            <a:off x="56456" y="6247375"/>
            <a:ext cx="2560942" cy="483805"/>
          </a:xfrm>
          <a:prstGeom prst="rect">
            <a:avLst/>
          </a:prstGeom>
        </p:spPr>
      </p:pic>
      <p:pic>
        <p:nvPicPr>
          <p:cNvPr id="13" name="Picture 12" descr="Screen Clipping"/>
          <p:cNvPicPr>
            <a:picLocks noChangeAspect="1"/>
          </p:cNvPicPr>
          <p:nvPr userDrawn="1"/>
        </p:nvPicPr>
        <p:blipFill rotWithShape="1">
          <a:blip r:embed="rId15">
            <a:duotone>
              <a:schemeClr val="accent4">
                <a:shade val="45000"/>
                <a:satMod val="135000"/>
              </a:schemeClr>
              <a:prstClr val="white"/>
            </a:duotone>
            <a:extLst>
              <a:ext uri="{28A0092B-C50C-407E-A947-70E740481C1C}">
                <a14:useLocalDpi xmlns:a14="http://schemas.microsoft.com/office/drawing/2010/main" val="0"/>
              </a:ext>
            </a:extLst>
          </a:blip>
          <a:srcRect l="50000"/>
          <a:stretch/>
        </p:blipFill>
        <p:spPr>
          <a:xfrm>
            <a:off x="56456" y="6266218"/>
            <a:ext cx="2560942" cy="483805"/>
          </a:xfrm>
          <a:prstGeom prst="rect">
            <a:avLst/>
          </a:prstGeom>
        </p:spPr>
      </p:pic>
      <p:sp>
        <p:nvSpPr>
          <p:cNvPr id="4" name="TextBox 3"/>
          <p:cNvSpPr txBox="1"/>
          <p:nvPr userDrawn="1"/>
        </p:nvSpPr>
        <p:spPr>
          <a:xfrm>
            <a:off x="1136576" y="389229"/>
            <a:ext cx="1296144" cy="461665"/>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Theme: </a:t>
            </a:r>
          </a:p>
        </p:txBody>
      </p:sp>
    </p:spTree>
    <p:extLst>
      <p:ext uri="{BB962C8B-B14F-4D97-AF65-F5344CB8AC3E}">
        <p14:creationId xmlns:p14="http://schemas.microsoft.com/office/powerpoint/2010/main" val="404879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HxySrSbSY7o?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F150B-158E-4920-A5CE-6126CC486D60}"/>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pic>
        <p:nvPicPr>
          <p:cNvPr id="1026" name="Picture 2">
            <a:extLst>
              <a:ext uri="{FF2B5EF4-FFF2-40B4-BE49-F238E27FC236}">
                <a16:creationId xmlns:a16="http://schemas.microsoft.com/office/drawing/2014/main" id="{E476DA42-6482-45B3-BD30-FCABB5F9C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24" y="1052736"/>
            <a:ext cx="8045152" cy="448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1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D9845-C8AA-459E-95E4-667DD51FB238}"/>
              </a:ext>
            </a:extLst>
          </p:cNvPr>
          <p:cNvSpPr txBox="1"/>
          <p:nvPr/>
        </p:nvSpPr>
        <p:spPr>
          <a:xfrm>
            <a:off x="2304042" y="404664"/>
            <a:ext cx="5297915" cy="400110"/>
          </a:xfrm>
          <a:prstGeom prst="rect">
            <a:avLst/>
          </a:prstGeom>
          <a:noFill/>
        </p:spPr>
        <p:txBody>
          <a:bodyPr wrap="square" rtlCol="0">
            <a:spAutoFit/>
          </a:bodyPr>
          <a:lstStyle/>
          <a:p>
            <a:r>
              <a:rPr lang="en-GB" sz="2000" b="1" dirty="0">
                <a:solidFill>
                  <a:srgbClr val="FFFF00"/>
                </a:solidFill>
              </a:rPr>
              <a:t>Staying Safe Online</a:t>
            </a:r>
          </a:p>
        </p:txBody>
      </p:sp>
      <p:pic>
        <p:nvPicPr>
          <p:cNvPr id="13322" name="Picture 10">
            <a:extLst>
              <a:ext uri="{FF2B5EF4-FFF2-40B4-BE49-F238E27FC236}">
                <a16:creationId xmlns:a16="http://schemas.microsoft.com/office/drawing/2014/main" id="{9C3868A2-3B56-4F44-9966-2CB8C2D906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3702" y="1380966"/>
            <a:ext cx="1405880" cy="14058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85C7EEF-3E76-457E-90F3-B9DC047A63E5}"/>
              </a:ext>
            </a:extLst>
          </p:cNvPr>
          <p:cNvSpPr txBox="1"/>
          <p:nvPr/>
        </p:nvSpPr>
        <p:spPr>
          <a:xfrm>
            <a:off x="704606" y="1159704"/>
            <a:ext cx="8784976" cy="2739211"/>
          </a:xfrm>
          <a:prstGeom prst="rect">
            <a:avLst/>
          </a:prstGeom>
          <a:noFill/>
        </p:spPr>
        <p:txBody>
          <a:bodyPr wrap="square">
            <a:spAutoFit/>
          </a:bodyPr>
          <a:lstStyle/>
          <a:p>
            <a:r>
              <a:rPr lang="en-GB" sz="2800" b="1" dirty="0">
                <a:solidFill>
                  <a:srgbClr val="7030A0"/>
                </a:solidFill>
                <a:latin typeface="+mj-lt"/>
              </a:rPr>
              <a:t>Be respectful</a:t>
            </a:r>
          </a:p>
          <a:p>
            <a:endParaRPr lang="en-GB" b="1" dirty="0">
              <a:latin typeface="+mj-lt"/>
            </a:endParaRPr>
          </a:p>
          <a:p>
            <a:r>
              <a:rPr lang="en-GB" dirty="0">
                <a:solidFill>
                  <a:srgbClr val="7030A0"/>
                </a:solidFill>
                <a:latin typeface="+mj-lt"/>
              </a:rPr>
              <a:t>Be respectful of your friends on online and on social media. </a:t>
            </a:r>
          </a:p>
          <a:p>
            <a:r>
              <a:rPr lang="en-GB" dirty="0">
                <a:solidFill>
                  <a:srgbClr val="7030A0"/>
                </a:solidFill>
                <a:latin typeface="+mj-lt"/>
              </a:rPr>
              <a:t>Don’t say or do anything to others which they may find hurtful or upsetting. </a:t>
            </a:r>
          </a:p>
          <a:p>
            <a:r>
              <a:rPr lang="en-GB" dirty="0">
                <a:solidFill>
                  <a:srgbClr val="7030A0"/>
                </a:solidFill>
                <a:latin typeface="+mj-lt"/>
              </a:rPr>
              <a:t>Don’t post things which others may find embarrassing such as photos or private</a:t>
            </a:r>
          </a:p>
          <a:p>
            <a:r>
              <a:rPr lang="en-GB" dirty="0">
                <a:solidFill>
                  <a:srgbClr val="7030A0"/>
                </a:solidFill>
                <a:latin typeface="+mj-lt"/>
              </a:rPr>
              <a:t>information.</a:t>
            </a:r>
          </a:p>
          <a:p>
            <a:endParaRPr lang="en-GB" dirty="0">
              <a:solidFill>
                <a:srgbClr val="7030A0"/>
              </a:solidFill>
              <a:latin typeface="+mj-lt"/>
            </a:endParaRPr>
          </a:p>
          <a:p>
            <a:r>
              <a:rPr lang="en-GB" dirty="0">
                <a:solidFill>
                  <a:srgbClr val="7030A0"/>
                </a:solidFill>
                <a:latin typeface="+mj-lt"/>
              </a:rPr>
              <a:t>Try to be mindful of how your posts will make other people feel before you put them up. If anyone does anything to upset you online – speak to a trusted adult straight away.</a:t>
            </a:r>
          </a:p>
        </p:txBody>
      </p:sp>
      <p:pic>
        <p:nvPicPr>
          <p:cNvPr id="13324" name="Picture 12" descr="See the source image">
            <a:extLst>
              <a:ext uri="{FF2B5EF4-FFF2-40B4-BE49-F238E27FC236}">
                <a16:creationId xmlns:a16="http://schemas.microsoft.com/office/drawing/2014/main" id="{B73BEEBA-4004-496B-8A15-0E4A0DDEAF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624" y="3919139"/>
            <a:ext cx="2664296" cy="1779157"/>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See the source image">
            <a:extLst>
              <a:ext uri="{FF2B5EF4-FFF2-40B4-BE49-F238E27FC236}">
                <a16:creationId xmlns:a16="http://schemas.microsoft.com/office/drawing/2014/main" id="{209BD3B6-4A8F-4408-833A-05FA85AD9A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152" y="3811126"/>
            <a:ext cx="1887170" cy="188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9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See the source image">
            <a:extLst>
              <a:ext uri="{FF2B5EF4-FFF2-40B4-BE49-F238E27FC236}">
                <a16:creationId xmlns:a16="http://schemas.microsoft.com/office/drawing/2014/main" id="{71D74286-919A-44E7-BEBA-F58277C038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94" b="11151"/>
          <a:stretch/>
        </p:blipFill>
        <p:spPr bwMode="auto">
          <a:xfrm>
            <a:off x="344488" y="1829620"/>
            <a:ext cx="5078939"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E720B2-0D0D-4748-BAA5-FA0F85C5B8B8}"/>
              </a:ext>
            </a:extLst>
          </p:cNvPr>
          <p:cNvSpPr txBox="1"/>
          <p:nvPr/>
        </p:nvSpPr>
        <p:spPr>
          <a:xfrm>
            <a:off x="4736976" y="1700808"/>
            <a:ext cx="4951826" cy="3693319"/>
          </a:xfrm>
          <a:prstGeom prst="rect">
            <a:avLst/>
          </a:prstGeom>
          <a:noFill/>
        </p:spPr>
        <p:txBody>
          <a:bodyPr wrap="square">
            <a:spAutoFit/>
          </a:bodyPr>
          <a:lstStyle/>
          <a:p>
            <a:pPr algn="ctr"/>
            <a:r>
              <a:rPr lang="en-GB" i="0" dirty="0">
                <a:solidFill>
                  <a:srgbClr val="7030A0"/>
                </a:solidFill>
                <a:effectLst/>
                <a:latin typeface="+mj-lt"/>
              </a:rPr>
              <a:t>The Internet is a powerful tool that helps us all learn and grow. It’s a big part of everyday life, but that doesn’t mean there shouldn’t be restrictions.</a:t>
            </a:r>
          </a:p>
          <a:p>
            <a:pPr algn="ctr"/>
            <a:endParaRPr lang="en-GB" dirty="0">
              <a:solidFill>
                <a:srgbClr val="7030A0"/>
              </a:solidFill>
              <a:latin typeface="+mj-lt"/>
            </a:endParaRPr>
          </a:p>
          <a:p>
            <a:pPr algn="ctr"/>
            <a:r>
              <a:rPr lang="en-GB" i="0" dirty="0">
                <a:solidFill>
                  <a:srgbClr val="7030A0"/>
                </a:solidFill>
                <a:effectLst/>
                <a:latin typeface="+mj-lt"/>
              </a:rPr>
              <a:t> Setting time and place limitations on Internet </a:t>
            </a:r>
            <a:r>
              <a:rPr lang="en-GB" dirty="0">
                <a:solidFill>
                  <a:srgbClr val="7030A0"/>
                </a:solidFill>
                <a:latin typeface="+mj-lt"/>
              </a:rPr>
              <a:t>usage</a:t>
            </a:r>
            <a:r>
              <a:rPr lang="en-GB" i="0" dirty="0">
                <a:solidFill>
                  <a:srgbClr val="7030A0"/>
                </a:solidFill>
                <a:effectLst/>
                <a:latin typeface="+mj-lt"/>
              </a:rPr>
              <a:t> is a great way to help keep you active, social, and safe! </a:t>
            </a:r>
          </a:p>
          <a:p>
            <a:pPr algn="ctr"/>
            <a:endParaRPr lang="en-GB" dirty="0">
              <a:solidFill>
                <a:srgbClr val="7030A0"/>
              </a:solidFill>
              <a:latin typeface="+mj-lt"/>
            </a:endParaRPr>
          </a:p>
          <a:p>
            <a:pPr algn="ctr"/>
            <a:r>
              <a:rPr lang="en-GB" b="1" dirty="0">
                <a:solidFill>
                  <a:srgbClr val="7030A0"/>
                </a:solidFill>
                <a:latin typeface="+mj-lt"/>
              </a:rPr>
              <a:t>Why not try?</a:t>
            </a:r>
          </a:p>
          <a:p>
            <a:pPr marL="285750" indent="-285750" algn="ctr">
              <a:buFont typeface="Arial" panose="020B0604020202020204" pitchFamily="34" charset="0"/>
              <a:buChar char="•"/>
            </a:pPr>
            <a:r>
              <a:rPr lang="en-GB" dirty="0">
                <a:solidFill>
                  <a:srgbClr val="7030A0"/>
                </a:solidFill>
                <a:latin typeface="+mj-lt"/>
              </a:rPr>
              <a:t>Limiting your technology use</a:t>
            </a:r>
          </a:p>
          <a:p>
            <a:pPr marL="285750" indent="-285750" algn="ctr">
              <a:buFont typeface="Arial" panose="020B0604020202020204" pitchFamily="34" charset="0"/>
              <a:buChar char="•"/>
            </a:pPr>
            <a:r>
              <a:rPr lang="en-GB" dirty="0">
                <a:solidFill>
                  <a:srgbClr val="7030A0"/>
                </a:solidFill>
                <a:latin typeface="+mj-lt"/>
              </a:rPr>
              <a:t>Removing technology from your bedroom</a:t>
            </a:r>
          </a:p>
          <a:p>
            <a:pPr marL="285750" indent="-285750" algn="ctr">
              <a:buFont typeface="Arial" panose="020B0604020202020204" pitchFamily="34" charset="0"/>
              <a:buChar char="•"/>
            </a:pPr>
            <a:r>
              <a:rPr lang="en-GB" dirty="0">
                <a:solidFill>
                  <a:srgbClr val="7030A0"/>
                </a:solidFill>
                <a:latin typeface="+mj-lt"/>
              </a:rPr>
              <a:t>Learning a new hobby/skill</a:t>
            </a:r>
          </a:p>
          <a:p>
            <a:pPr marL="285750" indent="-285750" algn="ctr">
              <a:buFont typeface="Arial" panose="020B0604020202020204" pitchFamily="34" charset="0"/>
              <a:buChar char="•"/>
            </a:pPr>
            <a:r>
              <a:rPr lang="en-GB" dirty="0">
                <a:solidFill>
                  <a:srgbClr val="7030A0"/>
                </a:solidFill>
                <a:latin typeface="+mj-lt"/>
              </a:rPr>
              <a:t>Doing some exercise</a:t>
            </a:r>
          </a:p>
        </p:txBody>
      </p:sp>
      <p:sp>
        <p:nvSpPr>
          <p:cNvPr id="6" name="TextBox 5">
            <a:extLst>
              <a:ext uri="{FF2B5EF4-FFF2-40B4-BE49-F238E27FC236}">
                <a16:creationId xmlns:a16="http://schemas.microsoft.com/office/drawing/2014/main" id="{D5FED781-E92A-42E4-8AF1-E395B41255F6}"/>
              </a:ext>
            </a:extLst>
          </p:cNvPr>
          <p:cNvSpPr txBox="1"/>
          <p:nvPr/>
        </p:nvSpPr>
        <p:spPr>
          <a:xfrm>
            <a:off x="2304042" y="404664"/>
            <a:ext cx="5297915" cy="400110"/>
          </a:xfrm>
          <a:prstGeom prst="rect">
            <a:avLst/>
          </a:prstGeom>
          <a:noFill/>
        </p:spPr>
        <p:txBody>
          <a:bodyPr wrap="square" rtlCol="0">
            <a:spAutoFit/>
          </a:bodyPr>
          <a:lstStyle/>
          <a:p>
            <a:r>
              <a:rPr lang="en-GB" sz="2000" b="1" dirty="0">
                <a:solidFill>
                  <a:srgbClr val="FFFF00"/>
                </a:solidFill>
              </a:rPr>
              <a:t>Staying Safe Online</a:t>
            </a:r>
          </a:p>
        </p:txBody>
      </p:sp>
    </p:spTree>
    <p:extLst>
      <p:ext uri="{BB962C8B-B14F-4D97-AF65-F5344CB8AC3E}">
        <p14:creationId xmlns:p14="http://schemas.microsoft.com/office/powerpoint/2010/main" val="237070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e the source image">
            <a:extLst>
              <a:ext uri="{FF2B5EF4-FFF2-40B4-BE49-F238E27FC236}">
                <a16:creationId xmlns:a16="http://schemas.microsoft.com/office/drawing/2014/main" id="{B8E85368-AAC5-494C-8BD9-CA2B077A8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2" y="3401631"/>
            <a:ext cx="3095626" cy="18286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57C712-AE49-4283-BBF8-EC93F18DD3D5}"/>
              </a:ext>
            </a:extLst>
          </p:cNvPr>
          <p:cNvSpPr txBox="1"/>
          <p:nvPr/>
        </p:nvSpPr>
        <p:spPr>
          <a:xfrm>
            <a:off x="668915" y="1000710"/>
            <a:ext cx="8712968" cy="2554545"/>
          </a:xfrm>
          <a:prstGeom prst="rect">
            <a:avLst/>
          </a:prstGeom>
          <a:noFill/>
        </p:spPr>
        <p:txBody>
          <a:bodyPr wrap="square">
            <a:spAutoFit/>
          </a:bodyPr>
          <a:lstStyle/>
          <a:p>
            <a:pPr algn="ctr"/>
            <a:r>
              <a:rPr lang="en-GB" sz="2000" b="1" dirty="0">
                <a:solidFill>
                  <a:srgbClr val="7030A0"/>
                </a:solidFill>
                <a:latin typeface="+mj-lt"/>
              </a:rPr>
              <a:t>And remember! It’s not always real life!</a:t>
            </a:r>
          </a:p>
          <a:p>
            <a:pPr algn="ctr"/>
            <a:r>
              <a:rPr lang="en-GB" sz="2000" dirty="0">
                <a:solidFill>
                  <a:srgbClr val="7030A0"/>
                </a:solidFill>
                <a:latin typeface="+mj-lt"/>
              </a:rPr>
              <a:t>Always bear in mind that photos and posts can exaggerate real life. Think about it - we usually select the nicest, happiest pictures to post. </a:t>
            </a:r>
          </a:p>
          <a:p>
            <a:pPr algn="ctr"/>
            <a:r>
              <a:rPr lang="en-GB" sz="2000" dirty="0">
                <a:solidFill>
                  <a:srgbClr val="7030A0"/>
                </a:solidFill>
                <a:latin typeface="+mj-lt"/>
              </a:rPr>
              <a:t>Images of other people’s (carefully chosen) images may leave you feeling low, but they don’t tell the whole story, so try not to compare yourself. </a:t>
            </a:r>
          </a:p>
          <a:p>
            <a:pPr algn="ctr"/>
            <a:r>
              <a:rPr lang="en-GB" sz="2000" dirty="0">
                <a:solidFill>
                  <a:srgbClr val="7030A0"/>
                </a:solidFill>
                <a:latin typeface="+mj-lt"/>
              </a:rPr>
              <a:t>If you do find yourself feeling low or unhappy for a prolonged period of time, speak to someone you trust or get support from the following organisations.</a:t>
            </a:r>
          </a:p>
          <a:p>
            <a:pPr algn="ctr"/>
            <a:endParaRPr lang="en-GB" sz="2000" dirty="0">
              <a:solidFill>
                <a:srgbClr val="7030A0"/>
              </a:solidFill>
            </a:endParaRPr>
          </a:p>
        </p:txBody>
      </p:sp>
      <p:sp>
        <p:nvSpPr>
          <p:cNvPr id="7" name="TextBox 6">
            <a:extLst>
              <a:ext uri="{FF2B5EF4-FFF2-40B4-BE49-F238E27FC236}">
                <a16:creationId xmlns:a16="http://schemas.microsoft.com/office/drawing/2014/main" id="{47A96AB4-2D7F-4D2E-B460-C6F18B283EE5}"/>
              </a:ext>
            </a:extLst>
          </p:cNvPr>
          <p:cNvSpPr txBox="1"/>
          <p:nvPr/>
        </p:nvSpPr>
        <p:spPr>
          <a:xfrm>
            <a:off x="2304042" y="404664"/>
            <a:ext cx="5297915" cy="400110"/>
          </a:xfrm>
          <a:prstGeom prst="rect">
            <a:avLst/>
          </a:prstGeom>
          <a:noFill/>
        </p:spPr>
        <p:txBody>
          <a:bodyPr wrap="square" rtlCol="0">
            <a:spAutoFit/>
          </a:bodyPr>
          <a:lstStyle/>
          <a:p>
            <a:r>
              <a:rPr lang="en-GB" sz="2000" b="1" dirty="0">
                <a:solidFill>
                  <a:srgbClr val="FFFF00"/>
                </a:solidFill>
              </a:rPr>
              <a:t>Staying Safe Online</a:t>
            </a:r>
          </a:p>
        </p:txBody>
      </p:sp>
      <p:pic>
        <p:nvPicPr>
          <p:cNvPr id="14344" name="Picture 8">
            <a:extLst>
              <a:ext uri="{FF2B5EF4-FFF2-40B4-BE49-F238E27FC236}">
                <a16:creationId xmlns:a16="http://schemas.microsoft.com/office/drawing/2014/main" id="{E2C8B113-D460-4690-A371-3D925F1549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9653" y="3636774"/>
            <a:ext cx="2459709" cy="572506"/>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See the source image">
            <a:extLst>
              <a:ext uri="{FF2B5EF4-FFF2-40B4-BE49-F238E27FC236}">
                <a16:creationId xmlns:a16="http://schemas.microsoft.com/office/drawing/2014/main" id="{A0198E32-E76A-40FD-BC29-4BBF9D892F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982" y="4642153"/>
            <a:ext cx="31432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See the source image">
            <a:extLst>
              <a:ext uri="{FF2B5EF4-FFF2-40B4-BE49-F238E27FC236}">
                <a16:creationId xmlns:a16="http://schemas.microsoft.com/office/drawing/2014/main" id="{504B3FEC-9FA0-4AA4-8384-51DA9CF41D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9223" y="4725144"/>
            <a:ext cx="2635051"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Image result for mind">
            <a:extLst>
              <a:ext uri="{FF2B5EF4-FFF2-40B4-BE49-F238E27FC236}">
                <a16:creationId xmlns:a16="http://schemas.microsoft.com/office/drawing/2014/main" id="{A1911BB8-9837-4E82-9BBA-53CE5E1934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876" b="15343"/>
          <a:stretch/>
        </p:blipFill>
        <p:spPr bwMode="auto">
          <a:xfrm rot="673293">
            <a:off x="3601144" y="3673551"/>
            <a:ext cx="2727347" cy="93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1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AEA06A-5ED6-4801-949C-11C44FDFFA49}"/>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pic>
        <p:nvPicPr>
          <p:cNvPr id="3078" name="Picture 6" descr="See the source image">
            <a:extLst>
              <a:ext uri="{FF2B5EF4-FFF2-40B4-BE49-F238E27FC236}">
                <a16:creationId xmlns:a16="http://schemas.microsoft.com/office/drawing/2014/main" id="{37A29662-1919-4B84-B6D2-4BD919A29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58D3600-1666-4A79-900D-7BCBBC5C7102}"/>
              </a:ext>
            </a:extLst>
          </p:cNvPr>
          <p:cNvSpPr/>
          <p:nvPr/>
        </p:nvSpPr>
        <p:spPr>
          <a:xfrm>
            <a:off x="1602759" y="4077072"/>
            <a:ext cx="1262009" cy="100811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Keeps you safe from harm.</a:t>
            </a:r>
          </a:p>
        </p:txBody>
      </p:sp>
    </p:spTree>
    <p:extLst>
      <p:ext uri="{BB962C8B-B14F-4D97-AF65-F5344CB8AC3E}">
        <p14:creationId xmlns:p14="http://schemas.microsoft.com/office/powerpoint/2010/main" val="323524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440CC9-109E-4D0D-A9FE-614A1A412C12}"/>
              </a:ext>
            </a:extLst>
          </p:cNvPr>
          <p:cNvSpPr txBox="1"/>
          <p:nvPr/>
        </p:nvSpPr>
        <p:spPr>
          <a:xfrm>
            <a:off x="632520" y="1051242"/>
            <a:ext cx="8640960" cy="1754326"/>
          </a:xfrm>
          <a:prstGeom prst="rect">
            <a:avLst/>
          </a:prstGeom>
          <a:noFill/>
        </p:spPr>
        <p:txBody>
          <a:bodyPr wrap="square">
            <a:spAutoFit/>
          </a:bodyPr>
          <a:lstStyle/>
          <a:p>
            <a:pPr algn="ctr"/>
            <a:endParaRPr lang="en-GB" dirty="0">
              <a:solidFill>
                <a:srgbClr val="7030A0"/>
              </a:solidFill>
            </a:endParaRPr>
          </a:p>
          <a:p>
            <a:pPr algn="ctr"/>
            <a:r>
              <a:rPr lang="en-GB" dirty="0">
                <a:solidFill>
                  <a:srgbClr val="7030A0"/>
                </a:solidFill>
              </a:rPr>
              <a:t>The internet is an amazing place to be creative, chat with friends, play games and find interesting things to do. You may spend a lot of time online, so it’s important to make the most of it and enjoy it whilst also being safe, sensible and respectful of others too. </a:t>
            </a:r>
          </a:p>
          <a:p>
            <a:pPr algn="ctr"/>
            <a:endParaRPr lang="en-GB" dirty="0">
              <a:solidFill>
                <a:srgbClr val="7030A0"/>
              </a:solidFill>
            </a:endParaRPr>
          </a:p>
          <a:p>
            <a:pPr algn="ctr"/>
            <a:r>
              <a:rPr lang="en-GB" b="1" dirty="0">
                <a:solidFill>
                  <a:srgbClr val="7030A0"/>
                </a:solidFill>
              </a:rPr>
              <a:t>Here’s a guide to being smart about what you do online!</a:t>
            </a:r>
          </a:p>
        </p:txBody>
      </p:sp>
      <p:sp>
        <p:nvSpPr>
          <p:cNvPr id="7" name="TextBox 6">
            <a:extLst>
              <a:ext uri="{FF2B5EF4-FFF2-40B4-BE49-F238E27FC236}">
                <a16:creationId xmlns:a16="http://schemas.microsoft.com/office/drawing/2014/main" id="{42897F57-98D2-4667-B841-A23C170B9B73}"/>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pic>
        <p:nvPicPr>
          <p:cNvPr id="8" name="Picture 10">
            <a:extLst>
              <a:ext uri="{FF2B5EF4-FFF2-40B4-BE49-F238E27FC236}">
                <a16:creationId xmlns:a16="http://schemas.microsoft.com/office/drawing/2014/main" id="{A6BF33C6-F087-4688-A424-0A0E0DB23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84" y="3122805"/>
            <a:ext cx="3717032" cy="278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Being Safe on the Internet">
            <a:hlinkClick r:id="" action="ppaction://media"/>
            <a:extLst>
              <a:ext uri="{FF2B5EF4-FFF2-40B4-BE49-F238E27FC236}">
                <a16:creationId xmlns:a16="http://schemas.microsoft.com/office/drawing/2014/main" id="{869BC050-AB10-4C55-9182-FAE40B60EE3C}"/>
              </a:ext>
            </a:extLst>
          </p:cNvPr>
          <p:cNvPicPr>
            <a:picLocks noRot="1" noChangeAspect="1"/>
          </p:cNvPicPr>
          <p:nvPr>
            <a:videoFile r:link="rId1"/>
          </p:nvPr>
        </p:nvPicPr>
        <p:blipFill>
          <a:blip r:embed="rId3"/>
          <a:stretch>
            <a:fillRect/>
          </a:stretch>
        </p:blipFill>
        <p:spPr>
          <a:xfrm>
            <a:off x="1208584" y="1781457"/>
            <a:ext cx="6611991" cy="3735775"/>
          </a:xfrm>
          <a:prstGeom prst="rect">
            <a:avLst/>
          </a:prstGeom>
        </p:spPr>
      </p:pic>
      <p:sp>
        <p:nvSpPr>
          <p:cNvPr id="8" name="TextBox 7">
            <a:extLst>
              <a:ext uri="{FF2B5EF4-FFF2-40B4-BE49-F238E27FC236}">
                <a16:creationId xmlns:a16="http://schemas.microsoft.com/office/drawing/2014/main" id="{0E593717-A3C2-4140-8486-51ED083F909E}"/>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spTree>
    <p:extLst>
      <p:ext uri="{BB962C8B-B14F-4D97-AF65-F5344CB8AC3E}">
        <p14:creationId xmlns:p14="http://schemas.microsoft.com/office/powerpoint/2010/main" val="42904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stranger danger">
            <a:extLst>
              <a:ext uri="{FF2B5EF4-FFF2-40B4-BE49-F238E27FC236}">
                <a16:creationId xmlns:a16="http://schemas.microsoft.com/office/drawing/2014/main" id="{317EA043-AD3C-4807-B303-C3FF80F0C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2132856"/>
            <a:ext cx="4013246"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FDCFAE-B070-4DC3-BFCE-9401E14E0E1E}"/>
              </a:ext>
            </a:extLst>
          </p:cNvPr>
          <p:cNvSpPr txBox="1"/>
          <p:nvPr/>
        </p:nvSpPr>
        <p:spPr>
          <a:xfrm>
            <a:off x="4978720" y="1988840"/>
            <a:ext cx="4951826" cy="3416320"/>
          </a:xfrm>
          <a:prstGeom prst="rect">
            <a:avLst/>
          </a:prstGeom>
          <a:noFill/>
        </p:spPr>
        <p:txBody>
          <a:bodyPr wrap="square">
            <a:spAutoFit/>
          </a:bodyPr>
          <a:lstStyle/>
          <a:p>
            <a:r>
              <a:rPr lang="en-GB" b="1" dirty="0">
                <a:solidFill>
                  <a:srgbClr val="7030A0"/>
                </a:solidFill>
              </a:rPr>
              <a:t>Don’t ever give out:</a:t>
            </a:r>
          </a:p>
          <a:p>
            <a:pPr marL="285750" indent="-285750">
              <a:buFont typeface="Arial" panose="020B0604020202020204" pitchFamily="34" charset="0"/>
              <a:buChar char="•"/>
            </a:pPr>
            <a:r>
              <a:rPr lang="en-GB" dirty="0">
                <a:solidFill>
                  <a:srgbClr val="7030A0"/>
                </a:solidFill>
              </a:rPr>
              <a:t>Your Name</a:t>
            </a:r>
          </a:p>
          <a:p>
            <a:pPr marL="285750" indent="-285750">
              <a:buFont typeface="Arial" panose="020B0604020202020204" pitchFamily="34" charset="0"/>
              <a:buChar char="•"/>
            </a:pPr>
            <a:r>
              <a:rPr lang="en-GB" dirty="0">
                <a:solidFill>
                  <a:srgbClr val="7030A0"/>
                </a:solidFill>
              </a:rPr>
              <a:t>Your Phone Number</a:t>
            </a:r>
          </a:p>
          <a:p>
            <a:pPr marL="285750" indent="-285750">
              <a:buFont typeface="Arial" panose="020B0604020202020204" pitchFamily="34" charset="0"/>
              <a:buChar char="•"/>
            </a:pPr>
            <a:r>
              <a:rPr lang="en-GB" dirty="0">
                <a:solidFill>
                  <a:srgbClr val="7030A0"/>
                </a:solidFill>
              </a:rPr>
              <a:t>Your Address</a:t>
            </a:r>
          </a:p>
          <a:p>
            <a:pPr marL="285750" indent="-285750">
              <a:buFont typeface="Arial" panose="020B0604020202020204" pitchFamily="34" charset="0"/>
              <a:buChar char="•"/>
            </a:pPr>
            <a:r>
              <a:rPr lang="en-GB" dirty="0">
                <a:solidFill>
                  <a:srgbClr val="7030A0"/>
                </a:solidFill>
              </a:rPr>
              <a:t>Your Passwords</a:t>
            </a:r>
          </a:p>
          <a:p>
            <a:pPr marL="285750" indent="-285750">
              <a:buFont typeface="Arial" panose="020B0604020202020204" pitchFamily="34" charset="0"/>
              <a:buChar char="•"/>
            </a:pPr>
            <a:r>
              <a:rPr lang="en-GB" dirty="0">
                <a:solidFill>
                  <a:srgbClr val="7030A0"/>
                </a:solidFill>
              </a:rPr>
              <a:t>Your schools name</a:t>
            </a:r>
          </a:p>
          <a:p>
            <a:pPr marL="285750" indent="-285750">
              <a:buFont typeface="Arial" panose="020B0604020202020204" pitchFamily="34" charset="0"/>
              <a:buChar char="•"/>
            </a:pPr>
            <a:r>
              <a:rPr lang="en-GB" dirty="0">
                <a:solidFill>
                  <a:srgbClr val="7030A0"/>
                </a:solidFill>
              </a:rPr>
              <a:t>Your parents name</a:t>
            </a:r>
          </a:p>
          <a:p>
            <a:pPr marL="285750" indent="-285750">
              <a:buFont typeface="Arial" panose="020B0604020202020204" pitchFamily="34" charset="0"/>
              <a:buChar char="•"/>
            </a:pPr>
            <a:r>
              <a:rPr lang="en-GB" dirty="0">
                <a:solidFill>
                  <a:srgbClr val="7030A0"/>
                </a:solidFill>
              </a:rPr>
              <a:t>Any other identifiable information</a:t>
            </a:r>
          </a:p>
          <a:p>
            <a:pPr marL="285750" indent="-285750">
              <a:buFont typeface="Arial" panose="020B0604020202020204" pitchFamily="34" charset="0"/>
              <a:buChar char="•"/>
            </a:pPr>
            <a:r>
              <a:rPr lang="en-GB" dirty="0">
                <a:solidFill>
                  <a:srgbClr val="7030A0"/>
                </a:solidFill>
              </a:rPr>
              <a:t>If you are using social media check your privacy settings and make sure only friends can see your posts.</a:t>
            </a:r>
          </a:p>
          <a:p>
            <a:pPr marL="285750" indent="-285750">
              <a:buFont typeface="Arial" panose="020B0604020202020204" pitchFamily="34" charset="0"/>
              <a:buChar char="•"/>
            </a:pPr>
            <a:endParaRPr lang="en-GB" b="1" dirty="0">
              <a:solidFill>
                <a:srgbClr val="7030A0"/>
              </a:solidFill>
            </a:endParaRPr>
          </a:p>
        </p:txBody>
      </p:sp>
      <p:sp>
        <p:nvSpPr>
          <p:cNvPr id="5" name="TextBox 4">
            <a:extLst>
              <a:ext uri="{FF2B5EF4-FFF2-40B4-BE49-F238E27FC236}">
                <a16:creationId xmlns:a16="http://schemas.microsoft.com/office/drawing/2014/main" id="{021D73A3-7A31-4040-8D02-ACDD568C175A}"/>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spTree>
    <p:extLst>
      <p:ext uri="{BB962C8B-B14F-4D97-AF65-F5344CB8AC3E}">
        <p14:creationId xmlns:p14="http://schemas.microsoft.com/office/powerpoint/2010/main" val="346810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03BC92-199C-4978-AD19-1B07FDB4966B}"/>
              </a:ext>
            </a:extLst>
          </p:cNvPr>
          <p:cNvSpPr txBox="1"/>
          <p:nvPr/>
        </p:nvSpPr>
        <p:spPr>
          <a:xfrm>
            <a:off x="400944" y="3475239"/>
            <a:ext cx="9505056" cy="3139321"/>
          </a:xfrm>
          <a:prstGeom prst="rect">
            <a:avLst/>
          </a:prstGeom>
          <a:noFill/>
        </p:spPr>
        <p:txBody>
          <a:bodyPr wrap="square">
            <a:spAutoFit/>
          </a:bodyPr>
          <a:lstStyle/>
          <a:p>
            <a:pPr algn="ctr"/>
            <a:endParaRPr lang="en-GB" b="1" dirty="0">
              <a:solidFill>
                <a:srgbClr val="7030A0"/>
              </a:solidFill>
            </a:endParaRPr>
          </a:p>
          <a:p>
            <a:pPr algn="ctr"/>
            <a:r>
              <a:rPr lang="en-GB" dirty="0">
                <a:solidFill>
                  <a:srgbClr val="7030A0"/>
                </a:solidFill>
              </a:rPr>
              <a:t>If you’re speaking with someone you have never met, be aware that they may not be who they say they are. You wouldn’t speak to a stranger in the real world so don’t do it online!  Never agree to meet up with someone you have met online.</a:t>
            </a:r>
          </a:p>
          <a:p>
            <a:pPr algn="ctr"/>
            <a:endParaRPr lang="en-GB" dirty="0">
              <a:solidFill>
                <a:srgbClr val="7030A0"/>
              </a:solidFill>
            </a:endParaRPr>
          </a:p>
          <a:p>
            <a:pPr algn="ctr"/>
            <a:r>
              <a:rPr lang="en-GB" dirty="0">
                <a:solidFill>
                  <a:srgbClr val="7030A0"/>
                </a:solidFill>
              </a:rPr>
              <a:t>Always tell a trusted adult who you are speaking with and if something doesn’t feel right – tell someone straight away!</a:t>
            </a:r>
          </a:p>
          <a:p>
            <a:endParaRPr lang="en-GB" b="1" dirty="0">
              <a:solidFill>
                <a:srgbClr val="7030A0"/>
              </a:solidFill>
            </a:endParaRPr>
          </a:p>
          <a:p>
            <a:endParaRPr lang="en-GB" dirty="0"/>
          </a:p>
          <a:p>
            <a:endParaRPr lang="en-GB" dirty="0"/>
          </a:p>
          <a:p>
            <a:endParaRPr lang="en-GB" dirty="0"/>
          </a:p>
        </p:txBody>
      </p:sp>
      <p:sp>
        <p:nvSpPr>
          <p:cNvPr id="8" name="TextBox 7">
            <a:extLst>
              <a:ext uri="{FF2B5EF4-FFF2-40B4-BE49-F238E27FC236}">
                <a16:creationId xmlns:a16="http://schemas.microsoft.com/office/drawing/2014/main" id="{B58E1000-70C0-4C1B-8C96-A934D3E3C84B}"/>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pic>
        <p:nvPicPr>
          <p:cNvPr id="4108" name="Picture 12" descr="See the source image">
            <a:extLst>
              <a:ext uri="{FF2B5EF4-FFF2-40B4-BE49-F238E27FC236}">
                <a16:creationId xmlns:a16="http://schemas.microsoft.com/office/drawing/2014/main" id="{3C69C2F7-3D83-400E-8970-476A0D7704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2524" y="1052736"/>
            <a:ext cx="4520952" cy="25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5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A1ABE-C8DE-4403-90FE-74CC115F251E}"/>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pic>
        <p:nvPicPr>
          <p:cNvPr id="2050" name="Picture 2" descr="Social Media Sites&#10;Supporting 2FA:&#10;Facebook&#10;Google+&#10;LinkedIn&#10;Twitter&#10;Snapchat&#10;Tumblr&#10;Enable 2FA on all supporting accounts...">
            <a:extLst>
              <a:ext uri="{FF2B5EF4-FFF2-40B4-BE49-F238E27FC236}">
                <a16:creationId xmlns:a16="http://schemas.microsoft.com/office/drawing/2014/main" id="{8367660F-F4A6-4ABE-A172-E6B35818C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7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i Jane,&#10;You won a trip to the Bahamas! Click&#10;here to claim your prize!&#10;Your buddy,&#10;John&#10;From: John.Doe2@notyourcompany.co...">
            <a:extLst>
              <a:ext uri="{FF2B5EF4-FFF2-40B4-BE49-F238E27FC236}">
                <a16:creationId xmlns:a16="http://schemas.microsoft.com/office/drawing/2014/main" id="{B2ED05A5-5F1B-45A2-950B-9F495EC00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3" y="1700807"/>
            <a:ext cx="4919285" cy="3693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A94B0F-8E36-445C-81DC-7103049234F6}"/>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sp>
        <p:nvSpPr>
          <p:cNvPr id="4" name="TextBox 3">
            <a:extLst>
              <a:ext uri="{FF2B5EF4-FFF2-40B4-BE49-F238E27FC236}">
                <a16:creationId xmlns:a16="http://schemas.microsoft.com/office/drawing/2014/main" id="{696285E5-3AC9-4B28-A357-B966515AB1AC}"/>
              </a:ext>
            </a:extLst>
          </p:cNvPr>
          <p:cNvSpPr txBox="1"/>
          <p:nvPr/>
        </p:nvSpPr>
        <p:spPr>
          <a:xfrm>
            <a:off x="6105128" y="1700807"/>
            <a:ext cx="3100328" cy="3970318"/>
          </a:xfrm>
          <a:prstGeom prst="rect">
            <a:avLst/>
          </a:prstGeom>
          <a:noFill/>
        </p:spPr>
        <p:txBody>
          <a:bodyPr wrap="square" rtlCol="0">
            <a:spAutoFit/>
          </a:bodyPr>
          <a:lstStyle/>
          <a:p>
            <a:pPr algn="ctr"/>
            <a:r>
              <a:rPr lang="en-GB" dirty="0">
                <a:solidFill>
                  <a:srgbClr val="7030A0"/>
                </a:solidFill>
              </a:rPr>
              <a:t>Viruses: People can send viruses through emails which may either steal your personal information or infect your computer with viruses. Don’t open any emails you don’t recognise or click on any links!</a:t>
            </a:r>
          </a:p>
          <a:p>
            <a:pPr algn="ctr"/>
            <a:endParaRPr lang="en-GB" dirty="0">
              <a:solidFill>
                <a:srgbClr val="7030A0"/>
              </a:solidFill>
            </a:endParaRPr>
          </a:p>
          <a:p>
            <a:pPr algn="ctr"/>
            <a:r>
              <a:rPr lang="en-GB" dirty="0">
                <a:solidFill>
                  <a:srgbClr val="7030A0"/>
                </a:solidFill>
              </a:rPr>
              <a:t>Spam: Companies can find your email address and send you emails trying to sell you something. Try to avoid opening and clicking on any links in spam emails!</a:t>
            </a:r>
          </a:p>
        </p:txBody>
      </p:sp>
    </p:spTree>
    <p:extLst>
      <p:ext uri="{BB962C8B-B14F-4D97-AF65-F5344CB8AC3E}">
        <p14:creationId xmlns:p14="http://schemas.microsoft.com/office/powerpoint/2010/main" val="24882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rror:&#10;• Must contain at least 16 characters&#10;• Use uppercase and lowercase letters, numbers, symbols&#10;• Should not contain ...">
            <a:extLst>
              <a:ext uri="{FF2B5EF4-FFF2-40B4-BE49-F238E27FC236}">
                <a16:creationId xmlns:a16="http://schemas.microsoft.com/office/drawing/2014/main" id="{542CBD1A-187D-49FC-861E-09AD93AE6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D0B20B-A0D3-4A9C-88AC-882CA775326C}"/>
              </a:ext>
            </a:extLst>
          </p:cNvPr>
          <p:cNvSpPr txBox="1"/>
          <p:nvPr/>
        </p:nvSpPr>
        <p:spPr>
          <a:xfrm>
            <a:off x="2864768" y="404664"/>
            <a:ext cx="4680520" cy="400110"/>
          </a:xfrm>
          <a:prstGeom prst="rect">
            <a:avLst/>
          </a:prstGeom>
          <a:noFill/>
        </p:spPr>
        <p:txBody>
          <a:bodyPr wrap="square" rtlCol="0">
            <a:spAutoFit/>
          </a:bodyPr>
          <a:lstStyle/>
          <a:p>
            <a:r>
              <a:rPr lang="en-GB" sz="2000" b="1" dirty="0">
                <a:solidFill>
                  <a:srgbClr val="FFFF00"/>
                </a:solidFill>
              </a:rPr>
              <a:t>Staying Safe Online</a:t>
            </a:r>
          </a:p>
        </p:txBody>
      </p:sp>
    </p:spTree>
    <p:extLst>
      <p:ext uri="{BB962C8B-B14F-4D97-AF65-F5344CB8AC3E}">
        <p14:creationId xmlns:p14="http://schemas.microsoft.com/office/powerpoint/2010/main" val="1117921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547</Words>
  <Application>Microsoft Office PowerPoint</Application>
  <PresentationFormat>A4 Paper (210x297 mm)</PresentationFormat>
  <Paragraphs>57</Paragraphs>
  <Slides>12</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Rigby J</cp:lastModifiedBy>
  <cp:revision>34</cp:revision>
  <dcterms:created xsi:type="dcterms:W3CDTF">2019-09-04T20:01:17Z</dcterms:created>
  <dcterms:modified xsi:type="dcterms:W3CDTF">2021-02-04T11:19:22Z</dcterms:modified>
</cp:coreProperties>
</file>