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85" r:id="rId6"/>
    <p:sldId id="284" r:id="rId7"/>
    <p:sldId id="286" r:id="rId8"/>
    <p:sldId id="264" r:id="rId9"/>
    <p:sldId id="269" r:id="rId10"/>
    <p:sldId id="262" r:id="rId11"/>
    <p:sldId id="281" r:id="rId12"/>
    <p:sldId id="288" r:id="rId13"/>
    <p:sldId id="287" r:id="rId1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32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11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9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78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1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5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9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0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0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9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4FDB-61F4-492C-9193-13FAED74DA6B}" type="datetimeFigureOut">
              <a:rPr lang="en-GB" smtClean="0"/>
              <a:t>23/01/2021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11FC-ECEC-482C-827D-0EF68F971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816" y="3752610"/>
            <a:ext cx="4513878" cy="27555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27752" y="1451430"/>
            <a:ext cx="95777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Good afternoon Year 9!</a:t>
            </a: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Today we will be exploring:</a:t>
            </a:r>
          </a:p>
          <a:p>
            <a:pPr algn="ctr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options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is all about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 qualifications on offer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9" name="Picture 8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80755" y="156881"/>
            <a:ext cx="6287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9 Options</a:t>
            </a:r>
            <a:endParaRPr lang="en-GB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Comic Sans MS" panose="030F0702030302020204" pitchFamily="66" charset="0"/>
              <a:ea typeface="ＭＳ Ｐゴシック" charset="-128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17929" y="1457571"/>
            <a:ext cx="968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 guide the numbers are broadly equal to the old grades shown below: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70359"/>
              </p:ext>
            </p:extLst>
          </p:nvPr>
        </p:nvGraphicFramePr>
        <p:xfrm>
          <a:off x="454363" y="2648553"/>
          <a:ext cx="8724406" cy="100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5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410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New Numbers</a:t>
                      </a:r>
                    </a:p>
                  </a:txBody>
                  <a:tcPr marL="74308" marR="74308" marT="45700" marB="45700"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Old Grades</a:t>
                      </a:r>
                    </a:p>
                  </a:txBody>
                  <a:tcPr marL="74308" marR="74308" marT="45700" marB="45700"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G/F-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F/E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E+/D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C+/B-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B/B+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A*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A**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3878691"/>
            <a:ext cx="9822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system affects all GCSE subjects.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are, however, a number of vocational subjects that are graded differently: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53762" y="1919235"/>
            <a:ext cx="27055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‘Strong’ GCSE Pass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060812" y="1912340"/>
            <a:ext cx="25264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‘Standard’ GCSE Pass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14468" y="2264685"/>
            <a:ext cx="7989" cy="492443"/>
          </a:xfrm>
          <a:prstGeom prst="straightConnector1">
            <a:avLst/>
          </a:prstGeom>
          <a:ln w="476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00187"/>
              </p:ext>
            </p:extLst>
          </p:nvPr>
        </p:nvGraphicFramePr>
        <p:xfrm>
          <a:off x="127753" y="5544353"/>
          <a:ext cx="9679688" cy="117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228">
                  <a:extLst>
                    <a:ext uri="{9D8B030D-6E8A-4147-A177-3AD203B41FA5}">
                      <a16:colId xmlns:a16="http://schemas.microsoft.com/office/drawing/2014/main" val="1959626942"/>
                    </a:ext>
                  </a:extLst>
                </a:gridCol>
                <a:gridCol w="674737">
                  <a:extLst>
                    <a:ext uri="{9D8B030D-6E8A-4147-A177-3AD203B41FA5}">
                      <a16:colId xmlns:a16="http://schemas.microsoft.com/office/drawing/2014/main" val="3974117902"/>
                    </a:ext>
                  </a:extLst>
                </a:gridCol>
                <a:gridCol w="885854">
                  <a:extLst>
                    <a:ext uri="{9D8B030D-6E8A-4147-A177-3AD203B41FA5}">
                      <a16:colId xmlns:a16="http://schemas.microsoft.com/office/drawing/2014/main" val="2779872366"/>
                    </a:ext>
                  </a:extLst>
                </a:gridCol>
                <a:gridCol w="1495915">
                  <a:extLst>
                    <a:ext uri="{9D8B030D-6E8A-4147-A177-3AD203B41FA5}">
                      <a16:colId xmlns:a16="http://schemas.microsoft.com/office/drawing/2014/main" val="3587861064"/>
                    </a:ext>
                  </a:extLst>
                </a:gridCol>
                <a:gridCol w="969819">
                  <a:extLst>
                    <a:ext uri="{9D8B030D-6E8A-4147-A177-3AD203B41FA5}">
                      <a16:colId xmlns:a16="http://schemas.microsoft.com/office/drawing/2014/main" val="3936036689"/>
                    </a:ext>
                  </a:extLst>
                </a:gridCol>
                <a:gridCol w="866808">
                  <a:extLst>
                    <a:ext uri="{9D8B030D-6E8A-4147-A177-3AD203B41FA5}">
                      <a16:colId xmlns:a16="http://schemas.microsoft.com/office/drawing/2014/main" val="3385144783"/>
                    </a:ext>
                  </a:extLst>
                </a:gridCol>
                <a:gridCol w="1495915">
                  <a:extLst>
                    <a:ext uri="{9D8B030D-6E8A-4147-A177-3AD203B41FA5}">
                      <a16:colId xmlns:a16="http://schemas.microsoft.com/office/drawing/2014/main" val="3177018194"/>
                    </a:ext>
                  </a:extLst>
                </a:gridCol>
                <a:gridCol w="1521412">
                  <a:extLst>
                    <a:ext uri="{9D8B030D-6E8A-4147-A177-3AD203B41FA5}">
                      <a16:colId xmlns:a16="http://schemas.microsoft.com/office/drawing/2014/main" val="80044570"/>
                    </a:ext>
                  </a:extLst>
                </a:gridCol>
              </a:tblGrid>
              <a:tr h="400226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74308" marR="74308" marT="45700" marB="45700"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Level 1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00" marB="45700"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00" marB="45700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Level 2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00" marB="457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00" marB="457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00" marB="45700"/>
                </a:tc>
                <a:extLst>
                  <a:ext uri="{0D108BD9-81ED-4DB2-BD59-A6C34878D82A}">
                    <a16:rowId xmlns:a16="http://schemas.microsoft.com/office/drawing/2014/main" val="1214195761"/>
                  </a:ext>
                </a:extLst>
              </a:tr>
              <a:tr h="400226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Grade</a:t>
                      </a:r>
                    </a:p>
                  </a:txBody>
                  <a:tcPr marL="74308" marR="74308" marT="45700" marB="45700"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Pass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Merit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Distinction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Pass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Merit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Distinction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Distinction*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56175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GCSE Equivalent</a:t>
                      </a:r>
                    </a:p>
                  </a:txBody>
                  <a:tcPr marL="74308" marR="74308" marT="45700" marB="45700"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5/6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308" marR="74308" marT="45700" marB="4570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63130"/>
                  </a:ext>
                </a:extLst>
              </a:tr>
            </a:tbl>
          </a:graphicData>
        </a:graphic>
      </p:graphicFrame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6455950" y="5135351"/>
            <a:ext cx="2712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‘Strong’ GCSE Pass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131479" y="5002379"/>
            <a:ext cx="2829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‘Standard’ GCSE Pass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0802" y="145860"/>
            <a:ext cx="7119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GCSE Grading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09964" y="2072394"/>
            <a:ext cx="717529" cy="465618"/>
          </a:xfrm>
          <a:prstGeom prst="straightConnector1">
            <a:avLst/>
          </a:prstGeom>
          <a:ln w="571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768656" y="2081617"/>
            <a:ext cx="385106" cy="612612"/>
          </a:xfrm>
          <a:prstGeom prst="straightConnector1">
            <a:avLst/>
          </a:prstGeom>
          <a:ln w="571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488718" y="5002379"/>
            <a:ext cx="0" cy="667791"/>
          </a:xfrm>
          <a:prstGeom prst="straightConnector1">
            <a:avLst/>
          </a:prstGeom>
          <a:ln w="571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46558" y="5480051"/>
            <a:ext cx="3146547" cy="6145"/>
          </a:xfrm>
          <a:prstGeom prst="straightConnector1">
            <a:avLst/>
          </a:prstGeom>
          <a:ln w="571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36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6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348986"/>
            <a:ext cx="989617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GB" sz="2400" dirty="0">
                <a:latin typeface="Comic Sans MS" panose="030F0702030302020204" pitchFamily="66" charset="0"/>
              </a:rPr>
              <a:t>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EBacc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(English Baccalaureate) is a recognition of a good pass at GCSE, which means gaining a grade 5 or higher in the following subjects: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English Language and English Literature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Compulsory)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			(Compulsory)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Science (Trilogy or Separate)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(Compulsory)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Modern Foreign Language			(Optional)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or Geography				(Optional)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en-US" sz="2400" dirty="0" smtClean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Science* </a:t>
            </a:r>
            <a:r>
              <a:rPr lang="en-US" sz="24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(Optional</a:t>
            </a:r>
            <a:r>
              <a:rPr lang="en-US" sz="2400" dirty="0" smtClean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dirty="0" smtClean="0"/>
              <a:t>*If </a:t>
            </a:r>
            <a:r>
              <a:rPr lang="en-GB" dirty="0"/>
              <a:t>the </a:t>
            </a:r>
            <a:r>
              <a:rPr lang="en-GB" dirty="0" smtClean="0"/>
              <a:t>separate </a:t>
            </a:r>
            <a:r>
              <a:rPr lang="en-GB" dirty="0"/>
              <a:t>sciences option is chosen, to count as science in the </a:t>
            </a:r>
            <a:r>
              <a:rPr lang="en-GB" dirty="0" err="1"/>
              <a:t>EBacc</a:t>
            </a:r>
            <a:r>
              <a:rPr lang="en-GB" dirty="0"/>
              <a:t>, three out of four single sciences must be taken in physics, chemistry, biology and computer </a:t>
            </a:r>
            <a:r>
              <a:rPr lang="en-GB" dirty="0" smtClean="0"/>
              <a:t>science.</a:t>
            </a:r>
            <a:r>
              <a:rPr lang="en-GB" sz="2400" dirty="0" smtClean="0"/>
              <a:t> </a:t>
            </a:r>
            <a:endParaRPr lang="en-US" sz="2400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7327" y="206734"/>
            <a:ext cx="5008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EBacc</a:t>
            </a:r>
            <a:endParaRPr lang="en-GB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7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5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348986"/>
            <a:ext cx="989617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GB" sz="2400" dirty="0">
                <a:latin typeface="Comic Sans MS" panose="030F0702030302020204" pitchFamily="66" charset="0"/>
              </a:rPr>
              <a:t>	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525" y="175698"/>
            <a:ext cx="619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choices</a:t>
            </a:r>
            <a:endParaRPr lang="en-GB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487" y="5105789"/>
            <a:ext cx="1594513" cy="1752212"/>
          </a:xfrm>
          <a:prstGeom prst="rect">
            <a:avLst/>
          </a:prstGeom>
        </p:spPr>
      </p:pic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7" name="Picture 8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83" y="2869785"/>
            <a:ext cx="6101689" cy="301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487" y="1522551"/>
            <a:ext cx="1313637" cy="62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18727" y="1651829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Russell Group is made up of the following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695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696" y="1450304"/>
            <a:ext cx="90964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Telephone calls will take place with form tutors beginning Monday 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2021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interviews take place from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Monday 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– Thursday 11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2021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from the head of faculty of each options subject will be available to view on the website from Monday 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careers assembly on Tuesday 9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2021 at 3pm with Mrs Kenny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Options deadline Friday 19</a:t>
            </a:r>
            <a:r>
              <a:rPr lang="en-GB" alt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2021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5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1560471" y="218708"/>
            <a:ext cx="679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happens next?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7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1046686" y="143813"/>
            <a:ext cx="7452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Compulsory Subjects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4471" y="1336481"/>
            <a:ext cx="9326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 KS4,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English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English Literature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Physical Education (non-GCSE)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Science Information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of you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study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trilogy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GCSE leading to two GCSE grades.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small number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study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sciences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leading to three GCSE grades. This can be discussed during your options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5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8466" y="1615044"/>
            <a:ext cx="50760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Separate Sciences (Triple)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Trilogy Award Science (Double)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4025" y="3101977"/>
            <a:ext cx="1111845" cy="30241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05425" y="3101977"/>
            <a:ext cx="1111845" cy="30241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57492" y="3101977"/>
            <a:ext cx="1111845" cy="30241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785144" y="4181476"/>
            <a:ext cx="6494364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94025" y="6326188"/>
            <a:ext cx="10047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Biology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54439" y="6326188"/>
            <a:ext cx="1341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Chemistry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64549" y="6286501"/>
            <a:ext cx="12285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Physics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85144" y="149881"/>
            <a:ext cx="5987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5010546" y="1418559"/>
            <a:ext cx="234752" cy="1223963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dirty="0"/>
          </a:p>
        </p:txBody>
      </p:sp>
      <p:sp>
        <p:nvSpPr>
          <p:cNvPr id="21" name="TextBox 5"/>
          <p:cNvSpPr txBox="1"/>
          <p:nvPr/>
        </p:nvSpPr>
        <p:spPr>
          <a:xfrm>
            <a:off x="5497621" y="1624223"/>
            <a:ext cx="43245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Both courses include the study of Biology, Chemistry and Physics</a:t>
            </a: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26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6" grpId="0"/>
      <p:bldP spid="17" grpId="0"/>
      <p:bldP spid="18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2162" y="1230330"/>
            <a:ext cx="96984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aim to give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free choice of subjects and then build the timetable around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choices: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72162" y="5596265"/>
            <a:ext cx="971318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may also be other vocational subjects available, which will be discussed on an individual basis at the options interview.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2734" y="144966"/>
            <a:ext cx="7683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you choose?</a:t>
            </a:r>
          </a:p>
        </p:txBody>
      </p:sp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8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10689" y="2056835"/>
            <a:ext cx="3504097" cy="35394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List A-  choose any two: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 and Design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 or Sports Studies*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 Technology (Fashion and Textiles)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Computer Science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 Technology (Resistant Materials)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Drama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Creative iMedia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Food and Nutrition or Catering*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Geography or Travel and Tourism*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4715294" y="2056835"/>
            <a:ext cx="3537591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List B-  choose one: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Computer Science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294" y="3734217"/>
            <a:ext cx="4541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GB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You must select different types of </a:t>
            </a:r>
            <a:r>
              <a:rPr lang="en-GB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</a:p>
          <a:p>
            <a:pPr algn="ctr">
              <a:spcBef>
                <a:spcPct val="0"/>
              </a:spcBef>
              <a:buNone/>
            </a:pPr>
            <a:endParaRPr lang="en-GB" sz="2400" b="1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 Vocational subjects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5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0215" y="1391474"/>
            <a:ext cx="57238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 to make </a:t>
            </a:r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choices from the subject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alt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your subjects must be from </a:t>
            </a:r>
            <a:r>
              <a:rPr lang="en-GB" alt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list B</a:t>
            </a:r>
            <a:endParaRPr lang="en-GB" alt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forms are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 on the website and a copy has been posted to your home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deadline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Friday 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alt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March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information regarding how to submit options selections remotely will follow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5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1206758" y="156881"/>
            <a:ext cx="679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Option Process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576" y="1525252"/>
            <a:ext cx="343852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1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752" y="1280604"/>
            <a:ext cx="96643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have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meeting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Mrs Kenny, Mrs Turner or Mr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Greenhalgh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 choices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meetings will beginning on Monday 1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and will be completed by Thursday 11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time and date of your appointment is on the letter that has been posted home – please make sure you make a note of 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meeting will take place on Microsoft Teams on the Year 9 team. Your 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arents and carers are welcome to join the meeting, however there is no requirement for them to do 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Every one of you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have an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5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1560471" y="156881"/>
            <a:ext cx="679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Interviews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7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8760" y="1243363"/>
            <a:ext cx="9804107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n-GB" alt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parents/carers can talk to form tutors during parents evening telephone call (w/c Monday 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2021)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Options interviews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will take place with a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senior member of staff  (w/c Monday 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2021)</a:t>
            </a: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from subject specialists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presentations giving details on individual options subjects will be available on the website from heads of faculty (w/c Monday 1</a:t>
            </a:r>
            <a:r>
              <a:rPr lang="en-GB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2021)</a:t>
            </a:r>
            <a:endParaRPr lang="en-GB" altLang="en-US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Independent advice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careers information and links are on the school website. You will also have a log in for the 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Unifrog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platform. Please explore 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Unifrog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lots of careers guidance </a:t>
            </a:r>
            <a:endParaRPr lang="en-GB" altLang="en-US" sz="2400" b="1" u="sng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alt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the following information will be available on the school website: o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ptions booklet, options form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seful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links to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careers websites and this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5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3515004" y="169386"/>
            <a:ext cx="2885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3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2684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23" y="1485459"/>
            <a:ext cx="9906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Choose the subjects you are likely to do best in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Use the information in your reports and the feedback you have had from your teachers to guide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Don’t make a choice just because you like the teacher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That teacher may well not be taking the group you end up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 realistic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about your strengths and weaknesses and accept realistic advice about the type of course you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Do your research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by reading the options booklet thoroughly and talking to your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Above all don’t choose a subject because your friend is doing it!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There is no guarantee you’ll end up in the same class!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5098" y="200322"/>
            <a:ext cx="5987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Advice…</a:t>
            </a:r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6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1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23" y="1"/>
            <a:ext cx="9896177" cy="1371599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751" y="1452403"/>
            <a:ext cx="10226739" cy="535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your research; ask questions, get advice, read what is involved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e.g.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essays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assessment, practical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creative, problem solving, research, analytical, sports, performing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you are thinking of studying after year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 (college, apprenticeships, training courses and university requirements)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 what relates to any career ideas you have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GCSE requirement for maths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English.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need to resit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these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do not achieve grade 4 at school</a:t>
            </a:r>
          </a:p>
          <a:p>
            <a:pPr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choose what is right for YOU and strike a balance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127752" y="68068"/>
            <a:ext cx="801005" cy="1212851"/>
            <a:chOff x="0" y="0"/>
            <a:chExt cx="1815152" cy="2715905"/>
          </a:xfrm>
        </p:grpSpPr>
        <p:pic>
          <p:nvPicPr>
            <p:cNvPr id="15" name="Picture 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15152" cy="271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5" y="27296"/>
              <a:ext cx="1746914" cy="2634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1173064" y="-92104"/>
            <a:ext cx="69271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–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to consider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679" y="169386"/>
            <a:ext cx="1883668" cy="92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3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934</Words>
  <Application>Microsoft Office PowerPoint</Application>
  <PresentationFormat>A4 Paper (210x297 mm)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Durrant S</dc:creator>
  <cp:lastModifiedBy>Kenny A</cp:lastModifiedBy>
  <cp:revision>43</cp:revision>
  <cp:lastPrinted>2019-01-31T13:28:31Z</cp:lastPrinted>
  <dcterms:created xsi:type="dcterms:W3CDTF">2019-01-28T13:14:31Z</dcterms:created>
  <dcterms:modified xsi:type="dcterms:W3CDTF">2021-01-23T11:20:05Z</dcterms:modified>
</cp:coreProperties>
</file>