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6" r:id="rId2"/>
    <p:sldId id="275" r:id="rId3"/>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a:srgbClr val="FFAE9B"/>
    <a:srgbClr val="66FF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882"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CCCE53F-AB4C-4127-A818-70DB51D90636}" type="datetimeFigureOut">
              <a:rPr lang="en-GB" smtClean="0"/>
              <a:t>17/12/2020</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6621C3B-637D-4229-B8DB-70A1B928223F}" type="slidenum">
              <a:rPr lang="en-GB" smtClean="0"/>
              <a:t>‹#›</a:t>
            </a:fld>
            <a:endParaRPr lang="en-GB"/>
          </a:p>
        </p:txBody>
      </p:sp>
    </p:spTree>
    <p:extLst>
      <p:ext uri="{BB962C8B-B14F-4D97-AF65-F5344CB8AC3E}">
        <p14:creationId xmlns:p14="http://schemas.microsoft.com/office/powerpoint/2010/main" val="414443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790696-E516-48CC-8D60-117BC0FE9A0C}" type="datetime1">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193578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3D07EF-C10F-4553-B604-484752EBAA83}" type="datetime1">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1823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CD30F3-B229-4044-A324-83B19F11F086}" type="datetime1">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43809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72081C-1650-4F1C-9D44-C9681D74E93C}" type="datetime1">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34659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37EE2-7056-492C-87F8-2782B53BC03A}" type="datetime1">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190401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CACCD-8B61-443A-AAAF-FCBB70261AE9}" type="datetime1">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260436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B59A74-E1F1-45E5-BEF2-9481DF7F8445}" type="datetime1">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102902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7DF6EE-2A86-4070-99B1-561880CE3CF0}" type="datetime1">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5073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AA98A-E85D-4A2C-97E8-8976C599703E}" type="datetime1">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377943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45BC7-E337-4918-A2F6-BDD13BC0378A}" type="datetime1">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2712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C0F86-458D-438F-96F5-83CCC2752CB1}" type="datetime1">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6789D-5CB1-48F7-9675-DB280239265E}" type="slidenum">
              <a:rPr lang="en-GB" smtClean="0"/>
              <a:t>‹#›</a:t>
            </a:fld>
            <a:endParaRPr lang="en-GB"/>
          </a:p>
        </p:txBody>
      </p:sp>
    </p:spTree>
    <p:extLst>
      <p:ext uri="{BB962C8B-B14F-4D97-AF65-F5344CB8AC3E}">
        <p14:creationId xmlns:p14="http://schemas.microsoft.com/office/powerpoint/2010/main" val="230987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18D16-262A-4F45-9D05-8BE41FF3161E}" type="datetime1">
              <a:rPr lang="en-GB" smtClean="0"/>
              <a:t>17/12/2020</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6789D-5CB1-48F7-9675-DB280239265E}" type="slidenum">
              <a:rPr lang="en-GB" smtClean="0"/>
              <a:t>‹#›</a:t>
            </a:fld>
            <a:endParaRPr lang="en-GB"/>
          </a:p>
        </p:txBody>
      </p:sp>
    </p:spTree>
    <p:extLst>
      <p:ext uri="{BB962C8B-B14F-4D97-AF65-F5344CB8AC3E}">
        <p14:creationId xmlns:p14="http://schemas.microsoft.com/office/powerpoint/2010/main" val="1686942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jpe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91524" y="6492875"/>
            <a:ext cx="2311400" cy="365125"/>
          </a:xfrm>
        </p:spPr>
        <p:txBody>
          <a:bodyPr/>
          <a:lstStyle/>
          <a:p>
            <a:fld id="{8126789D-5CB1-48F7-9675-DB280239265E}" type="slidenum">
              <a:rPr lang="en-GB" smtClean="0"/>
              <a:t>1</a:t>
            </a:fld>
            <a:endParaRPr lang="en-GB"/>
          </a:p>
        </p:txBody>
      </p:sp>
      <p:sp>
        <p:nvSpPr>
          <p:cNvPr id="3" name="Title 1"/>
          <p:cNvSpPr txBox="1">
            <a:spLocks/>
          </p:cNvSpPr>
          <p:nvPr/>
        </p:nvSpPr>
        <p:spPr>
          <a:xfrm>
            <a:off x="2648744" y="-6774"/>
            <a:ext cx="8841432" cy="4851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solidFill>
                  <a:schemeClr val="accent5"/>
                </a:solidFill>
                <a:latin typeface="Berlin Sans FB Demi" panose="020E0802020502020306" pitchFamily="34" charset="0"/>
              </a:rPr>
              <a:t>Year 11: Hospitality and Catering – Knowledge Organiser</a:t>
            </a:r>
          </a:p>
          <a:p>
            <a:pPr algn="l"/>
            <a:r>
              <a:rPr lang="en-GB" sz="1400" b="1" dirty="0">
                <a:solidFill>
                  <a:schemeClr val="accent5"/>
                </a:solidFill>
                <a:latin typeface="Berlin Sans FB Demi" panose="020E0802020502020306" pitchFamily="34" charset="0"/>
              </a:rPr>
              <a:t>AC 2.3 How menu meets customer needs- ORGANOLEPTIC</a:t>
            </a:r>
          </a:p>
        </p:txBody>
      </p:sp>
      <p:graphicFrame>
        <p:nvGraphicFramePr>
          <p:cNvPr id="4" name="Table 3"/>
          <p:cNvGraphicFramePr>
            <a:graphicFrameLocks noGrp="1"/>
          </p:cNvGraphicFramePr>
          <p:nvPr>
            <p:extLst>
              <p:ext uri="{D42A27DB-BD31-4B8C-83A1-F6EECF244321}">
                <p14:modId xmlns:p14="http://schemas.microsoft.com/office/powerpoint/2010/main" val="1899018865"/>
              </p:ext>
            </p:extLst>
          </p:nvPr>
        </p:nvGraphicFramePr>
        <p:xfrm>
          <a:off x="156137" y="1037890"/>
          <a:ext cx="4422677" cy="2484120"/>
        </p:xfrm>
        <a:graphic>
          <a:graphicData uri="http://schemas.openxmlformats.org/drawingml/2006/table">
            <a:tbl>
              <a:tblPr firstRow="1" bandRow="1">
                <a:tableStyleId>{5940675A-B579-460E-94D1-54222C63F5DA}</a:tableStyleId>
              </a:tblPr>
              <a:tblGrid>
                <a:gridCol w="4422677">
                  <a:extLst>
                    <a:ext uri="{9D8B030D-6E8A-4147-A177-3AD203B41FA5}">
                      <a16:colId xmlns:a16="http://schemas.microsoft.com/office/drawing/2014/main" val="20000"/>
                    </a:ext>
                  </a:extLst>
                </a:gridCol>
              </a:tblGrid>
              <a:tr h="1938312">
                <a:tc>
                  <a:txBody>
                    <a:bodyPr/>
                    <a:lstStyle/>
                    <a:p>
                      <a:r>
                        <a:rPr lang="en-GB" sz="1100" b="1" dirty="0"/>
                        <a:t>SIGHT: </a:t>
                      </a:r>
                      <a:r>
                        <a:rPr lang="en-GB" sz="1000" b="0" i="1" dirty="0"/>
                        <a:t>Appearance and</a:t>
                      </a:r>
                      <a:r>
                        <a:rPr lang="en-GB" sz="1000" b="0" i="1" baseline="0" dirty="0"/>
                        <a:t> presentation of the meal</a:t>
                      </a:r>
                    </a:p>
                    <a:p>
                      <a:endParaRPr lang="en-GB" sz="200" b="1" baseline="0" dirty="0"/>
                    </a:p>
                    <a:p>
                      <a:pPr marL="171450" indent="-171450">
                        <a:buFont typeface="Arial" pitchFamily="34" charset="0"/>
                        <a:buChar char="•"/>
                      </a:pPr>
                      <a:r>
                        <a:rPr lang="en-GB" sz="900" b="0" baseline="0" dirty="0"/>
                        <a:t>Adding vegetables to a dish to increase fibre, vitamins and minerals may also affect the </a:t>
                      </a:r>
                      <a:r>
                        <a:rPr lang="en-GB" sz="900" b="1" baseline="0" dirty="0">
                          <a:solidFill>
                            <a:srgbClr val="00B050"/>
                          </a:solidFill>
                        </a:rPr>
                        <a:t>colour</a:t>
                      </a:r>
                      <a:r>
                        <a:rPr lang="en-GB" sz="900" b="0" baseline="0" dirty="0"/>
                        <a:t> of the dish.</a:t>
                      </a:r>
                    </a:p>
                    <a:p>
                      <a:pPr marL="171450" indent="-171450">
                        <a:buFont typeface="Arial" pitchFamily="34" charset="0"/>
                        <a:buChar char="•"/>
                      </a:pPr>
                      <a:r>
                        <a:rPr lang="en-GB" sz="900" b="0" baseline="0" dirty="0"/>
                        <a:t>Adding greens such as green peppers or green beans will </a:t>
                      </a:r>
                      <a:r>
                        <a:rPr lang="en-GB" sz="900" b="1" baseline="0" dirty="0">
                          <a:solidFill>
                            <a:srgbClr val="00B050"/>
                          </a:solidFill>
                        </a:rPr>
                        <a:t>create a fresher, </a:t>
                      </a:r>
                      <a:r>
                        <a:rPr lang="en-GB" sz="900" b="0" baseline="0" dirty="0"/>
                        <a:t>more vibrant look.</a:t>
                      </a:r>
                    </a:p>
                    <a:p>
                      <a:pPr marL="171450" indent="-171450">
                        <a:buFont typeface="Arial" pitchFamily="34" charset="0"/>
                        <a:buChar char="•"/>
                      </a:pPr>
                      <a:r>
                        <a:rPr lang="en-GB" sz="900" b="0" baseline="0" dirty="0"/>
                        <a:t>Adding tomatoes/red peppers to a dish will make it look brighter.</a:t>
                      </a:r>
                    </a:p>
                    <a:p>
                      <a:r>
                        <a:rPr lang="en-GB" sz="900" b="0" baseline="0" dirty="0"/>
                        <a:t>Remember – </a:t>
                      </a:r>
                      <a:r>
                        <a:rPr lang="en-GB" sz="900" b="1" baseline="0" dirty="0">
                          <a:solidFill>
                            <a:srgbClr val="00B050"/>
                          </a:solidFill>
                        </a:rPr>
                        <a:t>contrast in colours </a:t>
                      </a:r>
                      <a:r>
                        <a:rPr lang="en-GB" sz="900" b="0" baseline="0" dirty="0"/>
                        <a:t>within a dish is good, makes dishes look more appealing and delicious!</a:t>
                      </a:r>
                    </a:p>
                    <a:p>
                      <a:endParaRPr lang="en-GB" sz="900" b="0" baseline="0" dirty="0"/>
                    </a:p>
                    <a:p>
                      <a:pPr marL="171450" indent="-171450">
                        <a:buFont typeface="Arial" panose="020B0604020202020204" pitchFamily="34" charset="0"/>
                        <a:buChar char="•"/>
                      </a:pPr>
                      <a:r>
                        <a:rPr lang="en-GB" sz="900" b="1" baseline="0" dirty="0">
                          <a:solidFill>
                            <a:srgbClr val="00B050"/>
                          </a:solidFill>
                        </a:rPr>
                        <a:t>Changing carbs to wholegrain or skin-on versions </a:t>
                      </a:r>
                      <a:r>
                        <a:rPr lang="en-GB" sz="900" b="0" baseline="0" dirty="0"/>
                        <a:t>may also change the colour of the dish, however this time may increase the presence of brown in the dish, which is considered a ‘dead’ or dull colour, and will need brightening up in other ways…</a:t>
                      </a:r>
                    </a:p>
                    <a:p>
                      <a:pPr marL="171450" indent="-171450">
                        <a:buFont typeface="Arial" panose="020B0604020202020204" pitchFamily="34" charset="0"/>
                        <a:buChar char="•"/>
                      </a:pPr>
                      <a:r>
                        <a:rPr lang="en-GB" sz="900" b="0" baseline="0" dirty="0"/>
                        <a:t>Type of </a:t>
                      </a:r>
                      <a:r>
                        <a:rPr lang="en-GB" sz="900" b="1" baseline="0" dirty="0">
                          <a:solidFill>
                            <a:srgbClr val="00B050"/>
                          </a:solidFill>
                        </a:rPr>
                        <a:t>serving dishes.</a:t>
                      </a:r>
                    </a:p>
                    <a:p>
                      <a:pPr marL="171450" indent="-171450">
                        <a:buFont typeface="Arial" panose="020B0604020202020204" pitchFamily="34" charset="0"/>
                        <a:buChar char="•"/>
                      </a:pPr>
                      <a:r>
                        <a:rPr lang="en-GB" sz="900" b="1" baseline="0" dirty="0">
                          <a:solidFill>
                            <a:srgbClr val="00B050"/>
                          </a:solidFill>
                        </a:rPr>
                        <a:t>Garnishing</a:t>
                      </a:r>
                    </a:p>
                    <a:p>
                      <a:pPr marL="171450" indent="-171450">
                        <a:buFont typeface="Arial" panose="020B0604020202020204" pitchFamily="34" charset="0"/>
                        <a:buChar char="•"/>
                      </a:pPr>
                      <a:r>
                        <a:rPr lang="en-GB" sz="900" b="0" baseline="0" dirty="0"/>
                        <a:t>Think cut, shape and form of food.</a:t>
                      </a:r>
                    </a:p>
                    <a:p>
                      <a:pPr marL="171450" indent="-171450">
                        <a:buFont typeface="Arial" panose="020B0604020202020204" pitchFamily="34" charset="0"/>
                        <a:buChar char="•"/>
                      </a:pPr>
                      <a:r>
                        <a:rPr lang="en-GB" sz="900" b="0" baseline="0" dirty="0"/>
                        <a:t>Make sure plates and dishes are clean </a:t>
                      </a:r>
                    </a:p>
                    <a:p>
                      <a:pPr marL="171450" indent="-171450">
                        <a:buFont typeface="Arial" panose="020B0604020202020204" pitchFamily="34" charset="0"/>
                        <a:buChar char="•"/>
                      </a:pPr>
                      <a:r>
                        <a:rPr lang="en-GB" sz="900" b="0" baseline="0" dirty="0"/>
                        <a:t>before serving food, to remove drips and splashes.</a:t>
                      </a:r>
                      <a:endParaRPr lang="en-GB" sz="900" b="0" dirty="0"/>
                    </a:p>
                  </a:txBody>
                  <a:tcPr>
                    <a:solidFill>
                      <a:srgbClr val="FFFF99"/>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77932" y="535563"/>
            <a:ext cx="9724992" cy="445165"/>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tlCol="0" anchor="t"/>
          <a:lstStyle/>
          <a:p>
            <a:r>
              <a:rPr lang="en-GB" sz="1100" b="1" dirty="0">
                <a:solidFill>
                  <a:schemeClr val="tx1"/>
                </a:solidFill>
              </a:rPr>
              <a:t>Organoleptic </a:t>
            </a:r>
            <a:r>
              <a:rPr lang="en-GB" sz="1100" dirty="0">
                <a:solidFill>
                  <a:schemeClr val="tx1"/>
                </a:solidFill>
              </a:rPr>
              <a:t>means the qualities of food that people experience with their senses.  There are 5 senses: sight, smell, taste and sound. To enable people to enjoy their food, it is important that the menu planning, preparation, cooking serving food is carried out well so that food is </a:t>
            </a:r>
            <a:r>
              <a:rPr lang="en-GB" sz="1100" b="1" dirty="0">
                <a:solidFill>
                  <a:schemeClr val="tx1"/>
                </a:solidFill>
              </a:rPr>
              <a:t>appetising. </a:t>
            </a:r>
          </a:p>
          <a:p>
            <a:endParaRPr lang="en-GB" sz="1200" b="1" dirty="0">
              <a:solidFill>
                <a:schemeClr val="accent4"/>
              </a:solidFill>
            </a:endParaRPr>
          </a:p>
        </p:txBody>
      </p:sp>
      <p:sp>
        <p:nvSpPr>
          <p:cNvPr id="5" name="Rectangle 4">
            <a:extLst>
              <a:ext uri="{FF2B5EF4-FFF2-40B4-BE49-F238E27FC236}">
                <a16:creationId xmlns:a16="http://schemas.microsoft.com/office/drawing/2014/main" id="{59375CBA-1CAA-473F-B4E6-8554F90E7D7D}"/>
              </a:ext>
            </a:extLst>
          </p:cNvPr>
          <p:cNvSpPr/>
          <p:nvPr/>
        </p:nvSpPr>
        <p:spPr>
          <a:xfrm>
            <a:off x="4603326" y="1029360"/>
            <a:ext cx="4953000" cy="2200602"/>
          </a:xfrm>
          <a:prstGeom prst="rect">
            <a:avLst/>
          </a:prstGeom>
          <a:solidFill>
            <a:schemeClr val="accent5">
              <a:lumMod val="20000"/>
              <a:lumOff val="80000"/>
            </a:schemeClr>
          </a:solidFill>
          <a:ln>
            <a:solidFill>
              <a:schemeClr val="accent1"/>
            </a:solidFill>
          </a:ln>
        </p:spPr>
        <p:txBody>
          <a:bodyPr>
            <a:spAutoFit/>
          </a:bodyPr>
          <a:lstStyle/>
          <a:p>
            <a:r>
              <a:rPr lang="en-GB" sz="1200" b="1" dirty="0"/>
              <a:t>TOUCH: Texture</a:t>
            </a:r>
            <a:endParaRPr lang="en-GB" sz="1050" i="1" dirty="0"/>
          </a:p>
          <a:p>
            <a:endParaRPr lang="en-GB" sz="500" dirty="0"/>
          </a:p>
          <a:p>
            <a:pPr marL="171450" indent="-171450">
              <a:buFont typeface="Arial" panose="020B0604020202020204" pitchFamily="34" charset="0"/>
              <a:buChar char="•"/>
            </a:pPr>
            <a:r>
              <a:rPr lang="en-GB" sz="1000" b="1" dirty="0"/>
              <a:t>Use fresh food- </a:t>
            </a:r>
            <a:r>
              <a:rPr lang="en-GB" sz="1000" dirty="0"/>
              <a:t>stale food lose texture e.g. fruit, vegetables and fish.</a:t>
            </a:r>
          </a:p>
          <a:p>
            <a:pPr marL="171450" indent="-171450">
              <a:buFont typeface="Arial" panose="020B0604020202020204" pitchFamily="34" charset="0"/>
              <a:buChar char="•"/>
            </a:pPr>
            <a:r>
              <a:rPr lang="en-GB" sz="1000" b="1" dirty="0"/>
              <a:t>Prepare food well to remove edible parts </a:t>
            </a:r>
            <a:r>
              <a:rPr lang="en-GB" sz="1000" dirty="0"/>
              <a:t>e.g. shell, bones, stalk, tough skin.</a:t>
            </a:r>
          </a:p>
          <a:p>
            <a:pPr marL="171450" indent="-171450">
              <a:buFont typeface="Arial" panose="020B0604020202020204" pitchFamily="34" charset="0"/>
              <a:buChar char="•"/>
            </a:pPr>
            <a:r>
              <a:rPr lang="en-GB" sz="1000" b="1" dirty="0"/>
              <a:t>Cook food well to avoid </a:t>
            </a:r>
            <a:r>
              <a:rPr lang="en-GB" sz="1000" dirty="0"/>
              <a:t>unexpected textures e.g. lumps in a sauce, under cooked egg white, under cooked cake.</a:t>
            </a:r>
          </a:p>
          <a:p>
            <a:pPr marL="171450" indent="-171450">
              <a:buFont typeface="Arial" panose="020B0604020202020204" pitchFamily="34" charset="0"/>
              <a:buChar char="•"/>
            </a:pPr>
            <a:r>
              <a:rPr lang="en-GB" sz="1000" b="1" dirty="0"/>
              <a:t>Cook food at correct temperature </a:t>
            </a:r>
            <a:r>
              <a:rPr lang="en-GB" sz="1000" dirty="0"/>
              <a:t>and for correct time to allow textures to develop e.g. when melting chocolate, baking cake or bread, frying chicken.</a:t>
            </a:r>
          </a:p>
          <a:p>
            <a:pPr marL="171450" indent="-171450">
              <a:buFont typeface="Arial" panose="020B0604020202020204" pitchFamily="34" charset="0"/>
              <a:buChar char="•"/>
            </a:pPr>
            <a:r>
              <a:rPr lang="en-GB" sz="1000" dirty="0"/>
              <a:t>Reducing fat  content in recipe may alter the texture, making it drier or more brittle.</a:t>
            </a:r>
          </a:p>
          <a:p>
            <a:pPr marL="171450" indent="-171450">
              <a:buFont typeface="Arial" panose="020B0604020202020204" pitchFamily="34" charset="0"/>
              <a:buChar char="•"/>
            </a:pPr>
            <a:r>
              <a:rPr lang="en-GB" sz="1000" dirty="0"/>
              <a:t>Adding vegetables or fruits to dishes can bring crunchiness, softness, chewiness. </a:t>
            </a:r>
          </a:p>
          <a:p>
            <a:pPr marL="171450" indent="-171450">
              <a:buFont typeface="Arial" panose="020B0604020202020204" pitchFamily="34" charset="0"/>
              <a:buChar char="•"/>
            </a:pPr>
            <a:r>
              <a:rPr lang="en-GB" sz="1000" dirty="0"/>
              <a:t>Changing the cooking  method will also alter the texture – frying or roasting food in fat creates crispy crunchy textures, whereas replacing frying/roasting with the healthier methods of steaming, boiling, stewing etc will create soft textures. Grilling and barbecuing will also create chewy/crispy textures. </a:t>
            </a:r>
          </a:p>
        </p:txBody>
      </p:sp>
      <p:pic>
        <p:nvPicPr>
          <p:cNvPr id="10" name="Picture 2" descr="See the source image">
            <a:extLst>
              <a:ext uri="{FF2B5EF4-FFF2-40B4-BE49-F238E27FC236}">
                <a16:creationId xmlns:a16="http://schemas.microsoft.com/office/drawing/2014/main" id="{5FEF8307-C26B-4F85-A753-4CB15A633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6185" y="2428638"/>
            <a:ext cx="684000" cy="624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9258000" y="82436"/>
            <a:ext cx="648000" cy="648000"/>
          </a:xfrm>
          <a:prstGeom prst="rect">
            <a:avLst/>
          </a:prstGeom>
        </p:spPr>
      </p:pic>
      <p:pic>
        <p:nvPicPr>
          <p:cNvPr id="15" name="Picture 14"/>
          <p:cNvPicPr>
            <a:picLocks noChangeAspect="1"/>
          </p:cNvPicPr>
          <p:nvPr/>
        </p:nvPicPr>
        <p:blipFill>
          <a:blip r:embed="rId4"/>
          <a:stretch>
            <a:fillRect/>
          </a:stretch>
        </p:blipFill>
        <p:spPr>
          <a:xfrm>
            <a:off x="4742115" y="3307313"/>
            <a:ext cx="4814170" cy="3381298"/>
          </a:xfrm>
          <a:prstGeom prst="rect">
            <a:avLst/>
          </a:prstGeom>
        </p:spPr>
      </p:pic>
      <p:pic>
        <p:nvPicPr>
          <p:cNvPr id="16" name="Picture 15"/>
          <p:cNvPicPr>
            <a:picLocks noChangeAspect="1"/>
          </p:cNvPicPr>
          <p:nvPr/>
        </p:nvPicPr>
        <p:blipFill>
          <a:blip r:embed="rId5"/>
          <a:stretch>
            <a:fillRect/>
          </a:stretch>
        </p:blipFill>
        <p:spPr>
          <a:xfrm>
            <a:off x="581918" y="3579345"/>
            <a:ext cx="3468925" cy="1396105"/>
          </a:xfrm>
          <a:prstGeom prst="rect">
            <a:avLst/>
          </a:prstGeom>
        </p:spPr>
      </p:pic>
      <p:pic>
        <p:nvPicPr>
          <p:cNvPr id="17" name="Picture 16"/>
          <p:cNvPicPr>
            <a:picLocks noChangeAspect="1"/>
          </p:cNvPicPr>
          <p:nvPr/>
        </p:nvPicPr>
        <p:blipFill>
          <a:blip r:embed="rId6"/>
          <a:stretch>
            <a:fillRect/>
          </a:stretch>
        </p:blipFill>
        <p:spPr>
          <a:xfrm>
            <a:off x="138381" y="4997962"/>
            <a:ext cx="4356000" cy="1067859"/>
          </a:xfrm>
          <a:prstGeom prst="rect">
            <a:avLst/>
          </a:prstGeom>
        </p:spPr>
      </p:pic>
      <p:pic>
        <p:nvPicPr>
          <p:cNvPr id="18" name="Picture 17"/>
          <p:cNvPicPr>
            <a:picLocks noChangeAspect="1"/>
          </p:cNvPicPr>
          <p:nvPr/>
        </p:nvPicPr>
        <p:blipFill>
          <a:blip r:embed="rId7"/>
          <a:stretch>
            <a:fillRect/>
          </a:stretch>
        </p:blipFill>
        <p:spPr>
          <a:xfrm>
            <a:off x="1182381" y="6134294"/>
            <a:ext cx="2268000" cy="679239"/>
          </a:xfrm>
          <a:prstGeom prst="rect">
            <a:avLst/>
          </a:prstGeom>
        </p:spPr>
      </p:pic>
    </p:spTree>
    <p:extLst>
      <p:ext uri="{BB962C8B-B14F-4D97-AF65-F5344CB8AC3E}">
        <p14:creationId xmlns:p14="http://schemas.microsoft.com/office/powerpoint/2010/main" val="45642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791" y="1988839"/>
            <a:ext cx="933027" cy="52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126789D-5CB1-48F7-9675-DB280239265E}" type="slidenum">
              <a:rPr lang="en-GB" smtClean="0"/>
              <a:t>2</a:t>
            </a:fld>
            <a:endParaRPr lang="en-GB"/>
          </a:p>
        </p:txBody>
      </p:sp>
      <p:sp>
        <p:nvSpPr>
          <p:cNvPr id="4" name="Rectangle 3"/>
          <p:cNvSpPr/>
          <p:nvPr/>
        </p:nvSpPr>
        <p:spPr>
          <a:xfrm>
            <a:off x="5433988" y="78039"/>
            <a:ext cx="4421648" cy="1574208"/>
          </a:xfrm>
          <a:prstGeom prst="rect">
            <a:avLst/>
          </a:prstGeom>
          <a:ln>
            <a:solidFill>
              <a:schemeClr val="accent4"/>
            </a:solidFill>
          </a:ln>
        </p:spPr>
        <p:style>
          <a:lnRef idx="2">
            <a:schemeClr val="accent5"/>
          </a:lnRef>
          <a:fillRef idx="1">
            <a:schemeClr val="lt1"/>
          </a:fillRef>
          <a:effectRef idx="0">
            <a:schemeClr val="accent5"/>
          </a:effectRef>
          <a:fontRef idx="minor">
            <a:schemeClr val="dk1"/>
          </a:fontRef>
        </p:style>
        <p:txBody>
          <a:bodyPr rtlCol="0" anchor="t"/>
          <a:lstStyle/>
          <a:p>
            <a:r>
              <a:rPr lang="en-GB" sz="1200" b="1" dirty="0">
                <a:solidFill>
                  <a:schemeClr val="accent4"/>
                </a:solidFill>
              </a:rPr>
              <a:t>Preparation methods</a:t>
            </a:r>
          </a:p>
          <a:p>
            <a:pPr marL="171450" indent="-171450">
              <a:buFont typeface="Wingdings" pitchFamily="2" charset="2"/>
              <a:buChar char="Ø"/>
            </a:pPr>
            <a:r>
              <a:rPr lang="en-GB" sz="1200" dirty="0"/>
              <a:t>Do not add too much extra fat when preparing/marinating or cooking</a:t>
            </a:r>
          </a:p>
          <a:p>
            <a:pPr marL="171450" indent="-171450">
              <a:buFont typeface="Wingdings" pitchFamily="2" charset="2"/>
              <a:buChar char="Ø"/>
            </a:pPr>
            <a:r>
              <a:rPr lang="en-GB" sz="1200" dirty="0"/>
              <a:t>Trim fat off excess fat from meat where possible (leaving some is fine for flavour)</a:t>
            </a:r>
          </a:p>
          <a:p>
            <a:pPr marL="171450" indent="-171450">
              <a:buFont typeface="Wingdings" pitchFamily="2" charset="2"/>
              <a:buChar char="Ø"/>
            </a:pPr>
            <a:r>
              <a:rPr lang="en-GB" sz="1200" dirty="0"/>
              <a:t>Do not add too much extra salt when  seasoning/marinating foods before cooking</a:t>
            </a:r>
          </a:p>
          <a:p>
            <a:pPr marL="171450" indent="-171450">
              <a:buFont typeface="Wingdings" pitchFamily="2" charset="2"/>
              <a:buChar char="Ø"/>
            </a:pPr>
            <a:r>
              <a:rPr lang="en-GB" sz="1200" dirty="0"/>
              <a:t>Do not add too much sugar when marinating foods</a:t>
            </a:r>
          </a:p>
        </p:txBody>
      </p:sp>
      <p:sp>
        <p:nvSpPr>
          <p:cNvPr id="6" name="Rectangle 5"/>
          <p:cNvSpPr/>
          <p:nvPr/>
        </p:nvSpPr>
        <p:spPr>
          <a:xfrm>
            <a:off x="96096" y="326490"/>
            <a:ext cx="5216944" cy="619885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t"/>
          <a:lstStyle/>
          <a:p>
            <a:r>
              <a:rPr lang="en-GB" sz="1200" b="1" dirty="0">
                <a:solidFill>
                  <a:srgbClr val="FF0000"/>
                </a:solidFill>
              </a:rPr>
              <a:t>Cooking methods</a:t>
            </a:r>
          </a:p>
          <a:p>
            <a:r>
              <a:rPr lang="en-GB" sz="1200" b="1" dirty="0"/>
              <a:t>Some cooking methods add fat, adding too much fat to food increase the calories  (energy content) drastically and is also thought to be a risk factor in cardiovascular disease. Cooks should be minimise their use  where possible. These include:</a:t>
            </a:r>
          </a:p>
          <a:p>
            <a:pPr marL="171450" indent="-171450">
              <a:buFont typeface="Arial" pitchFamily="34" charset="0"/>
              <a:buChar char="•"/>
            </a:pPr>
            <a:r>
              <a:rPr lang="en-GB" sz="1200" dirty="0"/>
              <a:t>Frying  - deep (submerging food in hot fat)</a:t>
            </a:r>
          </a:p>
          <a:p>
            <a:pPr marL="171450" indent="-171450">
              <a:buFont typeface="Arial" pitchFamily="34" charset="0"/>
              <a:buChar char="•"/>
            </a:pPr>
            <a:r>
              <a:rPr lang="en-GB" sz="1200" dirty="0"/>
              <a:t>Frying – shallow (frying food in 1cm or less of fat in a pan)</a:t>
            </a:r>
          </a:p>
          <a:p>
            <a:pPr marL="171450" indent="-171450">
              <a:buFont typeface="Arial" pitchFamily="34" charset="0"/>
              <a:buChar char="•"/>
            </a:pPr>
            <a:r>
              <a:rPr lang="en-GB" sz="1200" dirty="0"/>
              <a:t>Roasting (cooking in fat in the oven)</a:t>
            </a:r>
          </a:p>
          <a:p>
            <a:pPr marL="171450" indent="-171450">
              <a:buFont typeface="Arial" pitchFamily="34" charset="0"/>
              <a:buChar char="•"/>
            </a:pPr>
            <a:endParaRPr lang="en-GB" sz="1200" dirty="0"/>
          </a:p>
          <a:p>
            <a:pPr marL="171450" indent="-171450">
              <a:buFont typeface="Arial" pitchFamily="34" charset="0"/>
              <a:buChar char="•"/>
            </a:pPr>
            <a:endParaRPr lang="en-GB" sz="1200" dirty="0"/>
          </a:p>
          <a:p>
            <a:endParaRPr lang="en-GB" sz="1200" dirty="0"/>
          </a:p>
          <a:p>
            <a:pPr marL="171450" indent="-171450">
              <a:buFont typeface="Arial" pitchFamily="34" charset="0"/>
              <a:buChar char="•"/>
            </a:pPr>
            <a:endParaRPr lang="en-GB" sz="1200" dirty="0"/>
          </a:p>
          <a:p>
            <a:endParaRPr lang="en-GB" sz="1200" dirty="0"/>
          </a:p>
          <a:p>
            <a:r>
              <a:rPr lang="en-GB" sz="1200" b="1" dirty="0"/>
              <a:t>Healthier cooking methods only add small amounts of fat, or do not add fat to food at all. They can be dry (cooking without the use of water) or moist (cooking with water or steam). Healthier cooking methods include: </a:t>
            </a:r>
          </a:p>
          <a:p>
            <a:pPr marL="171450" indent="-171450">
              <a:buFont typeface="Arial" pitchFamily="34" charset="0"/>
              <a:buChar char="•"/>
            </a:pPr>
            <a:r>
              <a:rPr lang="en-GB" sz="1200" dirty="0"/>
              <a:t>Stir frying (cooking quickly in a small amount of oil at v high temps)</a:t>
            </a:r>
          </a:p>
          <a:p>
            <a:pPr marL="171450" indent="-171450">
              <a:buFont typeface="Arial" pitchFamily="34" charset="0"/>
              <a:buChar char="•"/>
            </a:pPr>
            <a:r>
              <a:rPr lang="en-GB" sz="1200" dirty="0"/>
              <a:t>Poaching (cooked gently in simmering liquid)</a:t>
            </a:r>
          </a:p>
          <a:p>
            <a:pPr marL="171450" indent="-171450">
              <a:buFont typeface="Arial" pitchFamily="34" charset="0"/>
              <a:buChar char="•"/>
            </a:pPr>
            <a:r>
              <a:rPr lang="en-GB" sz="1200" dirty="0"/>
              <a:t>Boiling (cooking food submerged in vigorously boiling ‘rolling boil’ water</a:t>
            </a:r>
          </a:p>
          <a:p>
            <a:pPr marL="171450" indent="-171450">
              <a:buFont typeface="Arial" pitchFamily="34" charset="0"/>
              <a:buChar char="•"/>
            </a:pPr>
            <a:r>
              <a:rPr lang="en-GB" sz="1200" dirty="0"/>
              <a:t>Steaming (holding food above boiling water to be cooked by the steam)</a:t>
            </a:r>
          </a:p>
          <a:p>
            <a:pPr marL="171450" indent="-171450">
              <a:buFont typeface="Arial" pitchFamily="34" charset="0"/>
              <a:buChar char="•"/>
            </a:pPr>
            <a:r>
              <a:rPr lang="en-GB" sz="1200" dirty="0"/>
              <a:t>Grilling – on a cooker or on a BBQ (food cooked by radiant heat from a flame or glowing element)</a:t>
            </a:r>
          </a:p>
          <a:p>
            <a:pPr marL="171450" indent="-171450">
              <a:buFont typeface="Arial" pitchFamily="34" charset="0"/>
              <a:buChar char="•"/>
            </a:pPr>
            <a:r>
              <a:rPr lang="en-GB" sz="1200" dirty="0"/>
              <a:t>Baking in the oven (dry heat)</a:t>
            </a:r>
          </a:p>
          <a:p>
            <a:pPr marL="171450" indent="-171450">
              <a:buFont typeface="Arial" pitchFamily="34" charset="0"/>
              <a:buChar char="•"/>
            </a:pPr>
            <a:r>
              <a:rPr lang="en-GB" sz="1200" dirty="0"/>
              <a:t>Stewing (slow-cooking on hob or in slow-cooker with  liquid)</a:t>
            </a:r>
          </a:p>
          <a:p>
            <a:pPr marL="171450" indent="-171450">
              <a:buFont typeface="Arial" pitchFamily="34" charset="0"/>
              <a:buChar char="•"/>
            </a:pPr>
            <a:r>
              <a:rPr lang="en-GB" sz="1200" dirty="0"/>
              <a:t>Casseroling (slow-cooking in oven with  liquid)</a:t>
            </a:r>
          </a:p>
          <a:p>
            <a:pPr marL="171450" indent="-171450">
              <a:buFont typeface="Arial" pitchFamily="34" charset="0"/>
              <a:buChar char="•"/>
            </a:pPr>
            <a:r>
              <a:rPr lang="en-GB" sz="1200" dirty="0"/>
              <a:t>Braising (slow-cooking  </a:t>
            </a:r>
            <a:r>
              <a:rPr lang="en-GB" sz="1200" b="1" dirty="0"/>
              <a:t>pre-sealed </a:t>
            </a:r>
            <a:r>
              <a:rPr lang="en-GB" sz="1200" dirty="0"/>
              <a:t>meat and vegetables in oven with  liquid)</a:t>
            </a:r>
          </a:p>
          <a:p>
            <a:pPr marL="171450" indent="-171450">
              <a:buFont typeface="Arial" pitchFamily="34" charset="0"/>
              <a:buChar char="•"/>
            </a:pPr>
            <a:endParaRPr lang="en-GB" sz="1200" dirty="0"/>
          </a:p>
          <a:p>
            <a:pPr marL="171450" indent="-171450">
              <a:buFont typeface="Arial" pitchFamily="34" charset="0"/>
              <a:buChar char="•"/>
            </a:pPr>
            <a:endParaRPr lang="en-GB" sz="1200" dirty="0"/>
          </a:p>
        </p:txBody>
      </p:sp>
      <p:sp>
        <p:nvSpPr>
          <p:cNvPr id="7" name="Rectangle 6"/>
          <p:cNvSpPr/>
          <p:nvPr/>
        </p:nvSpPr>
        <p:spPr>
          <a:xfrm>
            <a:off x="5422638" y="3789040"/>
            <a:ext cx="4421648" cy="2577446"/>
          </a:xfrm>
          <a:prstGeom prst="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t"/>
          <a:lstStyle/>
          <a:p>
            <a:r>
              <a:rPr lang="en-GB" sz="1200" b="1" dirty="0">
                <a:solidFill>
                  <a:srgbClr val="00B050"/>
                </a:solidFill>
              </a:rPr>
              <a:t>CHANGE THE INGREDIENTS USED:</a:t>
            </a:r>
          </a:p>
          <a:p>
            <a:pPr marL="171450" indent="-171450">
              <a:buFont typeface="Wingdings" pitchFamily="2" charset="2"/>
              <a:buChar char="ü"/>
            </a:pPr>
            <a:r>
              <a:rPr lang="en-GB" sz="1200" dirty="0"/>
              <a:t>Avoid saturated fats such as butter, lard and dripping - Use heart healthy unsaturated fats such as olive oil, avocado oil</a:t>
            </a:r>
          </a:p>
          <a:p>
            <a:pPr marL="171450" indent="-171450">
              <a:buFont typeface="Wingdings" pitchFamily="2" charset="2"/>
              <a:buChar char="ü"/>
            </a:pPr>
            <a:r>
              <a:rPr lang="en-GB" sz="1200" dirty="0"/>
              <a:t>Avoid using white flour where possible – use wholegrain or brown versions for extra fibre and B vitamins</a:t>
            </a:r>
          </a:p>
          <a:p>
            <a:pPr marL="171450" indent="-171450">
              <a:buFont typeface="Wingdings" pitchFamily="2" charset="2"/>
              <a:buChar char="ü"/>
            </a:pPr>
            <a:r>
              <a:rPr lang="en-GB" sz="1200" dirty="0"/>
              <a:t>Leave the skin on potatoes for extra fibre and vitamin C</a:t>
            </a:r>
          </a:p>
          <a:p>
            <a:pPr marL="171450" indent="-171450">
              <a:buFont typeface="Wingdings" pitchFamily="2" charset="2"/>
              <a:buChar char="ü"/>
            </a:pPr>
            <a:r>
              <a:rPr lang="en-GB" sz="1200" dirty="0"/>
              <a:t>Replace cream in recipes with reduced fat crème fraiche</a:t>
            </a:r>
          </a:p>
          <a:p>
            <a:pPr marL="171450" indent="-171450">
              <a:buFont typeface="Wingdings" pitchFamily="2" charset="2"/>
              <a:buChar char="ü"/>
            </a:pPr>
            <a:r>
              <a:rPr lang="en-GB" sz="1200" dirty="0"/>
              <a:t>Replace mild cheeses with stronger ones, and use less</a:t>
            </a:r>
          </a:p>
          <a:p>
            <a:pPr marL="171450" indent="-171450">
              <a:buFont typeface="Wingdings" pitchFamily="2" charset="2"/>
              <a:buChar char="ü"/>
            </a:pPr>
            <a:r>
              <a:rPr lang="en-GB" sz="1200" dirty="0"/>
              <a:t>REDUCE sugar content of recipes by using naturally sweet ingredients such as fruits</a:t>
            </a:r>
          </a:p>
          <a:p>
            <a:pPr marL="171450" indent="-171450">
              <a:buFont typeface="Wingdings" pitchFamily="2" charset="2"/>
              <a:buChar char="ü"/>
            </a:pPr>
            <a:r>
              <a:rPr lang="en-GB" sz="1200" dirty="0"/>
              <a:t>Add </a:t>
            </a:r>
            <a:r>
              <a:rPr lang="en-GB" sz="1200" b="1" dirty="0"/>
              <a:t>extra VEGETABLES, FRUITS, NUTS and SEEDS </a:t>
            </a:r>
            <a:r>
              <a:rPr lang="en-GB" sz="1200" dirty="0"/>
              <a:t>into recipes where possible, </a:t>
            </a:r>
            <a:r>
              <a:rPr lang="en-GB" sz="1200" b="1" dirty="0"/>
              <a:t>for extra fibre, vitamins and minerals </a:t>
            </a:r>
            <a:r>
              <a:rPr lang="en-GB" sz="1200" dirty="0"/>
              <a:t>-  these can be blended into sauces to ‘hide’ them for fussy eaters</a:t>
            </a:r>
          </a:p>
          <a:p>
            <a:endParaRPr lang="en-GB" sz="1200" dirty="0"/>
          </a:p>
          <a:p>
            <a:endParaRPr lang="en-GB" sz="1200" dirty="0"/>
          </a:p>
          <a:p>
            <a:endParaRPr lang="en-GB"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26" y="1843030"/>
            <a:ext cx="946026" cy="79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404" y="1911966"/>
            <a:ext cx="1207952" cy="8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112" y="5263495"/>
            <a:ext cx="1154435" cy="5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4608" y="5263495"/>
            <a:ext cx="822843" cy="5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3077" y="1843030"/>
            <a:ext cx="1266380" cy="8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3657"/>
          <a:stretch/>
        </p:blipFill>
        <p:spPr bwMode="auto">
          <a:xfrm>
            <a:off x="2307630" y="5263495"/>
            <a:ext cx="1031751" cy="5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7486" y="5263495"/>
            <a:ext cx="781052" cy="98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6779" y="5279675"/>
            <a:ext cx="943018" cy="62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6926" y="5896103"/>
            <a:ext cx="629241" cy="62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0418" y="5908953"/>
            <a:ext cx="1054423" cy="60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50327" y="1988840"/>
            <a:ext cx="870825" cy="52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02109" y="1732222"/>
            <a:ext cx="544835" cy="7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80796" y="1909980"/>
            <a:ext cx="680370" cy="68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7161818" y="2191003"/>
            <a:ext cx="1319574" cy="22988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1"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42291" y="1720241"/>
            <a:ext cx="268600" cy="2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06941" y="1651159"/>
            <a:ext cx="308448" cy="3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50327" y="2631471"/>
            <a:ext cx="562086" cy="4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48457" y="2558891"/>
            <a:ext cx="721873" cy="5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ight Arrow 31"/>
          <p:cNvSpPr/>
          <p:nvPr/>
        </p:nvSpPr>
        <p:spPr>
          <a:xfrm>
            <a:off x="7161818" y="2646867"/>
            <a:ext cx="1319574" cy="22988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6"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92520" y="2590350"/>
            <a:ext cx="768645" cy="51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31764" y="2535935"/>
            <a:ext cx="574236" cy="57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ight Arrow 34"/>
          <p:cNvSpPr/>
          <p:nvPr/>
        </p:nvSpPr>
        <p:spPr>
          <a:xfrm>
            <a:off x="7165530" y="3238966"/>
            <a:ext cx="1319574" cy="22988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9" name="Picture 25" descr="Image result for homemade chip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444777" y="3240160"/>
            <a:ext cx="567636" cy="30040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105121" y="3170332"/>
            <a:ext cx="785821" cy="4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558084" y="3067489"/>
            <a:ext cx="648857" cy="57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385942" y="3041815"/>
            <a:ext cx="478160" cy="59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EA9546CC-2B46-442C-BA01-732099999DB6}"/>
              </a:ext>
            </a:extLst>
          </p:cNvPr>
          <p:cNvSpPr/>
          <p:nvPr/>
        </p:nvSpPr>
        <p:spPr>
          <a:xfrm>
            <a:off x="77185" y="-30598"/>
            <a:ext cx="5667903" cy="338554"/>
          </a:xfrm>
          <a:prstGeom prst="rect">
            <a:avLst/>
          </a:prstGeom>
        </p:spPr>
        <p:txBody>
          <a:bodyPr wrap="square">
            <a:spAutoFit/>
          </a:bodyPr>
          <a:lstStyle/>
          <a:p>
            <a:r>
              <a:rPr lang="en-GB" sz="1600" b="1" dirty="0">
                <a:solidFill>
                  <a:schemeClr val="accent5"/>
                </a:solidFill>
                <a:latin typeface="Berlin Sans FB Demi" panose="020E0802020502020306" pitchFamily="34" charset="0"/>
              </a:rPr>
              <a:t>AC 2.3 How menu meets customer needs- Nutritional</a:t>
            </a:r>
          </a:p>
        </p:txBody>
      </p:sp>
    </p:spTree>
    <p:extLst>
      <p:ext uri="{BB962C8B-B14F-4D97-AF65-F5344CB8AC3E}">
        <p14:creationId xmlns:p14="http://schemas.microsoft.com/office/powerpoint/2010/main" val="146416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2905</TotalTime>
  <Words>844</Words>
  <Application>Microsoft Office PowerPoint</Application>
  <PresentationFormat>A4 Paper (210x297 mm)</PresentationFormat>
  <Paragraphs>62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Berlin Sans FB Demi</vt:lpstr>
      <vt:lpstr>Calibri</vt:lpstr>
      <vt:lpstr>Wingdings</vt:lpstr>
      <vt:lpstr>Office Theme</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Adamson A</cp:lastModifiedBy>
  <cp:revision>488</cp:revision>
  <cp:lastPrinted>2017-10-03T07:37:34Z</cp:lastPrinted>
  <dcterms:created xsi:type="dcterms:W3CDTF">2016-09-02T13:16:01Z</dcterms:created>
  <dcterms:modified xsi:type="dcterms:W3CDTF">2020-12-17T14:58:32Z</dcterms:modified>
</cp:coreProperties>
</file>