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9AFBE3-734D-4519-A380-2D34E16366E4}" v="5" dt="2020-06-21T16:22:28.1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Kelly" userId="a13bb9d220273c84" providerId="LiveId" clId="{C89AFBE3-734D-4519-A380-2D34E16366E4}"/>
    <pc:docChg chg="custSel modSld">
      <pc:chgData name="Rachel Kelly" userId="a13bb9d220273c84" providerId="LiveId" clId="{C89AFBE3-734D-4519-A380-2D34E16366E4}" dt="2020-06-21T16:23:03.985" v="495"/>
      <pc:docMkLst>
        <pc:docMk/>
      </pc:docMkLst>
      <pc:sldChg chg="modSp mod">
        <pc:chgData name="Rachel Kelly" userId="a13bb9d220273c84" providerId="LiveId" clId="{C89AFBE3-734D-4519-A380-2D34E16366E4}" dt="2020-06-21T16:22:13.276" v="490"/>
        <pc:sldMkLst>
          <pc:docMk/>
          <pc:sldMk cId="3305962943" sldId="256"/>
        </pc:sldMkLst>
        <pc:spChg chg="mod">
          <ac:chgData name="Rachel Kelly" userId="a13bb9d220273c84" providerId="LiveId" clId="{C89AFBE3-734D-4519-A380-2D34E16366E4}" dt="2020-06-21T16:21:21.821" v="486" actId="207"/>
          <ac:spMkLst>
            <pc:docMk/>
            <pc:sldMk cId="3305962943" sldId="256"/>
            <ac:spMk id="4" creationId="{00000000-0000-0000-0000-000000000000}"/>
          </ac:spMkLst>
        </pc:spChg>
        <pc:graphicFrameChg chg="modGraphic">
          <ac:chgData name="Rachel Kelly" userId="a13bb9d220273c84" providerId="LiveId" clId="{C89AFBE3-734D-4519-A380-2D34E16366E4}" dt="2020-06-21T16:22:13.276" v="490"/>
          <ac:graphicFrameMkLst>
            <pc:docMk/>
            <pc:sldMk cId="3305962943" sldId="256"/>
            <ac:graphicFrameMk id="7" creationId="{00000000-0000-0000-0000-000000000000}"/>
          </ac:graphicFrameMkLst>
        </pc:graphicFrameChg>
        <pc:graphicFrameChg chg="modGraphic">
          <ac:chgData name="Rachel Kelly" userId="a13bb9d220273c84" providerId="LiveId" clId="{C89AFBE3-734D-4519-A380-2D34E16366E4}" dt="2020-06-21T16:22:02.142" v="489"/>
          <ac:graphicFrameMkLst>
            <pc:docMk/>
            <pc:sldMk cId="3305962943" sldId="256"/>
            <ac:graphicFrameMk id="10" creationId="{00000000-0000-0000-0000-000000000000}"/>
          </ac:graphicFrameMkLst>
        </pc:graphicFrameChg>
        <pc:graphicFrameChg chg="modGraphic">
          <ac:chgData name="Rachel Kelly" userId="a13bb9d220273c84" providerId="LiveId" clId="{C89AFBE3-734D-4519-A380-2D34E16366E4}" dt="2020-06-21T16:21:57.033" v="488"/>
          <ac:graphicFrameMkLst>
            <pc:docMk/>
            <pc:sldMk cId="3305962943" sldId="256"/>
            <ac:graphicFrameMk id="11" creationId="{00000000-0000-0000-0000-000000000000}"/>
          </ac:graphicFrameMkLst>
        </pc:graphicFrameChg>
        <pc:graphicFrameChg chg="modGraphic">
          <ac:chgData name="Rachel Kelly" userId="a13bb9d220273c84" providerId="LiveId" clId="{C89AFBE3-734D-4519-A380-2D34E16366E4}" dt="2020-06-21T16:21:44.716" v="487"/>
          <ac:graphicFrameMkLst>
            <pc:docMk/>
            <pc:sldMk cId="3305962943" sldId="256"/>
            <ac:graphicFrameMk id="12" creationId="{00000000-0000-0000-0000-000000000000}"/>
          </ac:graphicFrameMkLst>
        </pc:graphicFrameChg>
      </pc:sldChg>
      <pc:sldChg chg="modSp mod">
        <pc:chgData name="Rachel Kelly" userId="a13bb9d220273c84" providerId="LiveId" clId="{C89AFBE3-734D-4519-A380-2D34E16366E4}" dt="2020-06-21T16:23:03.985" v="495"/>
        <pc:sldMkLst>
          <pc:docMk/>
          <pc:sldMk cId="2028698240" sldId="257"/>
        </pc:sldMkLst>
        <pc:spChg chg="mod">
          <ac:chgData name="Rachel Kelly" userId="a13bb9d220273c84" providerId="LiveId" clId="{C89AFBE3-734D-4519-A380-2D34E16366E4}" dt="2020-06-21T16:22:28.164" v="491" actId="207"/>
          <ac:spMkLst>
            <pc:docMk/>
            <pc:sldMk cId="2028698240" sldId="257"/>
            <ac:spMk id="8" creationId="{00000000-0000-0000-0000-000000000000}"/>
          </ac:spMkLst>
        </pc:spChg>
        <pc:graphicFrameChg chg="mod modGraphic">
          <ac:chgData name="Rachel Kelly" userId="a13bb9d220273c84" providerId="LiveId" clId="{C89AFBE3-734D-4519-A380-2D34E16366E4}" dt="2020-06-21T16:19:46.138" v="482" actId="20577"/>
          <ac:graphicFrameMkLst>
            <pc:docMk/>
            <pc:sldMk cId="2028698240" sldId="257"/>
            <ac:graphicFrameMk id="5" creationId="{00000000-0000-0000-0000-000000000000}"/>
          </ac:graphicFrameMkLst>
        </pc:graphicFrameChg>
        <pc:graphicFrameChg chg="modGraphic">
          <ac:chgData name="Rachel Kelly" userId="a13bb9d220273c84" providerId="LiveId" clId="{C89AFBE3-734D-4519-A380-2D34E16366E4}" dt="2020-06-21T16:20:10.251" v="484" actId="20577"/>
          <ac:graphicFrameMkLst>
            <pc:docMk/>
            <pc:sldMk cId="2028698240" sldId="257"/>
            <ac:graphicFrameMk id="7" creationId="{00000000-0000-0000-0000-000000000000}"/>
          </ac:graphicFrameMkLst>
        </pc:graphicFrameChg>
        <pc:graphicFrameChg chg="mod modGraphic">
          <ac:chgData name="Rachel Kelly" userId="a13bb9d220273c84" providerId="LiveId" clId="{C89AFBE3-734D-4519-A380-2D34E16366E4}" dt="2020-06-21T16:22:36.325" v="492"/>
          <ac:graphicFrameMkLst>
            <pc:docMk/>
            <pc:sldMk cId="2028698240" sldId="257"/>
            <ac:graphicFrameMk id="9" creationId="{00000000-0000-0000-0000-000000000000}"/>
          </ac:graphicFrameMkLst>
        </pc:graphicFrameChg>
        <pc:graphicFrameChg chg="mod modGraphic">
          <ac:chgData name="Rachel Kelly" userId="a13bb9d220273c84" providerId="LiveId" clId="{C89AFBE3-734D-4519-A380-2D34E16366E4}" dt="2020-06-21T16:22:57.322" v="494"/>
          <ac:graphicFrameMkLst>
            <pc:docMk/>
            <pc:sldMk cId="2028698240" sldId="257"/>
            <ac:graphicFrameMk id="10" creationId="{00000000-0000-0000-0000-000000000000}"/>
          </ac:graphicFrameMkLst>
        </pc:graphicFrameChg>
        <pc:graphicFrameChg chg="mod modGraphic">
          <ac:chgData name="Rachel Kelly" userId="a13bb9d220273c84" providerId="LiveId" clId="{C89AFBE3-734D-4519-A380-2D34E16366E4}" dt="2020-06-21T16:23:03.985" v="495"/>
          <ac:graphicFrameMkLst>
            <pc:docMk/>
            <pc:sldMk cId="2028698240" sldId="257"/>
            <ac:graphicFrameMk id="11"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9E9DAC4-E785-4ED4-B584-DF529E3E3693}"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5688A1-F4F1-49A5-BE3C-39DD9937E261}" type="slidenum">
              <a:rPr lang="en-GB" smtClean="0"/>
              <a:t>‹#›</a:t>
            </a:fld>
            <a:endParaRPr lang="en-GB"/>
          </a:p>
        </p:txBody>
      </p:sp>
    </p:spTree>
    <p:extLst>
      <p:ext uri="{BB962C8B-B14F-4D97-AF65-F5344CB8AC3E}">
        <p14:creationId xmlns:p14="http://schemas.microsoft.com/office/powerpoint/2010/main" val="3388749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E9DAC4-E785-4ED4-B584-DF529E3E3693}"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5688A1-F4F1-49A5-BE3C-39DD9937E261}" type="slidenum">
              <a:rPr lang="en-GB" smtClean="0"/>
              <a:t>‹#›</a:t>
            </a:fld>
            <a:endParaRPr lang="en-GB"/>
          </a:p>
        </p:txBody>
      </p:sp>
    </p:spTree>
    <p:extLst>
      <p:ext uri="{BB962C8B-B14F-4D97-AF65-F5344CB8AC3E}">
        <p14:creationId xmlns:p14="http://schemas.microsoft.com/office/powerpoint/2010/main" val="50855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E9DAC4-E785-4ED4-B584-DF529E3E3693}"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5688A1-F4F1-49A5-BE3C-39DD9937E261}" type="slidenum">
              <a:rPr lang="en-GB" smtClean="0"/>
              <a:t>‹#›</a:t>
            </a:fld>
            <a:endParaRPr lang="en-GB"/>
          </a:p>
        </p:txBody>
      </p:sp>
    </p:spTree>
    <p:extLst>
      <p:ext uri="{BB962C8B-B14F-4D97-AF65-F5344CB8AC3E}">
        <p14:creationId xmlns:p14="http://schemas.microsoft.com/office/powerpoint/2010/main" val="276726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E9DAC4-E785-4ED4-B584-DF529E3E3693}"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5688A1-F4F1-49A5-BE3C-39DD9937E261}" type="slidenum">
              <a:rPr lang="en-GB" smtClean="0"/>
              <a:t>‹#›</a:t>
            </a:fld>
            <a:endParaRPr lang="en-GB"/>
          </a:p>
        </p:txBody>
      </p:sp>
    </p:spTree>
    <p:extLst>
      <p:ext uri="{BB962C8B-B14F-4D97-AF65-F5344CB8AC3E}">
        <p14:creationId xmlns:p14="http://schemas.microsoft.com/office/powerpoint/2010/main" val="3864481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E9DAC4-E785-4ED4-B584-DF529E3E3693}"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5688A1-F4F1-49A5-BE3C-39DD9937E261}" type="slidenum">
              <a:rPr lang="en-GB" smtClean="0"/>
              <a:t>‹#›</a:t>
            </a:fld>
            <a:endParaRPr lang="en-GB"/>
          </a:p>
        </p:txBody>
      </p:sp>
    </p:spTree>
    <p:extLst>
      <p:ext uri="{BB962C8B-B14F-4D97-AF65-F5344CB8AC3E}">
        <p14:creationId xmlns:p14="http://schemas.microsoft.com/office/powerpoint/2010/main" val="236385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9E9DAC4-E785-4ED4-B584-DF529E3E3693}"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5688A1-F4F1-49A5-BE3C-39DD9937E261}" type="slidenum">
              <a:rPr lang="en-GB" smtClean="0"/>
              <a:t>‹#›</a:t>
            </a:fld>
            <a:endParaRPr lang="en-GB"/>
          </a:p>
        </p:txBody>
      </p:sp>
    </p:spTree>
    <p:extLst>
      <p:ext uri="{BB962C8B-B14F-4D97-AF65-F5344CB8AC3E}">
        <p14:creationId xmlns:p14="http://schemas.microsoft.com/office/powerpoint/2010/main" val="2417780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9E9DAC4-E785-4ED4-B584-DF529E3E3693}" type="datetimeFigureOut">
              <a:rPr lang="en-GB" smtClean="0"/>
              <a:t>17/11/2020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5688A1-F4F1-49A5-BE3C-39DD9937E261}" type="slidenum">
              <a:rPr lang="en-GB" smtClean="0"/>
              <a:t>‹#›</a:t>
            </a:fld>
            <a:endParaRPr lang="en-GB"/>
          </a:p>
        </p:txBody>
      </p:sp>
    </p:spTree>
    <p:extLst>
      <p:ext uri="{BB962C8B-B14F-4D97-AF65-F5344CB8AC3E}">
        <p14:creationId xmlns:p14="http://schemas.microsoft.com/office/powerpoint/2010/main" val="2663996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9E9DAC4-E785-4ED4-B584-DF529E3E3693}" type="datetimeFigureOut">
              <a:rPr lang="en-GB" smtClean="0"/>
              <a:t>17/11/2020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5688A1-F4F1-49A5-BE3C-39DD9937E261}" type="slidenum">
              <a:rPr lang="en-GB" smtClean="0"/>
              <a:t>‹#›</a:t>
            </a:fld>
            <a:endParaRPr lang="en-GB"/>
          </a:p>
        </p:txBody>
      </p:sp>
    </p:spTree>
    <p:extLst>
      <p:ext uri="{BB962C8B-B14F-4D97-AF65-F5344CB8AC3E}">
        <p14:creationId xmlns:p14="http://schemas.microsoft.com/office/powerpoint/2010/main" val="1176581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9DAC4-E785-4ED4-B584-DF529E3E3693}" type="datetimeFigureOut">
              <a:rPr lang="en-GB" smtClean="0"/>
              <a:t>17/11/2020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5688A1-F4F1-49A5-BE3C-39DD9937E261}" type="slidenum">
              <a:rPr lang="en-GB" smtClean="0"/>
              <a:t>‹#›</a:t>
            </a:fld>
            <a:endParaRPr lang="en-GB"/>
          </a:p>
        </p:txBody>
      </p:sp>
    </p:spTree>
    <p:extLst>
      <p:ext uri="{BB962C8B-B14F-4D97-AF65-F5344CB8AC3E}">
        <p14:creationId xmlns:p14="http://schemas.microsoft.com/office/powerpoint/2010/main" val="332627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E9DAC4-E785-4ED4-B584-DF529E3E3693}"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5688A1-F4F1-49A5-BE3C-39DD9937E261}" type="slidenum">
              <a:rPr lang="en-GB" smtClean="0"/>
              <a:t>‹#›</a:t>
            </a:fld>
            <a:endParaRPr lang="en-GB"/>
          </a:p>
        </p:txBody>
      </p:sp>
    </p:spTree>
    <p:extLst>
      <p:ext uri="{BB962C8B-B14F-4D97-AF65-F5344CB8AC3E}">
        <p14:creationId xmlns:p14="http://schemas.microsoft.com/office/powerpoint/2010/main" val="349109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E9DAC4-E785-4ED4-B584-DF529E3E3693}"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5688A1-F4F1-49A5-BE3C-39DD9937E261}" type="slidenum">
              <a:rPr lang="en-GB" smtClean="0"/>
              <a:t>‹#›</a:t>
            </a:fld>
            <a:endParaRPr lang="en-GB"/>
          </a:p>
        </p:txBody>
      </p:sp>
    </p:spTree>
    <p:extLst>
      <p:ext uri="{BB962C8B-B14F-4D97-AF65-F5344CB8AC3E}">
        <p14:creationId xmlns:p14="http://schemas.microsoft.com/office/powerpoint/2010/main" val="1720512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E9DAC4-E785-4ED4-B584-DF529E3E3693}" type="datetimeFigureOut">
              <a:rPr lang="en-GB" smtClean="0"/>
              <a:t>17/11/2020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688A1-F4F1-49A5-BE3C-39DD9937E261}" type="slidenum">
              <a:rPr lang="en-GB" smtClean="0"/>
              <a:t>‹#›</a:t>
            </a:fld>
            <a:endParaRPr lang="en-GB"/>
          </a:p>
        </p:txBody>
      </p:sp>
    </p:spTree>
    <p:extLst>
      <p:ext uri="{BB962C8B-B14F-4D97-AF65-F5344CB8AC3E}">
        <p14:creationId xmlns:p14="http://schemas.microsoft.com/office/powerpoint/2010/main" val="3543602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239363816"/>
              </p:ext>
            </p:extLst>
          </p:nvPr>
        </p:nvGraphicFramePr>
        <p:xfrm>
          <a:off x="1" y="794608"/>
          <a:ext cx="12191998" cy="3827848"/>
        </p:xfrm>
        <a:graphic>
          <a:graphicData uri="http://schemas.openxmlformats.org/drawingml/2006/table">
            <a:tbl>
              <a:tblPr firstRow="1" firstCol="1" bandRow="1">
                <a:tableStyleId>{5C22544A-7EE6-4342-B048-85BDC9FD1C3A}</a:tableStyleId>
              </a:tblPr>
              <a:tblGrid>
                <a:gridCol w="1977542">
                  <a:extLst>
                    <a:ext uri="{9D8B030D-6E8A-4147-A177-3AD203B41FA5}">
                      <a16:colId xmlns:a16="http://schemas.microsoft.com/office/drawing/2014/main" val="1619707270"/>
                    </a:ext>
                  </a:extLst>
                </a:gridCol>
                <a:gridCol w="2097024">
                  <a:extLst>
                    <a:ext uri="{9D8B030D-6E8A-4147-A177-3AD203B41FA5}">
                      <a16:colId xmlns:a16="http://schemas.microsoft.com/office/drawing/2014/main" val="2579527342"/>
                    </a:ext>
                  </a:extLst>
                </a:gridCol>
                <a:gridCol w="2479852">
                  <a:extLst>
                    <a:ext uri="{9D8B030D-6E8A-4147-A177-3AD203B41FA5}">
                      <a16:colId xmlns:a16="http://schemas.microsoft.com/office/drawing/2014/main" val="2460047535"/>
                    </a:ext>
                  </a:extLst>
                </a:gridCol>
                <a:gridCol w="2511552">
                  <a:extLst>
                    <a:ext uri="{9D8B030D-6E8A-4147-A177-3AD203B41FA5}">
                      <a16:colId xmlns:a16="http://schemas.microsoft.com/office/drawing/2014/main" val="2946991248"/>
                    </a:ext>
                  </a:extLst>
                </a:gridCol>
                <a:gridCol w="3126028">
                  <a:extLst>
                    <a:ext uri="{9D8B030D-6E8A-4147-A177-3AD203B41FA5}">
                      <a16:colId xmlns:a16="http://schemas.microsoft.com/office/drawing/2014/main" val="3495600319"/>
                    </a:ext>
                  </a:extLst>
                </a:gridCol>
              </a:tblGrid>
              <a:tr h="170757">
                <a:tc>
                  <a:txBody>
                    <a:bodyPr/>
                    <a:lstStyle/>
                    <a:p>
                      <a:pPr algn="l">
                        <a:spcAft>
                          <a:spcPts val="0"/>
                        </a:spcAft>
                      </a:pPr>
                      <a:r>
                        <a:rPr lang="en-GB" sz="1050" dirty="0">
                          <a:effectLst/>
                        </a:rPr>
                        <a:t>Act 1: before birth</a:t>
                      </a:r>
                      <a:endParaRPr lang="en-GB" sz="1050" dirty="0">
                        <a:effectLst/>
                        <a:latin typeface="Cambria" panose="02040503050406030204" pitchFamily="18" charset="0"/>
                        <a:ea typeface="MS Mincho"/>
                        <a:cs typeface="Times New Roman" panose="02020603050405020304" pitchFamily="18" charset="0"/>
                      </a:endParaRPr>
                    </a:p>
                  </a:txBody>
                  <a:tcPr marL="62345" marR="62345" marT="0" marB="0"/>
                </a:tc>
                <a:tc>
                  <a:txBody>
                    <a:bodyPr/>
                    <a:lstStyle/>
                    <a:p>
                      <a:pPr algn="l">
                        <a:spcAft>
                          <a:spcPts val="0"/>
                        </a:spcAft>
                      </a:pPr>
                      <a:r>
                        <a:rPr lang="en-GB" sz="1050">
                          <a:effectLst/>
                        </a:rPr>
                        <a:t>Act 1- 7 years old</a:t>
                      </a:r>
                      <a:endParaRPr lang="en-GB" sz="1050">
                        <a:effectLst/>
                        <a:latin typeface="Cambria" panose="02040503050406030204" pitchFamily="18" charset="0"/>
                        <a:ea typeface="MS Mincho"/>
                        <a:cs typeface="Times New Roman" panose="02020603050405020304" pitchFamily="18" charset="0"/>
                      </a:endParaRPr>
                    </a:p>
                  </a:txBody>
                  <a:tcPr marL="62345" marR="62345" marT="0" marB="0"/>
                </a:tc>
                <a:tc>
                  <a:txBody>
                    <a:bodyPr/>
                    <a:lstStyle/>
                    <a:p>
                      <a:pPr algn="l">
                        <a:spcAft>
                          <a:spcPts val="0"/>
                        </a:spcAft>
                      </a:pPr>
                      <a:r>
                        <a:rPr lang="en-GB" sz="1050">
                          <a:effectLst/>
                        </a:rPr>
                        <a:t>Act 2- 14 years old</a:t>
                      </a:r>
                      <a:endParaRPr lang="en-GB" sz="1050">
                        <a:effectLst/>
                        <a:latin typeface="Cambria" panose="02040503050406030204" pitchFamily="18" charset="0"/>
                        <a:ea typeface="MS Mincho"/>
                        <a:cs typeface="Times New Roman" panose="02020603050405020304" pitchFamily="18" charset="0"/>
                      </a:endParaRPr>
                    </a:p>
                  </a:txBody>
                  <a:tcPr marL="62345" marR="62345" marT="0" marB="0"/>
                </a:tc>
                <a:tc>
                  <a:txBody>
                    <a:bodyPr/>
                    <a:lstStyle/>
                    <a:p>
                      <a:pPr algn="l">
                        <a:spcAft>
                          <a:spcPts val="0"/>
                        </a:spcAft>
                      </a:pPr>
                      <a:r>
                        <a:rPr lang="en-GB" sz="1050">
                          <a:effectLst/>
                        </a:rPr>
                        <a:t>Act 2- 18 years old</a:t>
                      </a:r>
                      <a:endParaRPr lang="en-GB" sz="1050">
                        <a:effectLst/>
                        <a:latin typeface="Cambria" panose="02040503050406030204" pitchFamily="18" charset="0"/>
                        <a:ea typeface="MS Mincho"/>
                        <a:cs typeface="Times New Roman" panose="02020603050405020304" pitchFamily="18" charset="0"/>
                      </a:endParaRPr>
                    </a:p>
                  </a:txBody>
                  <a:tcPr marL="62345" marR="62345" marT="0" marB="0"/>
                </a:tc>
                <a:tc>
                  <a:txBody>
                    <a:bodyPr/>
                    <a:lstStyle/>
                    <a:p>
                      <a:pPr algn="l">
                        <a:spcAft>
                          <a:spcPts val="0"/>
                        </a:spcAft>
                      </a:pPr>
                      <a:r>
                        <a:rPr lang="en-GB" sz="1050">
                          <a:effectLst/>
                        </a:rPr>
                        <a:t>Act 2- the end</a:t>
                      </a:r>
                      <a:endParaRPr lang="en-GB" sz="1050">
                        <a:effectLst/>
                        <a:latin typeface="Cambria" panose="02040503050406030204" pitchFamily="18" charset="0"/>
                        <a:ea typeface="MS Mincho"/>
                        <a:cs typeface="Times New Roman" panose="02020603050405020304" pitchFamily="18" charset="0"/>
                      </a:endParaRPr>
                    </a:p>
                  </a:txBody>
                  <a:tcPr marL="62345" marR="62345" marT="0" marB="0"/>
                </a:tc>
                <a:extLst>
                  <a:ext uri="{0D108BD9-81ED-4DB2-BD59-A6C34878D82A}">
                    <a16:rowId xmlns:a16="http://schemas.microsoft.com/office/drawing/2014/main" val="4037870304"/>
                  </a:ext>
                </a:extLst>
              </a:tr>
              <a:tr h="3657091">
                <a:tc>
                  <a:txBody>
                    <a:bodyPr/>
                    <a:lstStyle/>
                    <a:p>
                      <a:pPr algn="l">
                        <a:spcAft>
                          <a:spcPts val="0"/>
                        </a:spcAft>
                      </a:pPr>
                      <a:r>
                        <a:rPr lang="en-GB" sz="1000" b="0" dirty="0">
                          <a:solidFill>
                            <a:schemeClr val="tx1"/>
                          </a:solidFill>
                          <a:effectLst/>
                        </a:rPr>
                        <a:t>The play starts with the narrator talking about a ‘story about the Johnstone twins’ and two men lie dead on the stage. We go back in time where we learn Mrs Johnstone’s husband has just left her; she is very poor and already has 7 children. She starts a new job cleaning Mrs Lyons’ house and finds out she’s expecting twins. Mrs J can’t afford to keep both children so Mrs L convinces Mrs J to give her one of the babies as Mrs L can’t have a child of her own . Mr Lyons is currently away on business. Mrs L makes Mrs J swear on the Bible. The babies are born and Mrs J begrudgingly hands one of the babies over. Mrs L to later fires Mrs J and tries to bribe her. The narrator states that one day the devil will punish the two women. </a:t>
                      </a:r>
                      <a:endParaRPr lang="en-GB" sz="10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20000"/>
                        <a:lumOff val="80000"/>
                      </a:schemeClr>
                    </a:solidFill>
                  </a:tcPr>
                </a:tc>
                <a:tc>
                  <a:txBody>
                    <a:bodyPr/>
                    <a:lstStyle/>
                    <a:p>
                      <a:pPr algn="l">
                        <a:spcAft>
                          <a:spcPts val="0"/>
                        </a:spcAft>
                      </a:pPr>
                      <a:r>
                        <a:rPr lang="en-GB" sz="1000" b="0" dirty="0">
                          <a:solidFill>
                            <a:schemeClr val="tx1"/>
                          </a:solidFill>
                          <a:effectLst/>
                        </a:rPr>
                        <a:t>Mickey and Eddie meet for the first time by chance at the park and become ‘blood brothers’ when they find out they share the same birthday. When Mrs J realises that the two have met, she is horrified and sends Edward home. Mrs L reacts more violently when she finds out and slaps Edward when he swears at her. Mrs L becomes agitated and nervous about the boys discovering the truth. Despite their mothers’ disapproval, the boys continue to see each other and, with their friend, Linda, they play various pranks and end up getting caught by a policeman who threatens Mrs J but flatters Mr L. Mrs L decides they should move away. Before Edward leaves, Mrs J gives him a locket with a picture of herself and ‘Mickey’. The </a:t>
                      </a:r>
                      <a:r>
                        <a:rPr lang="en-GB" sz="1000" b="0" dirty="0" err="1">
                          <a:solidFill>
                            <a:schemeClr val="tx1"/>
                          </a:solidFill>
                          <a:effectLst/>
                        </a:rPr>
                        <a:t>Johnstones</a:t>
                      </a:r>
                      <a:r>
                        <a:rPr lang="en-GB" sz="1000" b="0" dirty="0">
                          <a:solidFill>
                            <a:schemeClr val="tx1"/>
                          </a:solidFill>
                          <a:effectLst/>
                        </a:rPr>
                        <a:t> also find out they are being rehoused.  </a:t>
                      </a:r>
                      <a:endParaRPr lang="en-GB" sz="10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20000"/>
                        <a:lumOff val="80000"/>
                      </a:schemeClr>
                    </a:solidFill>
                  </a:tcPr>
                </a:tc>
                <a:tc>
                  <a:txBody>
                    <a:bodyPr/>
                    <a:lstStyle/>
                    <a:p>
                      <a:pPr algn="l">
                        <a:spcAft>
                          <a:spcPts val="0"/>
                        </a:spcAft>
                      </a:pPr>
                      <a:r>
                        <a:rPr lang="en-GB" sz="1000" b="0" dirty="0">
                          <a:solidFill>
                            <a:schemeClr val="tx1"/>
                          </a:solidFill>
                          <a:effectLst/>
                        </a:rPr>
                        <a:t>Both boys have become interested in girls but feel awkward. Edward attends boarding school. Mickey and Linda have romantic feelings for each other but Mickey’s lack of confidence is getting in the way. Sammy attempts to rob a bus by holding the driver at knife point. Mickey and Eddie both struggle at school- Mickey insults a teacher and Edward refuses to take off the locket. Both end up being suspended. When Mrs L finds out, she’s appalled but is more upset when she sees the contents of the locket. The narrator returns to remind the audience that the devil will come. Mickey and Edward meet again. Mickey takes Edward back to his house and Mrs L follows them. Once the boys leave the house, Mrs L attacks Mrs J with a knife and curses her, calling her a witch.  The boys meet with Linda and spend the summer together- an idyllic sequence follows as the trio age from 14 to 18. At 18 in the sequence, the narrator warns that soon, the teens’ joy and childhood will end. </a:t>
                      </a:r>
                      <a:endParaRPr lang="en-GB" sz="10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20000"/>
                        <a:lumOff val="80000"/>
                      </a:schemeClr>
                    </a:solidFill>
                  </a:tcPr>
                </a:tc>
                <a:tc>
                  <a:txBody>
                    <a:bodyPr/>
                    <a:lstStyle/>
                    <a:p>
                      <a:pPr algn="l">
                        <a:spcAft>
                          <a:spcPts val="0"/>
                        </a:spcAft>
                      </a:pPr>
                      <a:r>
                        <a:rPr lang="en-GB" sz="1000" b="0" dirty="0">
                          <a:solidFill>
                            <a:schemeClr val="tx1"/>
                          </a:solidFill>
                          <a:effectLst/>
                        </a:rPr>
                        <a:t>Edward has developed feelings for Linda and is about to go to university whilst Mickey works in a factory. Edward self-sacrifices his feelings and encourages Mickey to ask Linda to be his girlfriend and she accepts. In October, Mickey tells his mum that Linda is pregnant and the two will be getting married. Their wedding coincides with a huge economic downturn resulting in Mickey getting laid off. When Edward returns from university at Christmas, Mickey is downtrodden and claims ‘blood brothers’ is childish. Edward confesses his love to Linda but she tells him she is married and pregnant. A desperate Mickey participates in a burglary with Sammy that goes wrong resulting in Sammy killing a man. They are both sentenced to prison and Mickey becomes depressed and is prescribed antidepressants which he becomes addicted to. His addiction continues even after he’s been released from prison.   </a:t>
                      </a:r>
                      <a:endParaRPr lang="en-GB" sz="10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20000"/>
                        <a:lumOff val="80000"/>
                      </a:schemeClr>
                    </a:solidFill>
                  </a:tcPr>
                </a:tc>
                <a:tc>
                  <a:txBody>
                    <a:bodyPr/>
                    <a:lstStyle/>
                    <a:p>
                      <a:pPr algn="l">
                        <a:spcAft>
                          <a:spcPts val="0"/>
                        </a:spcAft>
                      </a:pPr>
                      <a:r>
                        <a:rPr lang="en-GB" sz="1000" b="0" dirty="0">
                          <a:solidFill>
                            <a:schemeClr val="tx1"/>
                          </a:solidFill>
                          <a:effectLst/>
                        </a:rPr>
                        <a:t>Mickey continues to take the pills despite Mrs J &amp; Linda’s pleas. Linda, desperate, asks Edward (now a city councilman) in finding them a house and getting Mickey a job. Mickey is angry about this and a devastated Linda seeks comfort with Edward and begins an affair with him. The affair continues and Mickey stops taking his pills for Linda’s sake. Mrs Lyons reveals Linda and Edward’s affair to Mickey. Enraged, he takes Sammy’s gun out of the floorboards and confronts Edward, with a distraught Mrs J and Linda trying to get him to stop. The narrator warns the devil has arrived. Mickey finds and confronts Edward at the town hall about the affair, as well as whether Mickey’s daughter is actually his. Edward denies fathering Mickey’s child. The police surround the area and Mrs J bursts in and tells the boys they are twins separated at birth. Mickey asks why he couldn’t have been Edward and then accidentally pulls the trigger of the gun, shooting and immediately killing Edward, the police then shoot Mickey. The play ends with the boys lying dead on the stage and the narrator wonders what really killed the twins: superstition or the class system?</a:t>
                      </a:r>
                      <a:endParaRPr lang="en-GB" sz="10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20000"/>
                        <a:lumOff val="80000"/>
                      </a:schemeClr>
                    </a:solidFill>
                  </a:tcPr>
                </a:tc>
                <a:extLst>
                  <a:ext uri="{0D108BD9-81ED-4DB2-BD59-A6C34878D82A}">
                    <a16:rowId xmlns:a16="http://schemas.microsoft.com/office/drawing/2014/main" val="353252909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8675575"/>
              </p:ext>
            </p:extLst>
          </p:nvPr>
        </p:nvGraphicFramePr>
        <p:xfrm>
          <a:off x="1" y="4739590"/>
          <a:ext cx="5708459" cy="2118409"/>
        </p:xfrm>
        <a:graphic>
          <a:graphicData uri="http://schemas.openxmlformats.org/drawingml/2006/table">
            <a:tbl>
              <a:tblPr firstRow="1" firstCol="1" bandRow="1">
                <a:tableStyleId>{5C22544A-7EE6-4342-B048-85BDC9FD1C3A}</a:tableStyleId>
              </a:tblPr>
              <a:tblGrid>
                <a:gridCol w="1265080">
                  <a:extLst>
                    <a:ext uri="{9D8B030D-6E8A-4147-A177-3AD203B41FA5}">
                      <a16:colId xmlns:a16="http://schemas.microsoft.com/office/drawing/2014/main" val="3184777720"/>
                    </a:ext>
                  </a:extLst>
                </a:gridCol>
                <a:gridCol w="4443379">
                  <a:extLst>
                    <a:ext uri="{9D8B030D-6E8A-4147-A177-3AD203B41FA5}">
                      <a16:colId xmlns:a16="http://schemas.microsoft.com/office/drawing/2014/main" val="1673418678"/>
                    </a:ext>
                  </a:extLst>
                </a:gridCol>
              </a:tblGrid>
              <a:tr h="731023">
                <a:tc>
                  <a:txBody>
                    <a:bodyPr/>
                    <a:lstStyle/>
                    <a:p>
                      <a:pPr algn="l">
                        <a:spcAft>
                          <a:spcPts val="0"/>
                        </a:spcAft>
                      </a:pPr>
                      <a:r>
                        <a:rPr lang="en-GB" sz="1100" b="1" dirty="0">
                          <a:solidFill>
                            <a:schemeClr val="tx1"/>
                          </a:solidFill>
                          <a:effectLst/>
                        </a:rPr>
                        <a:t>Foreshadowing</a:t>
                      </a:r>
                      <a:endParaRPr lang="en-GB" sz="1100" b="1"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1000" b="0" dirty="0">
                          <a:solidFill>
                            <a:schemeClr val="tx1"/>
                          </a:solidFill>
                          <a:effectLst/>
                        </a:rPr>
                        <a:t>Indication of a future event. E.g. deaths of the boys through the motifs of guns and violence. There is also foreshadowing of death when the children say ‘bang, bang, you’re dead’. The use of the ‘devil’ being mentioned throughout foreshadows the truth will come out</a:t>
                      </a:r>
                      <a:endParaRPr lang="en-GB" sz="10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extLst>
                  <a:ext uri="{0D108BD9-81ED-4DB2-BD59-A6C34878D82A}">
                    <a16:rowId xmlns:a16="http://schemas.microsoft.com/office/drawing/2014/main" val="3520406316"/>
                  </a:ext>
                </a:extLst>
              </a:tr>
              <a:tr h="676128">
                <a:tc>
                  <a:txBody>
                    <a:bodyPr/>
                    <a:lstStyle/>
                    <a:p>
                      <a:pPr algn="l">
                        <a:spcAft>
                          <a:spcPts val="0"/>
                        </a:spcAft>
                      </a:pPr>
                      <a:r>
                        <a:rPr lang="en-GB" sz="1100" b="1" dirty="0">
                          <a:solidFill>
                            <a:schemeClr val="tx1"/>
                          </a:solidFill>
                          <a:effectLst/>
                        </a:rPr>
                        <a:t>Repetition</a:t>
                      </a:r>
                      <a:endParaRPr lang="en-GB" sz="1100" b="1"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1000" b="0" dirty="0">
                          <a:solidFill>
                            <a:schemeClr val="tx1"/>
                          </a:solidFill>
                          <a:effectLst/>
                        </a:rPr>
                        <a:t>Recurrence of an event e.g. Sammy being violent and each time this happens it becomes more serious. </a:t>
                      </a:r>
                      <a:endParaRPr lang="en-GB" sz="10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extLst>
                  <a:ext uri="{0D108BD9-81ED-4DB2-BD59-A6C34878D82A}">
                    <a16:rowId xmlns:a16="http://schemas.microsoft.com/office/drawing/2014/main" val="4212221188"/>
                  </a:ext>
                </a:extLst>
              </a:tr>
              <a:tr h="345748">
                <a:tc>
                  <a:txBody>
                    <a:bodyPr/>
                    <a:lstStyle/>
                    <a:p>
                      <a:pPr algn="l">
                        <a:spcAft>
                          <a:spcPts val="0"/>
                        </a:spcAft>
                      </a:pPr>
                      <a:r>
                        <a:rPr lang="en-GB" sz="1100" b="1" dirty="0">
                          <a:solidFill>
                            <a:schemeClr val="tx1"/>
                          </a:solidFill>
                          <a:effectLst/>
                        </a:rPr>
                        <a:t>Cyclical</a:t>
                      </a:r>
                      <a:endParaRPr lang="en-GB" sz="1100" b="1"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1000" b="0" dirty="0">
                          <a:solidFill>
                            <a:schemeClr val="tx1"/>
                          </a:solidFill>
                          <a:effectLst/>
                        </a:rPr>
                        <a:t>Plot goes in a cycle e.g. starts with the deaths; ends with deaths.</a:t>
                      </a:r>
                      <a:endParaRPr lang="en-GB" sz="10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extLst>
                  <a:ext uri="{0D108BD9-81ED-4DB2-BD59-A6C34878D82A}">
                    <a16:rowId xmlns:a16="http://schemas.microsoft.com/office/drawing/2014/main" val="2931362594"/>
                  </a:ext>
                </a:extLst>
              </a:tr>
              <a:tr h="365510">
                <a:tc>
                  <a:txBody>
                    <a:bodyPr/>
                    <a:lstStyle/>
                    <a:p>
                      <a:pPr algn="l">
                        <a:spcAft>
                          <a:spcPts val="0"/>
                        </a:spcAft>
                      </a:pPr>
                      <a:r>
                        <a:rPr lang="en-GB" sz="1100" b="1" dirty="0">
                          <a:solidFill>
                            <a:schemeClr val="tx1"/>
                          </a:solidFill>
                          <a:effectLst/>
                        </a:rPr>
                        <a:t>Pivotal</a:t>
                      </a:r>
                      <a:endParaRPr lang="en-GB" sz="1100" b="1"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1000" b="0" dirty="0">
                          <a:solidFill>
                            <a:schemeClr val="tx1"/>
                          </a:solidFill>
                          <a:effectLst/>
                        </a:rPr>
                        <a:t>Moments that are of high importance e.g. Mrs Johnstone giving Mrs Lyons one of the babies.</a:t>
                      </a:r>
                      <a:endParaRPr lang="en-GB" sz="10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extLst>
                  <a:ext uri="{0D108BD9-81ED-4DB2-BD59-A6C34878D82A}">
                    <a16:rowId xmlns:a16="http://schemas.microsoft.com/office/drawing/2014/main" val="287507371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45967577"/>
              </p:ext>
            </p:extLst>
          </p:nvPr>
        </p:nvGraphicFramePr>
        <p:xfrm>
          <a:off x="5708463" y="4739589"/>
          <a:ext cx="6483534" cy="2118410"/>
        </p:xfrm>
        <a:graphic>
          <a:graphicData uri="http://schemas.openxmlformats.org/drawingml/2006/table">
            <a:tbl>
              <a:tblPr firstRow="1" firstCol="1" bandRow="1">
                <a:tableStyleId>{5C22544A-7EE6-4342-B048-85BDC9FD1C3A}</a:tableStyleId>
              </a:tblPr>
              <a:tblGrid>
                <a:gridCol w="838852">
                  <a:extLst>
                    <a:ext uri="{9D8B030D-6E8A-4147-A177-3AD203B41FA5}">
                      <a16:colId xmlns:a16="http://schemas.microsoft.com/office/drawing/2014/main" val="2493537967"/>
                    </a:ext>
                  </a:extLst>
                </a:gridCol>
                <a:gridCol w="2129827">
                  <a:extLst>
                    <a:ext uri="{9D8B030D-6E8A-4147-A177-3AD203B41FA5}">
                      <a16:colId xmlns:a16="http://schemas.microsoft.com/office/drawing/2014/main" val="832554734"/>
                    </a:ext>
                  </a:extLst>
                </a:gridCol>
                <a:gridCol w="906991">
                  <a:extLst>
                    <a:ext uri="{9D8B030D-6E8A-4147-A177-3AD203B41FA5}">
                      <a16:colId xmlns:a16="http://schemas.microsoft.com/office/drawing/2014/main" val="194104428"/>
                    </a:ext>
                  </a:extLst>
                </a:gridCol>
                <a:gridCol w="2607864">
                  <a:extLst>
                    <a:ext uri="{9D8B030D-6E8A-4147-A177-3AD203B41FA5}">
                      <a16:colId xmlns:a16="http://schemas.microsoft.com/office/drawing/2014/main" val="3654197028"/>
                    </a:ext>
                  </a:extLst>
                </a:gridCol>
              </a:tblGrid>
              <a:tr h="250378">
                <a:tc>
                  <a:txBody>
                    <a:bodyPr/>
                    <a:lstStyle/>
                    <a:p>
                      <a:pPr algn="l">
                        <a:spcAft>
                          <a:spcPts val="0"/>
                        </a:spcAft>
                      </a:pPr>
                      <a:r>
                        <a:rPr lang="en-GB" sz="800" b="0" dirty="0">
                          <a:solidFill>
                            <a:schemeClr val="tx1"/>
                          </a:solidFill>
                          <a:effectLst/>
                        </a:rPr>
                        <a:t>Yo</a:t>
                      </a:r>
                      <a:r>
                        <a:rPr lang="en-GB" sz="800" b="1" i="1" dirty="0">
                          <a:solidFill>
                            <a:schemeClr val="tx1"/>
                          </a:solidFill>
                          <a:effectLst/>
                        </a:rPr>
                        <a:t>u’re expecting twins</a:t>
                      </a:r>
                      <a:endParaRPr lang="en-GB" sz="800" b="1" i="1"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0" dirty="0">
                          <a:solidFill>
                            <a:schemeClr val="tx1"/>
                          </a:solidFill>
                          <a:effectLst/>
                        </a:rPr>
                        <a:t>Doctor tells Mrs J her news.</a:t>
                      </a:r>
                      <a:endParaRPr lang="en-GB" sz="8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1" i="1" dirty="0">
                          <a:solidFill>
                            <a:schemeClr val="tx1"/>
                          </a:solidFill>
                          <a:effectLst/>
                        </a:rPr>
                        <a:t>We’re blood brothers.</a:t>
                      </a:r>
                      <a:endParaRPr lang="en-GB" sz="800" b="1" i="1"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0">
                          <a:solidFill>
                            <a:schemeClr val="tx1"/>
                          </a:solidFill>
                          <a:effectLst/>
                        </a:rPr>
                        <a:t>Ironic that the boys are related but also shows their solid friendship.</a:t>
                      </a:r>
                      <a:endParaRPr lang="en-GB" sz="800" b="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extLst>
                  <a:ext uri="{0D108BD9-81ED-4DB2-BD59-A6C34878D82A}">
                    <a16:rowId xmlns:a16="http://schemas.microsoft.com/office/drawing/2014/main" val="3524974399"/>
                  </a:ext>
                </a:extLst>
              </a:tr>
              <a:tr h="375568">
                <a:tc>
                  <a:txBody>
                    <a:bodyPr/>
                    <a:lstStyle/>
                    <a:p>
                      <a:pPr algn="l">
                        <a:spcAft>
                          <a:spcPts val="0"/>
                        </a:spcAft>
                      </a:pPr>
                      <a:r>
                        <a:rPr lang="en-GB" sz="800" b="1" i="1" dirty="0">
                          <a:solidFill>
                            <a:schemeClr val="tx1"/>
                          </a:solidFill>
                          <a:effectLst/>
                        </a:rPr>
                        <a:t>Don’t you know what a dictionary is?</a:t>
                      </a:r>
                      <a:endParaRPr lang="en-GB" sz="800" b="1" i="1"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0" dirty="0">
                          <a:solidFill>
                            <a:schemeClr val="tx1"/>
                          </a:solidFill>
                          <a:effectLst/>
                        </a:rPr>
                        <a:t>Shows Mickey’s lack of education compared to Edward’s.</a:t>
                      </a:r>
                      <a:endParaRPr lang="en-GB" sz="8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1" i="1" dirty="0">
                          <a:solidFill>
                            <a:schemeClr val="tx1"/>
                          </a:solidFill>
                          <a:effectLst/>
                        </a:rPr>
                        <a:t>Like Marilyn Monroe</a:t>
                      </a:r>
                      <a:endParaRPr lang="en-GB" sz="800" b="1" i="1"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0">
                          <a:solidFill>
                            <a:schemeClr val="tx1"/>
                          </a:solidFill>
                          <a:effectLst/>
                        </a:rPr>
                        <a:t>Comparisons to Monroe are used throughout the text for both Mrs J and Mickey. </a:t>
                      </a:r>
                      <a:endParaRPr lang="en-GB" sz="800" b="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extLst>
                  <a:ext uri="{0D108BD9-81ED-4DB2-BD59-A6C34878D82A}">
                    <a16:rowId xmlns:a16="http://schemas.microsoft.com/office/drawing/2014/main" val="468629288"/>
                  </a:ext>
                </a:extLst>
              </a:tr>
              <a:tr h="375568">
                <a:tc>
                  <a:txBody>
                    <a:bodyPr/>
                    <a:lstStyle/>
                    <a:p>
                      <a:pPr algn="l">
                        <a:spcAft>
                          <a:spcPts val="0"/>
                        </a:spcAft>
                      </a:pPr>
                      <a:r>
                        <a:rPr lang="en-GB" sz="800" b="1" i="1" dirty="0" err="1">
                          <a:solidFill>
                            <a:schemeClr val="tx1"/>
                          </a:solidFill>
                          <a:effectLst/>
                        </a:rPr>
                        <a:t>Y’know</a:t>
                      </a:r>
                      <a:r>
                        <a:rPr lang="en-GB" sz="800" b="1" i="1" dirty="0">
                          <a:solidFill>
                            <a:schemeClr val="tx1"/>
                          </a:solidFill>
                          <a:effectLst/>
                        </a:rPr>
                        <a:t> the devil’s got y’ number</a:t>
                      </a:r>
                      <a:endParaRPr lang="en-GB" sz="800" b="1" i="1"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0" dirty="0">
                          <a:solidFill>
                            <a:schemeClr val="tx1"/>
                          </a:solidFill>
                          <a:effectLst/>
                        </a:rPr>
                        <a:t>The idea the devil is watching and will seek revenge.</a:t>
                      </a:r>
                      <a:endParaRPr lang="en-GB" sz="8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1" i="1" dirty="0">
                          <a:solidFill>
                            <a:schemeClr val="tx1"/>
                          </a:solidFill>
                          <a:effectLst/>
                        </a:rPr>
                        <a:t>A debt is a debt and must be paid.</a:t>
                      </a:r>
                      <a:endParaRPr lang="en-GB" sz="800" b="1" i="1"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0" dirty="0">
                          <a:solidFill>
                            <a:schemeClr val="tx1"/>
                          </a:solidFill>
                          <a:effectLst/>
                        </a:rPr>
                        <a:t>The idea that the women will pay for their deal at some stage- foreshadows the boys’ deaths too. </a:t>
                      </a:r>
                      <a:endParaRPr lang="en-GB" sz="8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extLst>
                  <a:ext uri="{0D108BD9-81ED-4DB2-BD59-A6C34878D82A}">
                    <a16:rowId xmlns:a16="http://schemas.microsoft.com/office/drawing/2014/main" val="3994781278"/>
                  </a:ext>
                </a:extLst>
              </a:tr>
              <a:tr h="500758">
                <a:tc>
                  <a:txBody>
                    <a:bodyPr/>
                    <a:lstStyle/>
                    <a:p>
                      <a:pPr algn="l">
                        <a:spcAft>
                          <a:spcPts val="0"/>
                        </a:spcAft>
                      </a:pPr>
                      <a:r>
                        <a:rPr lang="en-GB" sz="800" b="1" i="1" dirty="0">
                          <a:solidFill>
                            <a:schemeClr val="tx1"/>
                          </a:solidFill>
                          <a:effectLst/>
                        </a:rPr>
                        <a:t>Do we blame superstition for what came to pass?</a:t>
                      </a:r>
                      <a:endParaRPr lang="en-GB" sz="800" b="1" i="1"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0" dirty="0">
                          <a:solidFill>
                            <a:schemeClr val="tx1"/>
                          </a:solidFill>
                          <a:effectLst/>
                        </a:rPr>
                        <a:t>The final line questions whether superstition is to blame or class, especially as Mrs L creates the superstition at the beginning of the play.</a:t>
                      </a:r>
                      <a:endParaRPr lang="en-GB" sz="8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1" i="1" dirty="0">
                          <a:solidFill>
                            <a:schemeClr val="tx1"/>
                          </a:solidFill>
                          <a:effectLst/>
                        </a:rPr>
                        <a:t>How come you got everything and I got </a:t>
                      </a:r>
                      <a:r>
                        <a:rPr lang="en-GB" sz="800" b="1" i="1" dirty="0" err="1">
                          <a:solidFill>
                            <a:schemeClr val="tx1"/>
                          </a:solidFill>
                          <a:effectLst/>
                        </a:rPr>
                        <a:t>nothin</a:t>
                      </a:r>
                      <a:r>
                        <a:rPr lang="en-GB" sz="800" b="1" i="1" dirty="0">
                          <a:solidFill>
                            <a:schemeClr val="tx1"/>
                          </a:solidFill>
                          <a:effectLst/>
                        </a:rPr>
                        <a:t>’?</a:t>
                      </a:r>
                      <a:endParaRPr lang="en-GB" sz="800" b="1" i="1"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0" dirty="0">
                          <a:solidFill>
                            <a:schemeClr val="tx1"/>
                          </a:solidFill>
                          <a:effectLst/>
                        </a:rPr>
                        <a:t>Mickey is jealous of the life Edward had. Emphasises the idea of nature vs nurture and how class could be the reason why Edward got so many opportunities compared to Mickey. </a:t>
                      </a:r>
                      <a:endParaRPr lang="en-GB" sz="8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extLst>
                  <a:ext uri="{0D108BD9-81ED-4DB2-BD59-A6C34878D82A}">
                    <a16:rowId xmlns:a16="http://schemas.microsoft.com/office/drawing/2014/main" val="3616759214"/>
                  </a:ext>
                </a:extLst>
              </a:tr>
              <a:tr h="250378">
                <a:tc>
                  <a:txBody>
                    <a:bodyPr/>
                    <a:lstStyle/>
                    <a:p>
                      <a:pPr algn="l">
                        <a:spcAft>
                          <a:spcPts val="0"/>
                        </a:spcAft>
                      </a:pPr>
                      <a:r>
                        <a:rPr lang="en-GB" sz="800" b="1" i="1" dirty="0">
                          <a:solidFill>
                            <a:schemeClr val="tx1"/>
                          </a:solidFill>
                          <a:effectLst/>
                        </a:rPr>
                        <a:t>Give one to me </a:t>
                      </a:r>
                      <a:endParaRPr lang="en-GB" sz="800" b="1" i="1"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0">
                          <a:solidFill>
                            <a:schemeClr val="tx1"/>
                          </a:solidFill>
                          <a:effectLst/>
                        </a:rPr>
                        <a:t>Mrs L takes the opportunity to become a mother. </a:t>
                      </a:r>
                      <a:endParaRPr lang="en-GB" sz="800" b="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1" i="1" dirty="0">
                          <a:solidFill>
                            <a:schemeClr val="tx1"/>
                          </a:solidFill>
                          <a:effectLst/>
                        </a:rPr>
                        <a:t>She’s always making tea</a:t>
                      </a:r>
                      <a:endParaRPr lang="en-GB" sz="800" b="1" i="1"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0" dirty="0">
                          <a:solidFill>
                            <a:schemeClr val="tx1"/>
                          </a:solidFill>
                          <a:effectLst/>
                        </a:rPr>
                        <a:t>The idea Linda has been oppressed into just being a housewife and is unhappy.</a:t>
                      </a:r>
                      <a:endParaRPr lang="en-GB" sz="8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extLst>
                  <a:ext uri="{0D108BD9-81ED-4DB2-BD59-A6C34878D82A}">
                    <a16:rowId xmlns:a16="http://schemas.microsoft.com/office/drawing/2014/main" val="2306788497"/>
                  </a:ext>
                </a:extLst>
              </a:tr>
              <a:tr h="351043">
                <a:tc>
                  <a:txBody>
                    <a:bodyPr/>
                    <a:lstStyle/>
                    <a:p>
                      <a:pPr algn="l">
                        <a:spcAft>
                          <a:spcPts val="0"/>
                        </a:spcAft>
                      </a:pPr>
                      <a:r>
                        <a:rPr lang="en-GB" sz="800" b="1" i="1" dirty="0">
                          <a:solidFill>
                            <a:schemeClr val="tx1"/>
                          </a:solidFill>
                          <a:effectLst/>
                        </a:rPr>
                        <a:t>I curse the day I met you! You ruined me.</a:t>
                      </a:r>
                      <a:endParaRPr lang="en-GB" sz="800" b="1" i="1"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0">
                          <a:solidFill>
                            <a:schemeClr val="tx1"/>
                          </a:solidFill>
                          <a:effectLst/>
                        </a:rPr>
                        <a:t>Mrs L curses Mrs J after attacking her with a knife after discovering she lives nearby…again. </a:t>
                      </a:r>
                      <a:endParaRPr lang="en-GB" sz="800" b="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1" i="1" dirty="0">
                          <a:solidFill>
                            <a:schemeClr val="tx1"/>
                          </a:solidFill>
                          <a:effectLst/>
                        </a:rPr>
                        <a:t>He’s your brother.</a:t>
                      </a:r>
                      <a:endParaRPr lang="en-GB" sz="800" b="1" i="1"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tc>
                  <a:txBody>
                    <a:bodyPr/>
                    <a:lstStyle/>
                    <a:p>
                      <a:pPr algn="l">
                        <a:spcAft>
                          <a:spcPts val="0"/>
                        </a:spcAft>
                      </a:pPr>
                      <a:r>
                        <a:rPr lang="en-GB" sz="800" b="0" dirty="0">
                          <a:solidFill>
                            <a:schemeClr val="tx1"/>
                          </a:solidFill>
                          <a:effectLst/>
                        </a:rPr>
                        <a:t>Mrs J reveals the boys are twins and subsequently the superstition becomes true.</a:t>
                      </a:r>
                      <a:endParaRPr lang="en-GB" sz="8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extLst>
                  <a:ext uri="{0D108BD9-81ED-4DB2-BD59-A6C34878D82A}">
                    <a16:rowId xmlns:a16="http://schemas.microsoft.com/office/drawing/2014/main" val="3828985385"/>
                  </a:ext>
                </a:extLst>
              </a:tr>
            </a:tbl>
          </a:graphicData>
        </a:graphic>
      </p:graphicFrame>
      <p:sp>
        <p:nvSpPr>
          <p:cNvPr id="8" name="Title 3"/>
          <p:cNvSpPr txBox="1">
            <a:spLocks/>
          </p:cNvSpPr>
          <p:nvPr/>
        </p:nvSpPr>
        <p:spPr>
          <a:xfrm>
            <a:off x="-1" y="1"/>
            <a:ext cx="12192001" cy="587828"/>
          </a:xfrm>
          <a:prstGeom prst="rect">
            <a:avLst/>
          </a:prstGeom>
          <a:solidFill>
            <a:srgbClr val="7030A0"/>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a:latin typeface="Arial" panose="020B0604020202020204" pitchFamily="34" charset="0"/>
                <a:cs typeface="Arial" panose="020B0604020202020204" pitchFamily="34" charset="0"/>
              </a:rPr>
              <a:t>KHS – English Faculty – English Literature Component 2 – Blood Brothers</a:t>
            </a:r>
            <a:endParaRPr lang="en-GB" sz="2400" b="1" dirty="0">
              <a:latin typeface="Arial" panose="020B0604020202020204" pitchFamily="34" charset="0"/>
              <a:cs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98158717"/>
              </p:ext>
            </p:extLst>
          </p:nvPr>
        </p:nvGraphicFramePr>
        <p:xfrm>
          <a:off x="-1" y="429959"/>
          <a:ext cx="12191998" cy="365760"/>
        </p:xfrm>
        <a:graphic>
          <a:graphicData uri="http://schemas.openxmlformats.org/drawingml/2006/table">
            <a:tbl>
              <a:tblPr firstRow="1" bandRow="1">
                <a:tableStyleId>{5C22544A-7EE6-4342-B048-85BDC9FD1C3A}</a:tableStyleId>
              </a:tblPr>
              <a:tblGrid>
                <a:gridCol w="12191998">
                  <a:extLst>
                    <a:ext uri="{9D8B030D-6E8A-4147-A177-3AD203B41FA5}">
                      <a16:colId xmlns:a16="http://schemas.microsoft.com/office/drawing/2014/main" val="3167847777"/>
                    </a:ext>
                  </a:extLst>
                </a:gridCol>
              </a:tblGrid>
              <a:tr h="339089">
                <a:tc>
                  <a:txBody>
                    <a:bodyPr/>
                    <a:lstStyle/>
                    <a:p>
                      <a:pPr algn="ctr"/>
                      <a:r>
                        <a:rPr lang="en-GB" dirty="0">
                          <a:solidFill>
                            <a:schemeClr val="tx1"/>
                          </a:solidFill>
                        </a:rPr>
                        <a:t>Plot</a:t>
                      </a:r>
                    </a:p>
                  </a:txBody>
                  <a:tcPr>
                    <a:solidFill>
                      <a:srgbClr val="FF0000"/>
                    </a:solidFill>
                  </a:tcPr>
                </a:tc>
                <a:extLst>
                  <a:ext uri="{0D108BD9-81ED-4DB2-BD59-A6C34878D82A}">
                    <a16:rowId xmlns:a16="http://schemas.microsoft.com/office/drawing/2014/main" val="2388208137"/>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281406275"/>
              </p:ext>
            </p:extLst>
          </p:nvPr>
        </p:nvGraphicFramePr>
        <p:xfrm>
          <a:off x="-1" y="4374940"/>
          <a:ext cx="5708465" cy="365760"/>
        </p:xfrm>
        <a:graphic>
          <a:graphicData uri="http://schemas.openxmlformats.org/drawingml/2006/table">
            <a:tbl>
              <a:tblPr firstRow="1" bandRow="1">
                <a:tableStyleId>{5C22544A-7EE6-4342-B048-85BDC9FD1C3A}</a:tableStyleId>
              </a:tblPr>
              <a:tblGrid>
                <a:gridCol w="5708465">
                  <a:extLst>
                    <a:ext uri="{9D8B030D-6E8A-4147-A177-3AD203B41FA5}">
                      <a16:colId xmlns:a16="http://schemas.microsoft.com/office/drawing/2014/main" val="2161394898"/>
                    </a:ext>
                  </a:extLst>
                </a:gridCol>
              </a:tblGrid>
              <a:tr h="317325">
                <a:tc>
                  <a:txBody>
                    <a:bodyPr/>
                    <a:lstStyle/>
                    <a:p>
                      <a:pPr algn="ctr"/>
                      <a:r>
                        <a:rPr lang="en-GB" b="0" dirty="0">
                          <a:solidFill>
                            <a:schemeClr val="tx1"/>
                          </a:solidFill>
                        </a:rPr>
                        <a:t>Key terminology</a:t>
                      </a:r>
                    </a:p>
                  </a:txBody>
                  <a:tcPr>
                    <a:solidFill>
                      <a:srgbClr val="FF0000"/>
                    </a:solidFill>
                  </a:tcPr>
                </a:tc>
                <a:extLst>
                  <a:ext uri="{0D108BD9-81ED-4DB2-BD59-A6C34878D82A}">
                    <a16:rowId xmlns:a16="http://schemas.microsoft.com/office/drawing/2014/main" val="42177673"/>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004059858"/>
              </p:ext>
            </p:extLst>
          </p:nvPr>
        </p:nvGraphicFramePr>
        <p:xfrm>
          <a:off x="5708464" y="4374940"/>
          <a:ext cx="6483536" cy="365760"/>
        </p:xfrm>
        <a:graphic>
          <a:graphicData uri="http://schemas.openxmlformats.org/drawingml/2006/table">
            <a:tbl>
              <a:tblPr firstRow="1" bandRow="1">
                <a:tableStyleId>{5C22544A-7EE6-4342-B048-85BDC9FD1C3A}</a:tableStyleId>
              </a:tblPr>
              <a:tblGrid>
                <a:gridCol w="6483536">
                  <a:extLst>
                    <a:ext uri="{9D8B030D-6E8A-4147-A177-3AD203B41FA5}">
                      <a16:colId xmlns:a16="http://schemas.microsoft.com/office/drawing/2014/main" val="2839552057"/>
                    </a:ext>
                  </a:extLst>
                </a:gridCol>
              </a:tblGrid>
              <a:tr h="255213">
                <a:tc>
                  <a:txBody>
                    <a:bodyPr/>
                    <a:lstStyle/>
                    <a:p>
                      <a:pPr algn="ctr"/>
                      <a:r>
                        <a:rPr lang="en-GB" b="0" dirty="0">
                          <a:solidFill>
                            <a:schemeClr val="tx1"/>
                          </a:solidFill>
                        </a:rPr>
                        <a:t>Quotes</a:t>
                      </a:r>
                    </a:p>
                  </a:txBody>
                  <a:tcPr>
                    <a:solidFill>
                      <a:srgbClr val="FF0000"/>
                    </a:solidFill>
                  </a:tcPr>
                </a:tc>
                <a:extLst>
                  <a:ext uri="{0D108BD9-81ED-4DB2-BD59-A6C34878D82A}">
                    <a16:rowId xmlns:a16="http://schemas.microsoft.com/office/drawing/2014/main" val="4205370037"/>
                  </a:ext>
                </a:extLst>
              </a:tr>
            </a:tbl>
          </a:graphicData>
        </a:graphic>
      </p:graphicFrame>
    </p:spTree>
    <p:extLst>
      <p:ext uri="{BB962C8B-B14F-4D97-AF65-F5344CB8AC3E}">
        <p14:creationId xmlns:p14="http://schemas.microsoft.com/office/powerpoint/2010/main" val="2028698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
            <a:ext cx="12192001" cy="587828"/>
          </a:xfrm>
          <a:solidFill>
            <a:srgbClr val="7030A0"/>
          </a:solidFill>
        </p:spPr>
        <p:txBody>
          <a:bodyPr>
            <a:normAutofit/>
          </a:bodyPr>
          <a:lstStyle/>
          <a:p>
            <a:pPr algn="ctr"/>
            <a:r>
              <a:rPr lang="en-GB" sz="2400" b="1" dirty="0">
                <a:latin typeface="Arial" panose="020B0604020202020204" pitchFamily="34" charset="0"/>
                <a:cs typeface="Arial" panose="020B0604020202020204" pitchFamily="34" charset="0"/>
              </a:rPr>
              <a:t>KHS – English Faculty – English Literature Component 2 – Blood Brothers</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837594043"/>
              </p:ext>
            </p:extLst>
          </p:nvPr>
        </p:nvGraphicFramePr>
        <p:xfrm>
          <a:off x="0" y="981482"/>
          <a:ext cx="5680165" cy="5876516"/>
        </p:xfrm>
        <a:graphic>
          <a:graphicData uri="http://schemas.openxmlformats.org/drawingml/2006/table">
            <a:tbl>
              <a:tblPr firstRow="1" firstCol="1" bandRow="1">
                <a:tableStyleId>{5C22544A-7EE6-4342-B048-85BDC9FD1C3A}</a:tableStyleId>
              </a:tblPr>
              <a:tblGrid>
                <a:gridCol w="829788">
                  <a:extLst>
                    <a:ext uri="{9D8B030D-6E8A-4147-A177-3AD203B41FA5}">
                      <a16:colId xmlns:a16="http://schemas.microsoft.com/office/drawing/2014/main" val="3398314927"/>
                    </a:ext>
                  </a:extLst>
                </a:gridCol>
                <a:gridCol w="4850377">
                  <a:extLst>
                    <a:ext uri="{9D8B030D-6E8A-4147-A177-3AD203B41FA5}">
                      <a16:colId xmlns:a16="http://schemas.microsoft.com/office/drawing/2014/main" val="375688226"/>
                    </a:ext>
                  </a:extLst>
                </a:gridCol>
              </a:tblGrid>
              <a:tr h="459195">
                <a:tc>
                  <a:txBody>
                    <a:bodyPr/>
                    <a:lstStyle/>
                    <a:p>
                      <a:pPr algn="l">
                        <a:spcAft>
                          <a:spcPts val="0"/>
                        </a:spcAft>
                      </a:pPr>
                      <a:r>
                        <a:rPr lang="en-GB" sz="1000" dirty="0">
                          <a:solidFill>
                            <a:schemeClr val="tx1"/>
                          </a:solidFill>
                          <a:effectLst/>
                        </a:rPr>
                        <a:t>Mickey Johnstone</a:t>
                      </a:r>
                      <a:endParaRPr lang="en-GB" sz="1000" dirty="0">
                        <a:solidFill>
                          <a:schemeClr val="tx1"/>
                        </a:solidFill>
                        <a:effectLst/>
                        <a:latin typeface="Cambria" panose="02040503050406030204" pitchFamily="18" charset="0"/>
                        <a:ea typeface="MS Mincho"/>
                        <a:cs typeface="Times New Roman" panose="02020603050405020304" pitchFamily="18" charset="0"/>
                      </a:endParaRPr>
                    </a:p>
                  </a:txBody>
                  <a:tcPr marL="30721" marR="30721" marT="0" marB="0"/>
                </a:tc>
                <a:tc>
                  <a:txBody>
                    <a:bodyPr/>
                    <a:lstStyle/>
                    <a:p>
                      <a:pPr algn="l">
                        <a:spcAft>
                          <a:spcPts val="0"/>
                        </a:spcAft>
                      </a:pPr>
                      <a:r>
                        <a:rPr lang="en-GB" sz="1000" b="0" dirty="0">
                          <a:solidFill>
                            <a:schemeClr val="tx1"/>
                          </a:solidFill>
                          <a:effectLst/>
                        </a:rPr>
                        <a:t>The lower-class twin. He is honest, sincere and goodhearted. He impregnates Linda, gets laid off, is arrested for Sammy’s crime and ends up in prison and addicted to anti-depressants. His rage at Linda &amp; Edward for having an affair drives the play’s finale.</a:t>
                      </a:r>
                      <a:endParaRPr lang="en-GB" sz="1000" b="0" dirty="0">
                        <a:solidFill>
                          <a:schemeClr val="tx1"/>
                        </a:solidFill>
                        <a:effectLst/>
                        <a:latin typeface="Cambria" panose="02040503050406030204" pitchFamily="18" charset="0"/>
                        <a:ea typeface="MS Mincho"/>
                        <a:cs typeface="Times New Roman" panose="02020603050405020304" pitchFamily="18" charset="0"/>
                      </a:endParaRPr>
                    </a:p>
                  </a:txBody>
                  <a:tcPr marL="30721" marR="30721" marT="0" marB="0">
                    <a:solidFill>
                      <a:schemeClr val="accent1">
                        <a:lumMod val="40000"/>
                        <a:lumOff val="60000"/>
                      </a:schemeClr>
                    </a:solidFill>
                  </a:tcPr>
                </a:tc>
                <a:extLst>
                  <a:ext uri="{0D108BD9-81ED-4DB2-BD59-A6C34878D82A}">
                    <a16:rowId xmlns:a16="http://schemas.microsoft.com/office/drawing/2014/main" val="1024491692"/>
                  </a:ext>
                </a:extLst>
              </a:tr>
              <a:tr h="459195">
                <a:tc>
                  <a:txBody>
                    <a:bodyPr/>
                    <a:lstStyle/>
                    <a:p>
                      <a:pPr algn="l">
                        <a:spcAft>
                          <a:spcPts val="0"/>
                        </a:spcAft>
                      </a:pPr>
                      <a:r>
                        <a:rPr lang="en-GB" sz="1000" dirty="0">
                          <a:solidFill>
                            <a:schemeClr val="tx1"/>
                          </a:solidFill>
                          <a:effectLst/>
                        </a:rPr>
                        <a:t>Edward Lyons</a:t>
                      </a:r>
                      <a:endParaRPr lang="en-GB" sz="1000" dirty="0">
                        <a:solidFill>
                          <a:schemeClr val="tx1"/>
                        </a:solidFill>
                        <a:effectLst/>
                        <a:latin typeface="Cambria" panose="02040503050406030204" pitchFamily="18" charset="0"/>
                        <a:ea typeface="MS Mincho"/>
                        <a:cs typeface="Times New Roman" panose="02020603050405020304" pitchFamily="18" charset="0"/>
                      </a:endParaRPr>
                    </a:p>
                  </a:txBody>
                  <a:tcPr marL="30721" marR="30721" marT="0" marB="0"/>
                </a:tc>
                <a:tc>
                  <a:txBody>
                    <a:bodyPr/>
                    <a:lstStyle/>
                    <a:p>
                      <a:pPr algn="l">
                        <a:spcAft>
                          <a:spcPts val="0"/>
                        </a:spcAft>
                      </a:pPr>
                      <a:r>
                        <a:rPr lang="en-GB" sz="1000" dirty="0">
                          <a:effectLst/>
                        </a:rPr>
                        <a:t>Is also good-natured but the higher-class twin. His sheltered upbringing makes him innocent but because of class he gets good opportunities e.g. university and a good job. His good-natured manner leads to the play’s final scene.  </a:t>
                      </a:r>
                      <a:endParaRPr lang="en-GB" sz="1000" dirty="0">
                        <a:effectLst/>
                        <a:latin typeface="Cambria" panose="02040503050406030204" pitchFamily="18" charset="0"/>
                        <a:ea typeface="MS Mincho"/>
                        <a:cs typeface="Times New Roman" panose="02020603050405020304" pitchFamily="18" charset="0"/>
                      </a:endParaRPr>
                    </a:p>
                  </a:txBody>
                  <a:tcPr marL="30721" marR="30721" marT="0" marB="0"/>
                </a:tc>
                <a:extLst>
                  <a:ext uri="{0D108BD9-81ED-4DB2-BD59-A6C34878D82A}">
                    <a16:rowId xmlns:a16="http://schemas.microsoft.com/office/drawing/2014/main" val="989017656"/>
                  </a:ext>
                </a:extLst>
              </a:tr>
              <a:tr h="429388">
                <a:tc>
                  <a:txBody>
                    <a:bodyPr/>
                    <a:lstStyle/>
                    <a:p>
                      <a:pPr algn="l">
                        <a:spcAft>
                          <a:spcPts val="0"/>
                        </a:spcAft>
                      </a:pPr>
                      <a:r>
                        <a:rPr lang="en-GB" sz="1000" dirty="0">
                          <a:solidFill>
                            <a:schemeClr val="tx1"/>
                          </a:solidFill>
                          <a:effectLst/>
                        </a:rPr>
                        <a:t>Mrs Johnstone</a:t>
                      </a:r>
                      <a:endParaRPr lang="en-GB" sz="1000" dirty="0">
                        <a:solidFill>
                          <a:schemeClr val="tx1"/>
                        </a:solidFill>
                        <a:effectLst/>
                        <a:latin typeface="Cambria" panose="02040503050406030204" pitchFamily="18" charset="0"/>
                        <a:ea typeface="MS Mincho"/>
                        <a:cs typeface="Times New Roman" panose="02020603050405020304" pitchFamily="18" charset="0"/>
                      </a:endParaRPr>
                    </a:p>
                  </a:txBody>
                  <a:tcPr marL="30721" marR="30721" marT="0" marB="0"/>
                </a:tc>
                <a:tc>
                  <a:txBody>
                    <a:bodyPr/>
                    <a:lstStyle/>
                    <a:p>
                      <a:pPr algn="l">
                        <a:spcAft>
                          <a:spcPts val="0"/>
                        </a:spcAft>
                      </a:pPr>
                      <a:r>
                        <a:rPr lang="en-GB" sz="1000" dirty="0">
                          <a:effectLst/>
                        </a:rPr>
                        <a:t>Biological mother of the twins and a horde of other children. Left by her husband she gets a job as a cleaner. She is the moral centre of the play; is tortured by guilt and regret.</a:t>
                      </a:r>
                      <a:endParaRPr lang="en-GB" sz="1000" dirty="0">
                        <a:effectLst/>
                        <a:latin typeface="Cambria" panose="02040503050406030204" pitchFamily="18" charset="0"/>
                        <a:ea typeface="MS Mincho"/>
                        <a:cs typeface="Times New Roman" panose="02020603050405020304" pitchFamily="18" charset="0"/>
                      </a:endParaRPr>
                    </a:p>
                  </a:txBody>
                  <a:tcPr marL="30721" marR="30721" marT="0" marB="0"/>
                </a:tc>
                <a:extLst>
                  <a:ext uri="{0D108BD9-81ED-4DB2-BD59-A6C34878D82A}">
                    <a16:rowId xmlns:a16="http://schemas.microsoft.com/office/drawing/2014/main" val="3761788734"/>
                  </a:ext>
                </a:extLst>
              </a:tr>
              <a:tr h="572517">
                <a:tc>
                  <a:txBody>
                    <a:bodyPr/>
                    <a:lstStyle/>
                    <a:p>
                      <a:pPr algn="l">
                        <a:spcAft>
                          <a:spcPts val="0"/>
                        </a:spcAft>
                      </a:pPr>
                      <a:r>
                        <a:rPr lang="en-GB" sz="1000" dirty="0">
                          <a:solidFill>
                            <a:schemeClr val="tx1"/>
                          </a:solidFill>
                          <a:effectLst/>
                        </a:rPr>
                        <a:t>Mrs Lyons</a:t>
                      </a:r>
                      <a:endParaRPr lang="en-GB" sz="1000" dirty="0">
                        <a:solidFill>
                          <a:schemeClr val="tx1"/>
                        </a:solidFill>
                        <a:effectLst/>
                        <a:latin typeface="Cambria" panose="02040503050406030204" pitchFamily="18" charset="0"/>
                        <a:ea typeface="MS Mincho"/>
                        <a:cs typeface="Times New Roman" panose="02020603050405020304" pitchFamily="18" charset="0"/>
                      </a:endParaRPr>
                    </a:p>
                  </a:txBody>
                  <a:tcPr marL="30721" marR="30721" marT="0" marB="0"/>
                </a:tc>
                <a:tc>
                  <a:txBody>
                    <a:bodyPr/>
                    <a:lstStyle/>
                    <a:p>
                      <a:pPr algn="l">
                        <a:spcAft>
                          <a:spcPts val="0"/>
                        </a:spcAft>
                      </a:pPr>
                      <a:r>
                        <a:rPr lang="en-GB" sz="1000" dirty="0">
                          <a:effectLst/>
                        </a:rPr>
                        <a:t>Opposite of Mrs J whom she employs as a cleaner. She adopts Edward as her own child. Is haunted by the original act of a mother giving up her child. The guilt turns into suspicion and paranoia. She announces the affair and contributes to the murder of her adopted son. </a:t>
                      </a:r>
                      <a:endParaRPr lang="en-GB" sz="1000" dirty="0">
                        <a:effectLst/>
                        <a:latin typeface="Cambria" panose="02040503050406030204" pitchFamily="18" charset="0"/>
                        <a:ea typeface="MS Mincho"/>
                        <a:cs typeface="Times New Roman" panose="02020603050405020304" pitchFamily="18" charset="0"/>
                      </a:endParaRPr>
                    </a:p>
                  </a:txBody>
                  <a:tcPr marL="30721" marR="30721" marT="0" marB="0"/>
                </a:tc>
                <a:extLst>
                  <a:ext uri="{0D108BD9-81ED-4DB2-BD59-A6C34878D82A}">
                    <a16:rowId xmlns:a16="http://schemas.microsoft.com/office/drawing/2014/main" val="2494395939"/>
                  </a:ext>
                </a:extLst>
              </a:tr>
              <a:tr h="572517">
                <a:tc>
                  <a:txBody>
                    <a:bodyPr/>
                    <a:lstStyle/>
                    <a:p>
                      <a:pPr algn="l">
                        <a:spcAft>
                          <a:spcPts val="0"/>
                        </a:spcAft>
                      </a:pPr>
                      <a:r>
                        <a:rPr lang="en-GB" sz="1000" dirty="0">
                          <a:solidFill>
                            <a:schemeClr val="tx1"/>
                          </a:solidFill>
                          <a:effectLst/>
                        </a:rPr>
                        <a:t>Linda</a:t>
                      </a:r>
                      <a:endParaRPr lang="en-GB" sz="1000" dirty="0">
                        <a:solidFill>
                          <a:schemeClr val="tx1"/>
                        </a:solidFill>
                        <a:effectLst/>
                        <a:latin typeface="Cambria" panose="02040503050406030204" pitchFamily="18" charset="0"/>
                        <a:ea typeface="MS Mincho"/>
                        <a:cs typeface="Times New Roman" panose="02020603050405020304" pitchFamily="18" charset="0"/>
                      </a:endParaRPr>
                    </a:p>
                  </a:txBody>
                  <a:tcPr marL="30721" marR="30721" marT="0" marB="0"/>
                </a:tc>
                <a:tc>
                  <a:txBody>
                    <a:bodyPr/>
                    <a:lstStyle/>
                    <a:p>
                      <a:pPr algn="l">
                        <a:spcAft>
                          <a:spcPts val="0"/>
                        </a:spcAft>
                      </a:pPr>
                      <a:r>
                        <a:rPr lang="en-GB" sz="1000" dirty="0">
                          <a:effectLst/>
                        </a:rPr>
                        <a:t>Begins as a tomboyish young girl but both twins fancy her from an early stage. She only has eyes for Mickey as a teenager but later turns to Edward for comfort and support, which turns into an affair. Despite this, she loves both twins and is a sympathetic character.</a:t>
                      </a:r>
                      <a:endParaRPr lang="en-GB" sz="1000" dirty="0">
                        <a:effectLst/>
                        <a:latin typeface="Cambria" panose="02040503050406030204" pitchFamily="18" charset="0"/>
                        <a:ea typeface="MS Mincho"/>
                        <a:cs typeface="Times New Roman" panose="02020603050405020304" pitchFamily="18" charset="0"/>
                      </a:endParaRPr>
                    </a:p>
                  </a:txBody>
                  <a:tcPr marL="30721" marR="30721" marT="0" marB="0"/>
                </a:tc>
                <a:extLst>
                  <a:ext uri="{0D108BD9-81ED-4DB2-BD59-A6C34878D82A}">
                    <a16:rowId xmlns:a16="http://schemas.microsoft.com/office/drawing/2014/main" val="1150886370"/>
                  </a:ext>
                </a:extLst>
              </a:tr>
              <a:tr h="572517">
                <a:tc>
                  <a:txBody>
                    <a:bodyPr/>
                    <a:lstStyle/>
                    <a:p>
                      <a:pPr algn="l">
                        <a:spcAft>
                          <a:spcPts val="0"/>
                        </a:spcAft>
                      </a:pPr>
                      <a:r>
                        <a:rPr lang="en-GB" sz="1000" dirty="0">
                          <a:solidFill>
                            <a:schemeClr val="tx1"/>
                          </a:solidFill>
                          <a:effectLst/>
                        </a:rPr>
                        <a:t>Narrator</a:t>
                      </a:r>
                      <a:endParaRPr lang="en-GB" sz="1000" dirty="0">
                        <a:solidFill>
                          <a:schemeClr val="tx1"/>
                        </a:solidFill>
                        <a:effectLst/>
                        <a:latin typeface="Cambria" panose="02040503050406030204" pitchFamily="18" charset="0"/>
                        <a:ea typeface="MS Mincho"/>
                        <a:cs typeface="Times New Roman" panose="02020603050405020304" pitchFamily="18" charset="0"/>
                      </a:endParaRPr>
                    </a:p>
                  </a:txBody>
                  <a:tcPr marL="30721" marR="30721" marT="0" marB="0"/>
                </a:tc>
                <a:tc>
                  <a:txBody>
                    <a:bodyPr/>
                    <a:lstStyle/>
                    <a:p>
                      <a:pPr algn="l">
                        <a:spcAft>
                          <a:spcPts val="0"/>
                        </a:spcAft>
                      </a:pPr>
                      <a:r>
                        <a:rPr lang="en-GB" sz="1000" dirty="0">
                          <a:effectLst/>
                        </a:rPr>
                        <a:t>All-knowing and always slightly menacing- takes many roles throughout the play. Narrator constantly reminds the audience of the terrible choice that began this chain of events. Frequent mentions of fate and superstition but the Narrator claims it was class, not fate.</a:t>
                      </a:r>
                      <a:endParaRPr lang="en-GB" sz="1000" dirty="0">
                        <a:effectLst/>
                        <a:latin typeface="Cambria" panose="02040503050406030204" pitchFamily="18" charset="0"/>
                        <a:ea typeface="MS Mincho"/>
                        <a:cs typeface="Times New Roman" panose="02020603050405020304" pitchFamily="18" charset="0"/>
                      </a:endParaRPr>
                    </a:p>
                  </a:txBody>
                  <a:tcPr marL="30721" marR="30721" marT="0" marB="0"/>
                </a:tc>
                <a:extLst>
                  <a:ext uri="{0D108BD9-81ED-4DB2-BD59-A6C34878D82A}">
                    <a16:rowId xmlns:a16="http://schemas.microsoft.com/office/drawing/2014/main" val="3564953895"/>
                  </a:ext>
                </a:extLst>
              </a:tr>
              <a:tr h="429388">
                <a:tc>
                  <a:txBody>
                    <a:bodyPr/>
                    <a:lstStyle/>
                    <a:p>
                      <a:pPr algn="l">
                        <a:spcAft>
                          <a:spcPts val="0"/>
                        </a:spcAft>
                      </a:pPr>
                      <a:r>
                        <a:rPr lang="en-GB" sz="1000" dirty="0">
                          <a:solidFill>
                            <a:schemeClr val="tx1"/>
                          </a:solidFill>
                          <a:effectLst/>
                        </a:rPr>
                        <a:t>Sammy</a:t>
                      </a:r>
                      <a:endParaRPr lang="en-GB" sz="1000" dirty="0">
                        <a:solidFill>
                          <a:schemeClr val="tx1"/>
                        </a:solidFill>
                        <a:effectLst/>
                        <a:latin typeface="Cambria" panose="02040503050406030204" pitchFamily="18" charset="0"/>
                        <a:ea typeface="MS Mincho"/>
                        <a:cs typeface="Times New Roman" panose="02020603050405020304" pitchFamily="18" charset="0"/>
                      </a:endParaRPr>
                    </a:p>
                  </a:txBody>
                  <a:tcPr marL="30721" marR="30721" marT="0" marB="0"/>
                </a:tc>
                <a:tc>
                  <a:txBody>
                    <a:bodyPr/>
                    <a:lstStyle/>
                    <a:p>
                      <a:pPr algn="l">
                        <a:spcAft>
                          <a:spcPts val="0"/>
                        </a:spcAft>
                      </a:pPr>
                      <a:r>
                        <a:rPr lang="en-GB" sz="1000" dirty="0">
                          <a:effectLst/>
                        </a:rPr>
                        <a:t>When they are younger, Mickey just wants to be like Sammy. Quickly becomes a juvenile delinquent; even attempting to rob a bus as a teenager- he ends up in prison with Mickey. </a:t>
                      </a:r>
                      <a:endParaRPr lang="en-GB" sz="1000" dirty="0">
                        <a:effectLst/>
                        <a:latin typeface="Cambria" panose="02040503050406030204" pitchFamily="18" charset="0"/>
                        <a:ea typeface="MS Mincho"/>
                        <a:cs typeface="Times New Roman" panose="02020603050405020304" pitchFamily="18" charset="0"/>
                      </a:endParaRPr>
                    </a:p>
                  </a:txBody>
                  <a:tcPr marL="30721" marR="30721" marT="0" marB="0"/>
                </a:tc>
                <a:extLst>
                  <a:ext uri="{0D108BD9-81ED-4DB2-BD59-A6C34878D82A}">
                    <a16:rowId xmlns:a16="http://schemas.microsoft.com/office/drawing/2014/main" val="1721752239"/>
                  </a:ext>
                </a:extLst>
              </a:tr>
              <a:tr h="331273">
                <a:tc>
                  <a:txBody>
                    <a:bodyPr/>
                    <a:lstStyle/>
                    <a:p>
                      <a:pPr algn="l">
                        <a:spcAft>
                          <a:spcPts val="0"/>
                        </a:spcAft>
                      </a:pPr>
                      <a:r>
                        <a:rPr lang="en-GB" sz="1000" dirty="0">
                          <a:solidFill>
                            <a:schemeClr val="tx1"/>
                          </a:solidFill>
                          <a:effectLst/>
                        </a:rPr>
                        <a:t>Mr Lyons</a:t>
                      </a:r>
                      <a:endParaRPr lang="en-GB" sz="1000" dirty="0">
                        <a:solidFill>
                          <a:schemeClr val="tx1"/>
                        </a:solidFill>
                        <a:effectLst/>
                        <a:latin typeface="Cambria" panose="02040503050406030204" pitchFamily="18" charset="0"/>
                        <a:ea typeface="MS Mincho"/>
                        <a:cs typeface="Times New Roman" panose="02020603050405020304" pitchFamily="18" charset="0"/>
                      </a:endParaRPr>
                    </a:p>
                  </a:txBody>
                  <a:tcPr marL="30721" marR="30721" marT="0" marB="0"/>
                </a:tc>
                <a:tc>
                  <a:txBody>
                    <a:bodyPr/>
                    <a:lstStyle/>
                    <a:p>
                      <a:pPr algn="l">
                        <a:spcAft>
                          <a:spcPts val="0"/>
                        </a:spcAft>
                      </a:pPr>
                      <a:r>
                        <a:rPr lang="en-GB" sz="1000" dirty="0">
                          <a:effectLst/>
                        </a:rPr>
                        <a:t>Married to Mrs Lyons- away so Mrs L can adopt Edward. Grows increasingly concerned about his wife’s mental health and wellbeing. </a:t>
                      </a:r>
                      <a:endParaRPr lang="en-GB" sz="1000" dirty="0">
                        <a:effectLst/>
                        <a:latin typeface="Cambria" panose="02040503050406030204" pitchFamily="18" charset="0"/>
                        <a:ea typeface="MS Mincho"/>
                        <a:cs typeface="Times New Roman" panose="02020603050405020304" pitchFamily="18" charset="0"/>
                      </a:endParaRPr>
                    </a:p>
                  </a:txBody>
                  <a:tcPr marL="30721" marR="30721" marT="0" marB="0"/>
                </a:tc>
                <a:extLst>
                  <a:ext uri="{0D108BD9-81ED-4DB2-BD59-A6C34878D82A}">
                    <a16:rowId xmlns:a16="http://schemas.microsoft.com/office/drawing/2014/main" val="1712973650"/>
                  </a:ext>
                </a:extLst>
              </a:tr>
              <a:tr h="183677">
                <a:tc gridSpan="2">
                  <a:txBody>
                    <a:bodyPr/>
                    <a:lstStyle/>
                    <a:p>
                      <a:pPr algn="l">
                        <a:spcAft>
                          <a:spcPts val="0"/>
                        </a:spcAft>
                        <a:tabLst>
                          <a:tab pos="2032000" algn="l"/>
                          <a:tab pos="2687955" algn="ctr"/>
                        </a:tabLst>
                      </a:pPr>
                      <a:r>
                        <a:rPr lang="en-GB" sz="1050" dirty="0">
                          <a:solidFill>
                            <a:schemeClr val="tx1"/>
                          </a:solidFill>
                          <a:effectLst/>
                        </a:rPr>
                        <a:t>		</a:t>
                      </a:r>
                      <a:r>
                        <a:rPr lang="en-GB" sz="1200" b="1" dirty="0">
                          <a:solidFill>
                            <a:schemeClr val="tx1"/>
                          </a:solidFill>
                          <a:effectLst/>
                        </a:rPr>
                        <a:t>Key moments/images </a:t>
                      </a:r>
                      <a:endParaRPr lang="en-GB" sz="1200" b="1" dirty="0">
                        <a:solidFill>
                          <a:schemeClr val="tx1"/>
                        </a:solidFill>
                        <a:effectLst/>
                        <a:latin typeface="Cambria" panose="02040503050406030204" pitchFamily="18" charset="0"/>
                        <a:ea typeface="MS Mincho"/>
                        <a:cs typeface="Times New Roman" panose="02020603050405020304" pitchFamily="18" charset="0"/>
                      </a:endParaRPr>
                    </a:p>
                  </a:txBody>
                  <a:tcPr marL="30721" marR="30721" marT="0" marB="0">
                    <a:solidFill>
                      <a:srgbClr val="FF0000"/>
                    </a:solidFill>
                  </a:tcPr>
                </a:tc>
                <a:tc hMerge="1">
                  <a:txBody>
                    <a:bodyPr/>
                    <a:lstStyle/>
                    <a:p>
                      <a:endParaRPr lang="en-GB"/>
                    </a:p>
                  </a:txBody>
                  <a:tcPr/>
                </a:tc>
                <a:extLst>
                  <a:ext uri="{0D108BD9-81ED-4DB2-BD59-A6C34878D82A}">
                    <a16:rowId xmlns:a16="http://schemas.microsoft.com/office/drawing/2014/main" val="2473383369"/>
                  </a:ext>
                </a:extLst>
              </a:tr>
              <a:tr h="321436">
                <a:tc>
                  <a:txBody>
                    <a:bodyPr/>
                    <a:lstStyle/>
                    <a:p>
                      <a:pPr algn="l">
                        <a:spcAft>
                          <a:spcPts val="0"/>
                        </a:spcAft>
                      </a:pPr>
                      <a:r>
                        <a:rPr lang="en-GB" sz="1050" dirty="0">
                          <a:solidFill>
                            <a:schemeClr val="tx1"/>
                          </a:solidFill>
                          <a:effectLst/>
                        </a:rPr>
                        <a:t>Peter Pan</a:t>
                      </a:r>
                      <a:endParaRPr lang="en-GB" sz="1050" dirty="0">
                        <a:solidFill>
                          <a:schemeClr val="tx1"/>
                        </a:solidFill>
                        <a:effectLst/>
                        <a:latin typeface="Cambria" panose="02040503050406030204" pitchFamily="18" charset="0"/>
                        <a:ea typeface="MS Mincho"/>
                        <a:cs typeface="Times New Roman" panose="02020603050405020304" pitchFamily="18" charset="0"/>
                      </a:endParaRPr>
                    </a:p>
                  </a:txBody>
                  <a:tcPr marL="30721" marR="30721" marT="0" marB="0"/>
                </a:tc>
                <a:tc>
                  <a:txBody>
                    <a:bodyPr/>
                    <a:lstStyle/>
                    <a:p>
                      <a:pPr algn="l">
                        <a:spcAft>
                          <a:spcPts val="0"/>
                        </a:spcAft>
                      </a:pPr>
                      <a:r>
                        <a:rPr lang="en-GB" sz="1050" dirty="0">
                          <a:effectLst/>
                        </a:rPr>
                        <a:t>Symbolises childhood- not wanting to grow up- Eddie not having to and Mickey having to.</a:t>
                      </a:r>
                      <a:endParaRPr lang="en-GB" sz="1050" dirty="0">
                        <a:effectLst/>
                        <a:latin typeface="Cambria" panose="02040503050406030204" pitchFamily="18" charset="0"/>
                        <a:ea typeface="MS Mincho"/>
                        <a:cs typeface="Times New Roman" panose="02020603050405020304" pitchFamily="18" charset="0"/>
                      </a:endParaRPr>
                    </a:p>
                  </a:txBody>
                  <a:tcPr marL="30721" marR="30721" marT="0" marB="0"/>
                </a:tc>
                <a:extLst>
                  <a:ext uri="{0D108BD9-81ED-4DB2-BD59-A6C34878D82A}">
                    <a16:rowId xmlns:a16="http://schemas.microsoft.com/office/drawing/2014/main" val="237441253"/>
                  </a:ext>
                </a:extLst>
              </a:tr>
              <a:tr h="420387">
                <a:tc>
                  <a:txBody>
                    <a:bodyPr/>
                    <a:lstStyle/>
                    <a:p>
                      <a:pPr algn="l">
                        <a:spcAft>
                          <a:spcPts val="0"/>
                        </a:spcAft>
                      </a:pPr>
                      <a:r>
                        <a:rPr lang="en-GB" sz="1050" dirty="0">
                          <a:solidFill>
                            <a:schemeClr val="tx1"/>
                          </a:solidFill>
                          <a:effectLst/>
                        </a:rPr>
                        <a:t>Locket</a:t>
                      </a:r>
                      <a:endParaRPr lang="en-GB" sz="1050" dirty="0">
                        <a:solidFill>
                          <a:schemeClr val="tx1"/>
                        </a:solidFill>
                        <a:effectLst/>
                        <a:latin typeface="Cambria" panose="02040503050406030204" pitchFamily="18" charset="0"/>
                        <a:ea typeface="MS Mincho"/>
                        <a:cs typeface="Times New Roman" panose="02020603050405020304" pitchFamily="18" charset="0"/>
                      </a:endParaRPr>
                    </a:p>
                  </a:txBody>
                  <a:tcPr marL="30721" marR="30721" marT="0" marB="0"/>
                </a:tc>
                <a:tc>
                  <a:txBody>
                    <a:bodyPr/>
                    <a:lstStyle/>
                    <a:p>
                      <a:pPr algn="l">
                        <a:spcAft>
                          <a:spcPts val="0"/>
                        </a:spcAft>
                      </a:pPr>
                      <a:r>
                        <a:rPr lang="en-GB" sz="1050" dirty="0">
                          <a:effectLst/>
                        </a:rPr>
                        <a:t>Symbolises the bond between the twins. Edward treasures the locket, even getting into trouble by refusing to remove it at school. Mrs L tries to get it removed </a:t>
                      </a:r>
                      <a:endParaRPr lang="en-GB" sz="1050" dirty="0">
                        <a:effectLst/>
                        <a:latin typeface="Cambria" panose="02040503050406030204" pitchFamily="18" charset="0"/>
                        <a:ea typeface="MS Mincho"/>
                        <a:cs typeface="Times New Roman" panose="02020603050405020304" pitchFamily="18" charset="0"/>
                      </a:endParaRPr>
                    </a:p>
                  </a:txBody>
                  <a:tcPr marL="30721" marR="30721" marT="0" marB="0"/>
                </a:tc>
                <a:extLst>
                  <a:ext uri="{0D108BD9-81ED-4DB2-BD59-A6C34878D82A}">
                    <a16:rowId xmlns:a16="http://schemas.microsoft.com/office/drawing/2014/main" val="804021332"/>
                  </a:ext>
                </a:extLst>
              </a:tr>
              <a:tr h="482154">
                <a:tc>
                  <a:txBody>
                    <a:bodyPr/>
                    <a:lstStyle/>
                    <a:p>
                      <a:pPr algn="l">
                        <a:spcAft>
                          <a:spcPts val="0"/>
                        </a:spcAft>
                      </a:pPr>
                      <a:r>
                        <a:rPr lang="en-GB" sz="1050" dirty="0">
                          <a:solidFill>
                            <a:schemeClr val="tx1"/>
                          </a:solidFill>
                          <a:effectLst/>
                        </a:rPr>
                        <a:t>Guns</a:t>
                      </a:r>
                      <a:endParaRPr lang="en-GB" sz="1050" dirty="0">
                        <a:solidFill>
                          <a:schemeClr val="tx1"/>
                        </a:solidFill>
                        <a:effectLst/>
                        <a:latin typeface="Cambria" panose="02040503050406030204" pitchFamily="18" charset="0"/>
                        <a:ea typeface="MS Mincho"/>
                        <a:cs typeface="Times New Roman" panose="02020603050405020304" pitchFamily="18" charset="0"/>
                      </a:endParaRPr>
                    </a:p>
                  </a:txBody>
                  <a:tcPr marL="30721" marR="30721" marT="0" marB="0"/>
                </a:tc>
                <a:tc>
                  <a:txBody>
                    <a:bodyPr/>
                    <a:lstStyle/>
                    <a:p>
                      <a:pPr algn="l">
                        <a:spcAft>
                          <a:spcPts val="0"/>
                        </a:spcAft>
                      </a:pPr>
                      <a:r>
                        <a:rPr lang="en-GB" sz="1050" dirty="0">
                          <a:effectLst/>
                        </a:rPr>
                        <a:t>Foreshadows deaths from the beginning. Childhood games involving guns as well as Mr L gifting a toy one to Edward. A gun is also used in the crime Sammy commits with Mickey.</a:t>
                      </a:r>
                      <a:endParaRPr lang="en-GB" sz="1050" dirty="0">
                        <a:effectLst/>
                        <a:latin typeface="Cambria" panose="02040503050406030204" pitchFamily="18" charset="0"/>
                        <a:ea typeface="MS Mincho"/>
                        <a:cs typeface="Times New Roman" panose="02020603050405020304" pitchFamily="18" charset="0"/>
                      </a:endParaRPr>
                    </a:p>
                  </a:txBody>
                  <a:tcPr marL="30721" marR="30721" marT="0" marB="0"/>
                </a:tc>
                <a:extLst>
                  <a:ext uri="{0D108BD9-81ED-4DB2-BD59-A6C34878D82A}">
                    <a16:rowId xmlns:a16="http://schemas.microsoft.com/office/drawing/2014/main" val="829983960"/>
                  </a:ext>
                </a:extLst>
              </a:tr>
              <a:tr h="642872">
                <a:tc>
                  <a:txBody>
                    <a:bodyPr/>
                    <a:lstStyle/>
                    <a:p>
                      <a:pPr algn="l">
                        <a:spcAft>
                          <a:spcPts val="0"/>
                        </a:spcAft>
                      </a:pPr>
                      <a:r>
                        <a:rPr lang="en-GB" sz="1050" dirty="0">
                          <a:solidFill>
                            <a:schemeClr val="tx1"/>
                          </a:solidFill>
                          <a:effectLst/>
                        </a:rPr>
                        <a:t>Piggy in the middle</a:t>
                      </a:r>
                      <a:endParaRPr lang="en-GB" sz="1050" dirty="0">
                        <a:solidFill>
                          <a:schemeClr val="tx1"/>
                        </a:solidFill>
                        <a:effectLst/>
                        <a:latin typeface="Cambria" panose="02040503050406030204" pitchFamily="18" charset="0"/>
                        <a:ea typeface="MS Mincho"/>
                        <a:cs typeface="Times New Roman" panose="02020603050405020304" pitchFamily="18" charset="0"/>
                      </a:endParaRPr>
                    </a:p>
                  </a:txBody>
                  <a:tcPr marL="30721" marR="30721" marT="0" marB="0"/>
                </a:tc>
                <a:tc>
                  <a:txBody>
                    <a:bodyPr/>
                    <a:lstStyle/>
                    <a:p>
                      <a:pPr algn="l">
                        <a:spcAft>
                          <a:spcPts val="0"/>
                        </a:spcAft>
                      </a:pPr>
                      <a:r>
                        <a:rPr lang="en-GB" sz="1050" dirty="0">
                          <a:effectLst/>
                        </a:rPr>
                        <a:t>Linda always being in the middle of Mickey and Eddie at an older age. They are both in love with her as she is with them. Mrs J is also in the middle; whether to tell the boys they are twins or not as well as the threats that stop her from communicating with Edward.</a:t>
                      </a:r>
                      <a:endParaRPr lang="en-GB" sz="1050" dirty="0">
                        <a:effectLst/>
                        <a:latin typeface="Cambria" panose="02040503050406030204" pitchFamily="18" charset="0"/>
                        <a:ea typeface="MS Mincho"/>
                        <a:cs typeface="Times New Roman" panose="02020603050405020304" pitchFamily="18" charset="0"/>
                      </a:endParaRPr>
                    </a:p>
                  </a:txBody>
                  <a:tcPr marL="30721" marR="30721" marT="0" marB="0"/>
                </a:tc>
                <a:extLst>
                  <a:ext uri="{0D108BD9-81ED-4DB2-BD59-A6C34878D82A}">
                    <a16:rowId xmlns:a16="http://schemas.microsoft.com/office/drawing/2014/main" val="2519421818"/>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115414790"/>
              </p:ext>
            </p:extLst>
          </p:nvPr>
        </p:nvGraphicFramePr>
        <p:xfrm>
          <a:off x="5680163" y="981483"/>
          <a:ext cx="6511836" cy="3618253"/>
        </p:xfrm>
        <a:graphic>
          <a:graphicData uri="http://schemas.openxmlformats.org/drawingml/2006/table">
            <a:tbl>
              <a:tblPr firstRow="1" firstCol="1" bandRow="1">
                <a:tableStyleId>{5C22544A-7EE6-4342-B048-85BDC9FD1C3A}</a:tableStyleId>
              </a:tblPr>
              <a:tblGrid>
                <a:gridCol w="1212549">
                  <a:extLst>
                    <a:ext uri="{9D8B030D-6E8A-4147-A177-3AD203B41FA5}">
                      <a16:colId xmlns:a16="http://schemas.microsoft.com/office/drawing/2014/main" val="1044548200"/>
                    </a:ext>
                  </a:extLst>
                </a:gridCol>
                <a:gridCol w="5299287">
                  <a:extLst>
                    <a:ext uri="{9D8B030D-6E8A-4147-A177-3AD203B41FA5}">
                      <a16:colId xmlns:a16="http://schemas.microsoft.com/office/drawing/2014/main" val="1260919175"/>
                    </a:ext>
                  </a:extLst>
                </a:gridCol>
              </a:tblGrid>
              <a:tr h="489025">
                <a:tc>
                  <a:txBody>
                    <a:bodyPr/>
                    <a:lstStyle/>
                    <a:p>
                      <a:pPr algn="l">
                        <a:spcAft>
                          <a:spcPts val="0"/>
                        </a:spcAft>
                      </a:pPr>
                      <a:r>
                        <a:rPr lang="en-GB" sz="1050" dirty="0">
                          <a:solidFill>
                            <a:schemeClr val="tx1"/>
                          </a:solidFill>
                          <a:effectLst/>
                        </a:rPr>
                        <a:t>Education</a:t>
                      </a:r>
                      <a:endParaRPr lang="en-GB" sz="105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tc>
                  <a:txBody>
                    <a:bodyPr/>
                    <a:lstStyle/>
                    <a:p>
                      <a:pPr algn="l">
                        <a:spcAft>
                          <a:spcPts val="0"/>
                        </a:spcAft>
                      </a:pPr>
                      <a:r>
                        <a:rPr lang="en-GB" sz="1050" b="0" dirty="0">
                          <a:solidFill>
                            <a:schemeClr val="tx1"/>
                          </a:solidFill>
                          <a:effectLst/>
                        </a:rPr>
                        <a:t>Due to class, education is offered differently to the two boys- with Edward being in a private, boarding school and Mickey a comprehensive school where Mickey is poorly educated</a:t>
                      </a:r>
                      <a:r>
                        <a:rPr lang="en-GB" sz="1050" dirty="0">
                          <a:solidFill>
                            <a:schemeClr val="tx1"/>
                          </a:solidFill>
                          <a:effectLst/>
                        </a:rPr>
                        <a:t>.  </a:t>
                      </a:r>
                      <a:endParaRPr lang="en-GB" sz="105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20000"/>
                        <a:lumOff val="80000"/>
                      </a:schemeClr>
                    </a:solidFill>
                  </a:tcPr>
                </a:tc>
                <a:extLst>
                  <a:ext uri="{0D108BD9-81ED-4DB2-BD59-A6C34878D82A}">
                    <a16:rowId xmlns:a16="http://schemas.microsoft.com/office/drawing/2014/main" val="2335745831"/>
                  </a:ext>
                </a:extLst>
              </a:tr>
              <a:tr h="329392">
                <a:tc>
                  <a:txBody>
                    <a:bodyPr/>
                    <a:lstStyle/>
                    <a:p>
                      <a:pPr algn="l">
                        <a:spcAft>
                          <a:spcPts val="0"/>
                        </a:spcAft>
                      </a:pPr>
                      <a:r>
                        <a:rPr lang="en-GB" sz="1050">
                          <a:solidFill>
                            <a:schemeClr val="tx1"/>
                          </a:solidFill>
                          <a:effectLst/>
                        </a:rPr>
                        <a:t>Superstition</a:t>
                      </a:r>
                      <a:endParaRPr lang="en-GB" sz="105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tc>
                  <a:txBody>
                    <a:bodyPr/>
                    <a:lstStyle/>
                    <a:p>
                      <a:pPr algn="l">
                        <a:spcAft>
                          <a:spcPts val="0"/>
                        </a:spcAft>
                      </a:pPr>
                      <a:r>
                        <a:rPr lang="en-GB" sz="1050" dirty="0">
                          <a:solidFill>
                            <a:schemeClr val="tx1"/>
                          </a:solidFill>
                          <a:effectLst/>
                        </a:rPr>
                        <a:t>The audience is constantly reminded of this, as well as the superstition Mrs Lyons creates. The narrator also refers to other superstitions throughout the various songs in the play.</a:t>
                      </a:r>
                      <a:endParaRPr lang="en-GB" sz="105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extLst>
                  <a:ext uri="{0D108BD9-81ED-4DB2-BD59-A6C34878D82A}">
                    <a16:rowId xmlns:a16="http://schemas.microsoft.com/office/drawing/2014/main" val="3608475543"/>
                  </a:ext>
                </a:extLst>
              </a:tr>
              <a:tr h="329392">
                <a:tc>
                  <a:txBody>
                    <a:bodyPr/>
                    <a:lstStyle/>
                    <a:p>
                      <a:pPr algn="l">
                        <a:spcAft>
                          <a:spcPts val="0"/>
                        </a:spcAft>
                      </a:pPr>
                      <a:r>
                        <a:rPr lang="en-GB" sz="1050">
                          <a:solidFill>
                            <a:schemeClr val="tx1"/>
                          </a:solidFill>
                          <a:effectLst/>
                        </a:rPr>
                        <a:t>Violence</a:t>
                      </a:r>
                      <a:endParaRPr lang="en-GB" sz="105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tc>
                  <a:txBody>
                    <a:bodyPr/>
                    <a:lstStyle/>
                    <a:p>
                      <a:pPr algn="l">
                        <a:spcAft>
                          <a:spcPts val="0"/>
                        </a:spcAft>
                      </a:pPr>
                      <a:r>
                        <a:rPr lang="en-GB" sz="1050" dirty="0">
                          <a:solidFill>
                            <a:schemeClr val="tx1"/>
                          </a:solidFill>
                          <a:effectLst/>
                        </a:rPr>
                        <a:t>The children play with toy guns and violent games out in the street. This foreshadows the violent path Mickey takes and the ultimate violent ending to the boys’ lives. </a:t>
                      </a:r>
                      <a:endParaRPr lang="en-GB" sz="105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extLst>
                  <a:ext uri="{0D108BD9-81ED-4DB2-BD59-A6C34878D82A}">
                    <a16:rowId xmlns:a16="http://schemas.microsoft.com/office/drawing/2014/main" val="2305468923"/>
                  </a:ext>
                </a:extLst>
              </a:tr>
              <a:tr h="494089">
                <a:tc>
                  <a:txBody>
                    <a:bodyPr/>
                    <a:lstStyle/>
                    <a:p>
                      <a:pPr algn="l">
                        <a:spcAft>
                          <a:spcPts val="0"/>
                        </a:spcAft>
                      </a:pPr>
                      <a:r>
                        <a:rPr lang="en-GB" sz="1050">
                          <a:solidFill>
                            <a:schemeClr val="tx1"/>
                          </a:solidFill>
                          <a:effectLst/>
                        </a:rPr>
                        <a:t>Money</a:t>
                      </a:r>
                      <a:endParaRPr lang="en-GB" sz="105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tc>
                  <a:txBody>
                    <a:bodyPr/>
                    <a:lstStyle/>
                    <a:p>
                      <a:pPr algn="l">
                        <a:spcAft>
                          <a:spcPts val="0"/>
                        </a:spcAft>
                      </a:pPr>
                      <a:r>
                        <a:rPr lang="en-GB" sz="1050" dirty="0">
                          <a:solidFill>
                            <a:schemeClr val="tx1"/>
                          </a:solidFill>
                          <a:effectLst/>
                        </a:rPr>
                        <a:t>Mrs J can’t afford to feed an extra two children and ends up getting her furnishings on the catalogue being taken away whilst pregnant. The children have broken toys which compares to Mrs L who can afford all of the luxuries when Edward is born.  </a:t>
                      </a:r>
                      <a:endParaRPr lang="en-GB" sz="105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extLst>
                  <a:ext uri="{0D108BD9-81ED-4DB2-BD59-A6C34878D82A}">
                    <a16:rowId xmlns:a16="http://schemas.microsoft.com/office/drawing/2014/main" val="3872431498"/>
                  </a:ext>
                </a:extLst>
              </a:tr>
              <a:tr h="658785">
                <a:tc>
                  <a:txBody>
                    <a:bodyPr/>
                    <a:lstStyle/>
                    <a:p>
                      <a:pPr algn="l">
                        <a:spcAft>
                          <a:spcPts val="0"/>
                        </a:spcAft>
                      </a:pPr>
                      <a:r>
                        <a:rPr lang="en-GB" sz="1050">
                          <a:solidFill>
                            <a:schemeClr val="tx1"/>
                          </a:solidFill>
                          <a:effectLst/>
                        </a:rPr>
                        <a:t>Class</a:t>
                      </a:r>
                      <a:endParaRPr lang="en-GB" sz="105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tc>
                  <a:txBody>
                    <a:bodyPr/>
                    <a:lstStyle/>
                    <a:p>
                      <a:pPr algn="l">
                        <a:spcAft>
                          <a:spcPts val="0"/>
                        </a:spcAft>
                      </a:pPr>
                      <a:r>
                        <a:rPr lang="en-GB" sz="1050" dirty="0">
                          <a:solidFill>
                            <a:schemeClr val="tx1"/>
                          </a:solidFill>
                          <a:effectLst/>
                        </a:rPr>
                        <a:t>Mickey has less opportunities, poor education and an unsecure job- he is involved in drugs, depression and crime because of his poverty. Edward has all the opportunities: a good education, university and a good job. Both boys are also treated differently by society and authoritative figures.</a:t>
                      </a:r>
                      <a:endParaRPr lang="en-GB" sz="105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extLst>
                  <a:ext uri="{0D108BD9-81ED-4DB2-BD59-A6C34878D82A}">
                    <a16:rowId xmlns:a16="http://schemas.microsoft.com/office/drawing/2014/main" val="1412292048"/>
                  </a:ext>
                </a:extLst>
              </a:tr>
              <a:tr h="494089">
                <a:tc>
                  <a:txBody>
                    <a:bodyPr/>
                    <a:lstStyle/>
                    <a:p>
                      <a:pPr algn="l">
                        <a:spcAft>
                          <a:spcPts val="0"/>
                        </a:spcAft>
                      </a:pPr>
                      <a:r>
                        <a:rPr lang="en-GB" sz="1050">
                          <a:solidFill>
                            <a:schemeClr val="tx1"/>
                          </a:solidFill>
                          <a:effectLst/>
                        </a:rPr>
                        <a:t>Nature vs Nurture</a:t>
                      </a:r>
                      <a:endParaRPr lang="en-GB" sz="105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tc>
                  <a:txBody>
                    <a:bodyPr/>
                    <a:lstStyle/>
                    <a:p>
                      <a:pPr algn="l">
                        <a:spcAft>
                          <a:spcPts val="0"/>
                        </a:spcAft>
                      </a:pPr>
                      <a:r>
                        <a:rPr lang="en-GB" sz="1050" dirty="0">
                          <a:solidFill>
                            <a:schemeClr val="tx1"/>
                          </a:solidFill>
                          <a:effectLst/>
                        </a:rPr>
                        <a:t>Focuses on the idea of what will happen if a person’s character is determined by their genetics or upbringing. In this case, it is their upbringing- Mickey wishes to have had Edward’s life at the end of the play. </a:t>
                      </a:r>
                      <a:endParaRPr lang="en-GB" sz="105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extLst>
                  <a:ext uri="{0D108BD9-81ED-4DB2-BD59-A6C34878D82A}">
                    <a16:rowId xmlns:a16="http://schemas.microsoft.com/office/drawing/2014/main" val="951994693"/>
                  </a:ext>
                </a:extLst>
              </a:tr>
              <a:tr h="329392">
                <a:tc>
                  <a:txBody>
                    <a:bodyPr/>
                    <a:lstStyle/>
                    <a:p>
                      <a:pPr algn="l">
                        <a:spcAft>
                          <a:spcPts val="0"/>
                        </a:spcAft>
                      </a:pPr>
                      <a:r>
                        <a:rPr lang="en-GB" sz="1050">
                          <a:solidFill>
                            <a:schemeClr val="tx1"/>
                          </a:solidFill>
                          <a:effectLst/>
                        </a:rPr>
                        <a:t>Fate</a:t>
                      </a:r>
                      <a:endParaRPr lang="en-GB" sz="105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tc>
                  <a:txBody>
                    <a:bodyPr/>
                    <a:lstStyle/>
                    <a:p>
                      <a:pPr algn="l">
                        <a:spcAft>
                          <a:spcPts val="0"/>
                        </a:spcAft>
                      </a:pPr>
                      <a:r>
                        <a:rPr lang="en-GB" sz="1050" dirty="0">
                          <a:solidFill>
                            <a:schemeClr val="tx1"/>
                          </a:solidFill>
                          <a:effectLst/>
                        </a:rPr>
                        <a:t>The idea that because of class, the boys’ fate was always decided and instead it was fate, not superstition that caused their death. </a:t>
                      </a:r>
                      <a:endParaRPr lang="en-GB" sz="105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extLst>
                  <a:ext uri="{0D108BD9-81ED-4DB2-BD59-A6C34878D82A}">
                    <a16:rowId xmlns:a16="http://schemas.microsoft.com/office/drawing/2014/main" val="3531936481"/>
                  </a:ext>
                </a:extLst>
              </a:tr>
              <a:tr h="494089">
                <a:tc>
                  <a:txBody>
                    <a:bodyPr/>
                    <a:lstStyle/>
                    <a:p>
                      <a:pPr algn="l">
                        <a:spcAft>
                          <a:spcPts val="0"/>
                        </a:spcAft>
                      </a:pPr>
                      <a:r>
                        <a:rPr lang="en-GB" sz="1050" dirty="0">
                          <a:solidFill>
                            <a:schemeClr val="tx1"/>
                          </a:solidFill>
                          <a:effectLst/>
                        </a:rPr>
                        <a:t>Friendship</a:t>
                      </a:r>
                      <a:endParaRPr lang="en-GB" sz="105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tc>
                  <a:txBody>
                    <a:bodyPr/>
                    <a:lstStyle/>
                    <a:p>
                      <a:pPr algn="l">
                        <a:spcAft>
                          <a:spcPts val="0"/>
                        </a:spcAft>
                      </a:pPr>
                      <a:r>
                        <a:rPr lang="en-GB" sz="1050" dirty="0">
                          <a:solidFill>
                            <a:schemeClr val="tx1"/>
                          </a:solidFill>
                          <a:effectLst/>
                        </a:rPr>
                        <a:t>There are close friendships between the boys as well as Linda which strengthens and suffers at different times, specifically as the boys get older as one gets everything he wants and the other does not due to their social classes. </a:t>
                      </a:r>
                      <a:endParaRPr lang="en-GB" sz="105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extLst>
                  <a:ext uri="{0D108BD9-81ED-4DB2-BD59-A6C34878D82A}">
                    <a16:rowId xmlns:a16="http://schemas.microsoft.com/office/drawing/2014/main" val="569412986"/>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20587895"/>
              </p:ext>
            </p:extLst>
          </p:nvPr>
        </p:nvGraphicFramePr>
        <p:xfrm>
          <a:off x="5680164" y="4846319"/>
          <a:ext cx="6511836" cy="2011680"/>
        </p:xfrm>
        <a:graphic>
          <a:graphicData uri="http://schemas.openxmlformats.org/drawingml/2006/table">
            <a:tbl>
              <a:tblPr firstRow="1" firstCol="1" bandRow="1">
                <a:tableStyleId>{5C22544A-7EE6-4342-B048-85BDC9FD1C3A}</a:tableStyleId>
              </a:tblPr>
              <a:tblGrid>
                <a:gridCol w="1480301">
                  <a:extLst>
                    <a:ext uri="{9D8B030D-6E8A-4147-A177-3AD203B41FA5}">
                      <a16:colId xmlns:a16="http://schemas.microsoft.com/office/drawing/2014/main" val="1728061410"/>
                    </a:ext>
                  </a:extLst>
                </a:gridCol>
                <a:gridCol w="5031535">
                  <a:extLst>
                    <a:ext uri="{9D8B030D-6E8A-4147-A177-3AD203B41FA5}">
                      <a16:colId xmlns:a16="http://schemas.microsoft.com/office/drawing/2014/main" val="1235400428"/>
                    </a:ext>
                  </a:extLst>
                </a:gridCol>
              </a:tblGrid>
              <a:tr h="464234">
                <a:tc>
                  <a:txBody>
                    <a:bodyPr/>
                    <a:lstStyle/>
                    <a:p>
                      <a:pPr algn="l">
                        <a:spcAft>
                          <a:spcPts val="0"/>
                        </a:spcAft>
                      </a:pPr>
                      <a:r>
                        <a:rPr lang="en-GB" sz="1000" dirty="0">
                          <a:solidFill>
                            <a:schemeClr val="tx1"/>
                          </a:solidFill>
                          <a:effectLst/>
                        </a:rPr>
                        <a:t>Marilyn Monroe</a:t>
                      </a:r>
                      <a:endParaRPr lang="en-GB" sz="100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tc>
                  <a:txBody>
                    <a:bodyPr/>
                    <a:lstStyle/>
                    <a:p>
                      <a:pPr algn="l">
                        <a:spcAft>
                          <a:spcPts val="0"/>
                        </a:spcAft>
                      </a:pPr>
                      <a:r>
                        <a:rPr lang="en-GB" sz="1000" b="0" dirty="0">
                          <a:solidFill>
                            <a:schemeClr val="tx1"/>
                          </a:solidFill>
                          <a:effectLst/>
                        </a:rPr>
                        <a:t>Famous and glamorous Hollywood movie star who Mrs J is compared to. Mickey is also compared to the actress as Mickey becomes addicted to antidepressants mirroring Monroe’s own addiction struggles.</a:t>
                      </a:r>
                      <a:endParaRPr lang="en-GB" sz="1000" b="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solidFill>
                      <a:schemeClr val="accent1">
                        <a:lumMod val="40000"/>
                        <a:lumOff val="60000"/>
                      </a:schemeClr>
                    </a:solidFill>
                  </a:tcPr>
                </a:tc>
                <a:extLst>
                  <a:ext uri="{0D108BD9-81ED-4DB2-BD59-A6C34878D82A}">
                    <a16:rowId xmlns:a16="http://schemas.microsoft.com/office/drawing/2014/main" val="618767999"/>
                  </a:ext>
                </a:extLst>
              </a:tr>
              <a:tr h="464234">
                <a:tc>
                  <a:txBody>
                    <a:bodyPr/>
                    <a:lstStyle/>
                    <a:p>
                      <a:pPr algn="l">
                        <a:spcAft>
                          <a:spcPts val="0"/>
                        </a:spcAft>
                      </a:pPr>
                      <a:r>
                        <a:rPr lang="en-GB" sz="1000" dirty="0">
                          <a:solidFill>
                            <a:schemeClr val="tx1"/>
                          </a:solidFill>
                          <a:effectLst/>
                        </a:rPr>
                        <a:t>Margaret Thatcher</a:t>
                      </a:r>
                      <a:endParaRPr lang="en-GB" sz="100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tc>
                  <a:txBody>
                    <a:bodyPr/>
                    <a:lstStyle/>
                    <a:p>
                      <a:pPr algn="l">
                        <a:spcAft>
                          <a:spcPts val="0"/>
                        </a:spcAft>
                      </a:pPr>
                      <a:r>
                        <a:rPr lang="en-GB" sz="1000" dirty="0">
                          <a:solidFill>
                            <a:schemeClr val="tx1"/>
                          </a:solidFill>
                          <a:effectLst/>
                        </a:rPr>
                        <a:t>First female Prime Minister- responsible for lots of working class people (including miners) losing their jobs. During her time in power, unemployment rates were raised higher than ever before. </a:t>
                      </a:r>
                      <a:endParaRPr lang="en-GB" sz="100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extLst>
                  <a:ext uri="{0D108BD9-81ED-4DB2-BD59-A6C34878D82A}">
                    <a16:rowId xmlns:a16="http://schemas.microsoft.com/office/drawing/2014/main" val="2630899250"/>
                  </a:ext>
                </a:extLst>
              </a:tr>
              <a:tr h="464234">
                <a:tc>
                  <a:txBody>
                    <a:bodyPr/>
                    <a:lstStyle/>
                    <a:p>
                      <a:pPr algn="l">
                        <a:spcAft>
                          <a:spcPts val="0"/>
                        </a:spcAft>
                      </a:pPr>
                      <a:r>
                        <a:rPr lang="en-GB" sz="1000" dirty="0">
                          <a:solidFill>
                            <a:schemeClr val="tx1"/>
                          </a:solidFill>
                          <a:effectLst/>
                        </a:rPr>
                        <a:t>Single Parents</a:t>
                      </a:r>
                      <a:endParaRPr lang="en-GB" sz="100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tc>
                  <a:txBody>
                    <a:bodyPr/>
                    <a:lstStyle/>
                    <a:p>
                      <a:pPr algn="l">
                        <a:spcAft>
                          <a:spcPts val="0"/>
                        </a:spcAft>
                      </a:pPr>
                      <a:r>
                        <a:rPr lang="en-GB" sz="1000" dirty="0">
                          <a:solidFill>
                            <a:schemeClr val="tx1"/>
                          </a:solidFill>
                          <a:effectLst/>
                        </a:rPr>
                        <a:t>Single mothers were looked down upon in this era. Society expected people to marry before they had children and thought badly of those who didn’t. Women were expected to give up work and look after the children.</a:t>
                      </a:r>
                      <a:endParaRPr lang="en-GB" sz="100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extLst>
                  <a:ext uri="{0D108BD9-81ED-4DB2-BD59-A6C34878D82A}">
                    <a16:rowId xmlns:a16="http://schemas.microsoft.com/office/drawing/2014/main" val="1366848496"/>
                  </a:ext>
                </a:extLst>
              </a:tr>
              <a:tr h="618978">
                <a:tc>
                  <a:txBody>
                    <a:bodyPr/>
                    <a:lstStyle/>
                    <a:p>
                      <a:pPr algn="l">
                        <a:spcAft>
                          <a:spcPts val="0"/>
                        </a:spcAft>
                      </a:pPr>
                      <a:r>
                        <a:rPr lang="en-GB" sz="1000" dirty="0">
                          <a:solidFill>
                            <a:schemeClr val="tx1"/>
                          </a:solidFill>
                          <a:effectLst/>
                        </a:rPr>
                        <a:t>Russell’s Intentions</a:t>
                      </a:r>
                      <a:endParaRPr lang="en-GB" sz="100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tc>
                  <a:txBody>
                    <a:bodyPr/>
                    <a:lstStyle/>
                    <a:p>
                      <a:pPr algn="l">
                        <a:spcAft>
                          <a:spcPts val="0"/>
                        </a:spcAft>
                      </a:pPr>
                      <a:r>
                        <a:rPr lang="en-GB" sz="1000" dirty="0">
                          <a:solidFill>
                            <a:schemeClr val="tx1"/>
                          </a:solidFill>
                          <a:effectLst/>
                        </a:rPr>
                        <a:t>Russell was brought up in a working class family in Liverpool where his Dad had various jobs with one being a miner and was an alcoholic. Russell was interested in class as his mother aspired to be of a higher class. Russell feared he would end up like his father but felt saved by his in-laws who nurtured him, hence his interest of nature vs nurture.</a:t>
                      </a:r>
                      <a:endParaRPr lang="en-GB" sz="1000" dirty="0">
                        <a:solidFill>
                          <a:schemeClr val="tx1"/>
                        </a:solidFill>
                        <a:effectLst/>
                        <a:latin typeface="Cambria" panose="02040503050406030204" pitchFamily="18" charset="0"/>
                        <a:ea typeface="MS Mincho"/>
                        <a:cs typeface="Times New Roman" panose="02020603050405020304" pitchFamily="18" charset="0"/>
                      </a:endParaRPr>
                    </a:p>
                  </a:txBody>
                  <a:tcPr marL="62345" marR="62345" marT="0" marB="0"/>
                </a:tc>
                <a:extLst>
                  <a:ext uri="{0D108BD9-81ED-4DB2-BD59-A6C34878D82A}">
                    <a16:rowId xmlns:a16="http://schemas.microsoft.com/office/drawing/2014/main" val="24896324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29694134"/>
              </p:ext>
            </p:extLst>
          </p:nvPr>
        </p:nvGraphicFramePr>
        <p:xfrm>
          <a:off x="5680164" y="4541519"/>
          <a:ext cx="6511835" cy="304800"/>
        </p:xfrm>
        <a:graphic>
          <a:graphicData uri="http://schemas.openxmlformats.org/drawingml/2006/table">
            <a:tbl>
              <a:tblPr firstRow="1" bandRow="1">
                <a:tableStyleId>{5C22544A-7EE6-4342-B048-85BDC9FD1C3A}</a:tableStyleId>
              </a:tblPr>
              <a:tblGrid>
                <a:gridCol w="6511835">
                  <a:extLst>
                    <a:ext uri="{9D8B030D-6E8A-4147-A177-3AD203B41FA5}">
                      <a16:colId xmlns:a16="http://schemas.microsoft.com/office/drawing/2014/main" val="3300904401"/>
                    </a:ext>
                  </a:extLst>
                </a:gridCol>
              </a:tblGrid>
              <a:tr h="248194">
                <a:tc>
                  <a:txBody>
                    <a:bodyPr/>
                    <a:lstStyle/>
                    <a:p>
                      <a:pPr algn="ctr"/>
                      <a:r>
                        <a:rPr lang="en-GB" sz="1400" dirty="0">
                          <a:solidFill>
                            <a:schemeClr val="tx1"/>
                          </a:solidFill>
                        </a:rPr>
                        <a:t>Context</a:t>
                      </a:r>
                    </a:p>
                  </a:txBody>
                  <a:tcPr>
                    <a:solidFill>
                      <a:srgbClr val="FF0000"/>
                    </a:solidFill>
                  </a:tcPr>
                </a:tc>
                <a:extLst>
                  <a:ext uri="{0D108BD9-81ED-4DB2-BD59-A6C34878D82A}">
                    <a16:rowId xmlns:a16="http://schemas.microsoft.com/office/drawing/2014/main" val="601469899"/>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120146492"/>
              </p:ext>
            </p:extLst>
          </p:nvPr>
        </p:nvGraphicFramePr>
        <p:xfrm>
          <a:off x="5680164" y="601776"/>
          <a:ext cx="6511835" cy="365760"/>
        </p:xfrm>
        <a:graphic>
          <a:graphicData uri="http://schemas.openxmlformats.org/drawingml/2006/table">
            <a:tbl>
              <a:tblPr firstRow="1" bandRow="1">
                <a:tableStyleId>{5C22544A-7EE6-4342-B048-85BDC9FD1C3A}</a:tableStyleId>
              </a:tblPr>
              <a:tblGrid>
                <a:gridCol w="6511835">
                  <a:extLst>
                    <a:ext uri="{9D8B030D-6E8A-4147-A177-3AD203B41FA5}">
                      <a16:colId xmlns:a16="http://schemas.microsoft.com/office/drawing/2014/main" val="441829175"/>
                    </a:ext>
                  </a:extLst>
                </a:gridCol>
              </a:tblGrid>
              <a:tr h="232636">
                <a:tc>
                  <a:txBody>
                    <a:bodyPr/>
                    <a:lstStyle/>
                    <a:p>
                      <a:pPr algn="ctr"/>
                      <a:r>
                        <a:rPr lang="en-GB" b="0" dirty="0">
                          <a:solidFill>
                            <a:schemeClr val="tx1"/>
                          </a:solidFill>
                        </a:rPr>
                        <a:t>Themes</a:t>
                      </a:r>
                    </a:p>
                  </a:txBody>
                  <a:tcPr>
                    <a:solidFill>
                      <a:srgbClr val="FF0000"/>
                    </a:solidFill>
                  </a:tcPr>
                </a:tc>
                <a:extLst>
                  <a:ext uri="{0D108BD9-81ED-4DB2-BD59-A6C34878D82A}">
                    <a16:rowId xmlns:a16="http://schemas.microsoft.com/office/drawing/2014/main" val="1078833276"/>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528233120"/>
              </p:ext>
            </p:extLst>
          </p:nvPr>
        </p:nvGraphicFramePr>
        <p:xfrm>
          <a:off x="0" y="601776"/>
          <a:ext cx="5680162" cy="365760"/>
        </p:xfrm>
        <a:graphic>
          <a:graphicData uri="http://schemas.openxmlformats.org/drawingml/2006/table">
            <a:tbl>
              <a:tblPr firstRow="1" bandRow="1">
                <a:tableStyleId>{5C22544A-7EE6-4342-B048-85BDC9FD1C3A}</a:tableStyleId>
              </a:tblPr>
              <a:tblGrid>
                <a:gridCol w="5680162">
                  <a:extLst>
                    <a:ext uri="{9D8B030D-6E8A-4147-A177-3AD203B41FA5}">
                      <a16:colId xmlns:a16="http://schemas.microsoft.com/office/drawing/2014/main" val="3528657386"/>
                    </a:ext>
                  </a:extLst>
                </a:gridCol>
              </a:tblGrid>
              <a:tr h="232636">
                <a:tc>
                  <a:txBody>
                    <a:bodyPr/>
                    <a:lstStyle/>
                    <a:p>
                      <a:pPr algn="ctr"/>
                      <a:r>
                        <a:rPr lang="en-GB" b="0" dirty="0">
                          <a:solidFill>
                            <a:schemeClr val="tx1"/>
                          </a:solidFill>
                        </a:rPr>
                        <a:t>Characters</a:t>
                      </a:r>
                    </a:p>
                  </a:txBody>
                  <a:tcPr>
                    <a:solidFill>
                      <a:srgbClr val="FF0000"/>
                    </a:solidFill>
                  </a:tcPr>
                </a:tc>
                <a:extLst>
                  <a:ext uri="{0D108BD9-81ED-4DB2-BD59-A6C34878D82A}">
                    <a16:rowId xmlns:a16="http://schemas.microsoft.com/office/drawing/2014/main" val="2343923120"/>
                  </a:ext>
                </a:extLst>
              </a:tr>
            </a:tbl>
          </a:graphicData>
        </a:graphic>
      </p:graphicFrame>
    </p:spTree>
    <p:extLst>
      <p:ext uri="{BB962C8B-B14F-4D97-AF65-F5344CB8AC3E}">
        <p14:creationId xmlns:p14="http://schemas.microsoft.com/office/powerpoint/2010/main" val="3305962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2347</Words>
  <Application>Microsoft Office PowerPoint</Application>
  <PresentationFormat>Widescreen</PresentationFormat>
  <Paragraphs>99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Cambria</vt:lpstr>
      <vt:lpstr>Office Theme</vt:lpstr>
      <vt:lpstr>PowerPoint Presentation</vt:lpstr>
      <vt:lpstr>KHS – English Faculty – English Literature Component 2 – Blood Brothers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Lyons W</dc:creator>
  <cp:lastModifiedBy>Lyons W</cp:lastModifiedBy>
  <cp:revision>9</cp:revision>
  <dcterms:created xsi:type="dcterms:W3CDTF">2020-06-17T15:10:57Z</dcterms:created>
  <dcterms:modified xsi:type="dcterms:W3CDTF">2020-11-17T13:38:20Z</dcterms:modified>
</cp:coreProperties>
</file>