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2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A3B0D-E0C1-43FD-A87C-576AAEB91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D2485-5F73-4760-9136-11A1DFC2CF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98CE2-5AD0-4714-8896-07C749BD4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C847B-FC74-44FE-96F8-D9530A1C6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E6F55-2037-4ECC-8985-AD5717AA8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97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DDE74-51A9-496E-9EAC-A66973885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1BF91-0194-49BE-8400-7E68750D3C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C58FE-0548-4C1A-9801-1F5A4BD0C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7E70A-B188-45C2-A2C3-178E37D6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A293D-7CA9-4E8E-81D8-81B3D169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33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DC5292-8833-40BE-9284-5A221E475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99AD82-25D1-4FFC-987F-E80C88A73C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6C0C0-E3D9-4CE8-BD28-D9A930DCF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314D9-8FA2-4F82-8FBA-E39B72982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4FC86-A3E1-4C1D-BED2-947A37788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87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084D6-6AF3-4BC9-8F8E-15139FDB6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4BF52-D21A-4A2D-AE13-6BDA1B549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4675B-610D-4BD1-AF7C-7946683B2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F1D97-C78D-4B1D-A1CA-C2CD23EA4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1A911-241F-4235-97BB-E0A02BF3A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13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A61A9-BA84-4952-94CE-ACCEFAC74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E7EAA-0F38-4F0A-95ED-C5862D3E4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47299-9E55-4995-ABE2-C71D776C0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00976-DFD8-4172-9848-07E75BD27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29EC2-B474-4FA5-B1C7-22E5886B0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66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90856-FDB2-4135-862F-04FF756F5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CB7B1-B6E3-4F32-8CE2-8A26E79547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7F356-185A-4209-A6AF-211D85087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76D0C3-BB9D-434F-80D6-DCE2A96FB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10F3C7-7ECC-4B06-970E-3982DA367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865227-89F4-487F-9ADA-4E7FA35F1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16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439F7-D756-40B6-96B2-8B07ECCCB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31A55-807D-4B69-9343-A8D89C952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897BB3-6A90-4E64-9082-2CBEB6D1C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B6F5A9-454F-4033-A984-03C7D2B6B8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7325BE-38BB-467B-9D20-5427E74D6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D2C375-6C6F-4B3D-BDC6-9CC4EE723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68572C-1035-4E15-A1BF-947DFD01B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78A671-E01F-44D7-B798-DB5D6D387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4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F534D-6EA6-4F4B-B36A-A6BB206C4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ADEE2C-9244-420B-98B3-6110E605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3B0BC9-EB49-47AC-B33E-6F47E6FA2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284E51-1152-4588-AC2F-D97076CB4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95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6C8F10-0058-4C2F-AA38-DFB6FC9CD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5D9FFE-3FA8-424F-B4CA-C1D22CA86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8D49D-F0F6-4C5F-8F9D-18CC4ECE5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2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9BA56-01DF-4B84-B6A7-C077C4158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2C2AB-FBD1-4E98-8BD6-652B6C564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E160CC-A165-47DA-8D2E-8E4265456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C5C74-FEE9-4D49-A85A-40498C9D6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142A6-4ECD-4BBD-8C9D-4EE41B5E1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A1AD0-17E9-49EE-86C7-3BAD1096F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44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9F54B-94A9-4766-A30B-3AAE1828B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A1E215-883F-493F-8A59-29EF4B6707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D8C31F-F5D7-4BF4-9D06-4AA8A9911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8F1B98-4ABD-49AA-B955-0058D56C3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C63F0-0203-4F7D-8004-C84B2A8D7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ACEC4E-DD67-4B65-BA10-F0F2E582E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43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705E07-4CFC-4BC9-8AB2-9A52C4DFF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8D4EE-68D4-44C6-8F8C-66B2F8142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E2B3C-4D55-483C-BC83-58C07DF64F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13076-4F8F-488B-9843-E6AF632E4907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D4B99-663E-4882-89EC-14AACCA9B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331B2-D684-4BAA-B897-B30FA1D198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65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239" y="-2977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u="sng" dirty="0" smtClean="0">
                <a:solidFill>
                  <a:srgbClr val="FF0000"/>
                </a:solidFill>
              </a:rPr>
              <a:t>Computing </a:t>
            </a:r>
            <a:r>
              <a:rPr lang="en-GB" sz="3200" b="1" u="sng" dirty="0" smtClean="0"/>
              <a:t>curriculum overview – Year 7 (KS3)</a:t>
            </a:r>
            <a:endParaRPr lang="en-GB" sz="3200" b="1" u="sng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501780"/>
              </p:ext>
            </p:extLst>
          </p:nvPr>
        </p:nvGraphicFramePr>
        <p:xfrm>
          <a:off x="105103" y="728980"/>
          <a:ext cx="12002814" cy="5664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400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2106088">
                  <a:extLst>
                    <a:ext uri="{9D8B030D-6E8A-4147-A177-3AD203B41FA5}">
                      <a16:colId xmlns:a16="http://schemas.microsoft.com/office/drawing/2014/main" val="1058426284"/>
                    </a:ext>
                  </a:extLst>
                </a:gridCol>
                <a:gridCol w="2285280">
                  <a:extLst>
                    <a:ext uri="{9D8B030D-6E8A-4147-A177-3AD203B41FA5}">
                      <a16:colId xmlns:a16="http://schemas.microsoft.com/office/drawing/2014/main" val="3960397057"/>
                    </a:ext>
                  </a:extLst>
                </a:gridCol>
                <a:gridCol w="2690106">
                  <a:extLst>
                    <a:ext uri="{9D8B030D-6E8A-4147-A177-3AD203B41FA5}">
                      <a16:colId xmlns:a16="http://schemas.microsoft.com/office/drawing/2014/main" val="3706240846"/>
                    </a:ext>
                  </a:extLst>
                </a:gridCol>
                <a:gridCol w="2000470">
                  <a:extLst>
                    <a:ext uri="{9D8B030D-6E8A-4147-A177-3AD203B41FA5}">
                      <a16:colId xmlns:a16="http://schemas.microsoft.com/office/drawing/2014/main" val="4178250955"/>
                    </a:ext>
                  </a:extLst>
                </a:gridCol>
                <a:gridCol w="2000470">
                  <a:extLst>
                    <a:ext uri="{9D8B030D-6E8A-4147-A177-3AD203B41FA5}">
                      <a16:colId xmlns:a16="http://schemas.microsoft.com/office/drawing/2014/main" val="4072156639"/>
                    </a:ext>
                  </a:extLst>
                </a:gridCol>
              </a:tblGrid>
              <a:tr h="437668">
                <a:tc>
                  <a:txBody>
                    <a:bodyPr/>
                    <a:lstStyle/>
                    <a:p>
                      <a:r>
                        <a:rPr lang="en-GB" sz="1100" b="0" u="none" dirty="0">
                          <a:solidFill>
                            <a:schemeClr val="tx1"/>
                          </a:solidFill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dirty="0" smtClean="0">
                          <a:solidFill>
                            <a:srgbClr val="00B050"/>
                          </a:solidFill>
                        </a:rPr>
                        <a:t>Base</a:t>
                      </a:r>
                      <a:r>
                        <a:rPr lang="en-US" sz="1100" b="0" u="none" baseline="0" dirty="0" smtClean="0">
                          <a:solidFill>
                            <a:srgbClr val="00B050"/>
                          </a:solidFill>
                        </a:rPr>
                        <a:t>line Testing</a:t>
                      </a:r>
                      <a:endParaRPr lang="en-US" sz="1100" b="0" u="none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&amp; </a:t>
                      </a:r>
                      <a:r>
                        <a:rPr lang="en-GB" sz="1100" b="0" u="none" dirty="0" err="1" smtClean="0">
                          <a:solidFill>
                            <a:schemeClr val="tx1"/>
                          </a:solidFill>
                        </a:rPr>
                        <a:t>Esafety</a:t>
                      </a: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 – Social networks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 smtClean="0">
                          <a:solidFill>
                            <a:srgbClr val="00B050"/>
                          </a:solidFill>
                        </a:rPr>
                        <a:t>Computer</a:t>
                      </a:r>
                      <a:r>
                        <a:rPr lang="en-GB" sz="1100" b="0" u="none" baseline="0" dirty="0" smtClean="0">
                          <a:solidFill>
                            <a:srgbClr val="00B050"/>
                          </a:solidFill>
                        </a:rPr>
                        <a:t> systems – Computer hardware</a:t>
                      </a:r>
                      <a:endParaRPr lang="en-GB" sz="1100" b="0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 smtClean="0">
                          <a:solidFill>
                            <a:srgbClr val="00B050"/>
                          </a:solidFill>
                        </a:rPr>
                        <a:t>Control Systems</a:t>
                      </a:r>
                      <a:r>
                        <a:rPr lang="en-GB" sz="1100" b="0" u="none" baseline="0" dirty="0" smtClean="0">
                          <a:solidFill>
                            <a:srgbClr val="00B050"/>
                          </a:solidFill>
                        </a:rPr>
                        <a:t> with FLOWOL</a:t>
                      </a:r>
                      <a:endParaRPr lang="en-GB" sz="1100" b="0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 smtClean="0">
                          <a:solidFill>
                            <a:srgbClr val="00B050"/>
                          </a:solidFill>
                        </a:rPr>
                        <a:t>Coding</a:t>
                      </a:r>
                      <a:r>
                        <a:rPr lang="en-GB" sz="1100" b="0" u="none" baseline="0" dirty="0" smtClean="0">
                          <a:solidFill>
                            <a:srgbClr val="00B050"/>
                          </a:solidFill>
                        </a:rPr>
                        <a:t> with </a:t>
                      </a:r>
                      <a:r>
                        <a:rPr lang="en-GB" sz="1100" b="0" u="none" dirty="0" smtClean="0">
                          <a:solidFill>
                            <a:srgbClr val="00B050"/>
                          </a:solidFill>
                        </a:rPr>
                        <a:t>Scratch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Coding with </a:t>
                      </a:r>
                      <a:r>
                        <a:rPr lang="en-GB" sz="1100" b="0" u="none" dirty="0" err="1" smtClean="0">
                          <a:solidFill>
                            <a:schemeClr val="tx1"/>
                          </a:solidFill>
                        </a:rPr>
                        <a:t>Microbit</a:t>
                      </a: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 Madness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100" b="0" u="none" dirty="0">
                          <a:solidFill>
                            <a:schemeClr val="tx1"/>
                          </a:solidFill>
                        </a:rPr>
                        <a:t>Length of </a:t>
                      </a: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topic (in weeks)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endParaRPr lang="en-US" sz="11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6 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</a:rPr>
                        <a:t>Links to</a:t>
                      </a:r>
                      <a:r>
                        <a:rPr lang="en-US" sz="1100" b="0" u="none" baseline="0" dirty="0" smtClean="0">
                          <a:solidFill>
                            <a:schemeClr val="tx1"/>
                          </a:solidFill>
                        </a:rPr>
                        <a:t> specification</a:t>
                      </a:r>
                    </a:p>
                    <a:p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</a:rPr>
                        <a:t>AO 1 </a:t>
                      </a: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Demonstrate knowledge and understanding of the principles of Computer Science, Information Technology and Digital Literacy.</a:t>
                      </a:r>
                      <a:endParaRPr lang="en-US" sz="10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AO 1 Demonstrate knowledge and understanding of the principles of Computer Science, Information Technology and Digital Literacy.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AO 1 Demonstrate knowledge and understanding of the principles of Computer Science, Information Technology and Digital Literacy.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AO 2 Apply knowledge and understanding of principles of Computer Science, Information Technology and Digital Literacy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AO 1 Demonstrate knowledge and understanding of the principles of Computer Science, Information Technology and Digital Literacy.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AO 2 Apply knowledge and understanding of principles of Computer Science, Information Technology and Digital Literacy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AO 3 Analyse problems to make reasoned judgements and to design, program, evaluate and refine solutions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AO 2 Apply knowledge and understanding of principles of Computer Science, Information Technology and Digital Literacy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AO 3 Analyse problems to make reasoned judgements and to design, program, evaluate and refine solutions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0" u="none" dirty="0">
                          <a:solidFill>
                            <a:schemeClr val="tx1"/>
                          </a:solidFill>
                        </a:rPr>
                        <a:t>Assessment </a:t>
                      </a: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Task(s)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</a:rPr>
                        <a:t>Demonstrate understanding</a:t>
                      </a:r>
                      <a:r>
                        <a:rPr lang="en-US" sz="1000" b="0" u="none" baseline="0" dirty="0" smtClean="0">
                          <a:solidFill>
                            <a:schemeClr val="tx1"/>
                          </a:solidFill>
                        </a:rPr>
                        <a:t> of safety concepts through the production of digital artifacts.</a:t>
                      </a:r>
                      <a:endParaRPr lang="en-US" sz="10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Multiple choice test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Creation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of a series of solutions to real world scenarios.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Programming of a calculator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using key programming concepts of sequencing, selection and iteration.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Production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of a portfolio of solutions to given problems with written explanations of the solutions.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7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0" u="none" dirty="0">
                          <a:solidFill>
                            <a:schemeClr val="tx1"/>
                          </a:solidFill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Understanding social networks,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personal data and privacy settings.</a:t>
                      </a:r>
                    </a:p>
                    <a:p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Understanding and explaining cyberbullying and how to report it.</a:t>
                      </a:r>
                    </a:p>
                    <a:p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Explain dangers to computers when online and how to avoid these.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</a:rPr>
                        <a:t>What is a computer</a:t>
                      </a:r>
                    </a:p>
                    <a:p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r>
                        <a:rPr lang="en-US" sz="1000" b="0" u="none" baseline="0" dirty="0" smtClean="0">
                          <a:solidFill>
                            <a:schemeClr val="tx1"/>
                          </a:solidFill>
                        </a:rPr>
                        <a:t> components within a computer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How key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components work within the computer</a:t>
                      </a:r>
                    </a:p>
                    <a:p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Understanding of the CPU.</a:t>
                      </a:r>
                      <a:endParaRPr lang="en-GB" sz="10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Design, use, and evaluate computational abstractions that model the state and behaviour of real-world problems and physical systems.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Understand how to input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&amp; output values in scratch.</a:t>
                      </a:r>
                    </a:p>
                    <a:p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Understand how to use variables, iteration and decisions in scratch.</a:t>
                      </a:r>
                    </a:p>
                    <a:p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Understand how to break a problem down in to small steps 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What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is a miniature computer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Compiling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Flashing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Random number generation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Using accelerometers and built in compass functions. 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9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0" u="none" dirty="0">
                          <a:solidFill>
                            <a:schemeClr val="tx1"/>
                          </a:solidFill>
                        </a:rPr>
                        <a:t>Key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</a:rPr>
                        <a:t>Knowledge and understanding of risks and methods to</a:t>
                      </a:r>
                      <a:r>
                        <a:rPr lang="en-US" sz="1000" b="0" u="none" baseline="0" dirty="0" smtClean="0">
                          <a:solidFill>
                            <a:schemeClr val="tx1"/>
                          </a:solidFill>
                        </a:rPr>
                        <a:t> avoid risks.</a:t>
                      </a:r>
                      <a:endParaRPr lang="en-US" sz="10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Identifying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risks and dangers to computers.</a:t>
                      </a:r>
                    </a:p>
                    <a:p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Digital literacy skills.</a:t>
                      </a:r>
                    </a:p>
                    <a:p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Group work skills.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Identify what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makes a computer system. </a:t>
                      </a:r>
                      <a:endParaRPr lang="en-GB" sz="1000" b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Identify none standard computer systems and justify identification.</a:t>
                      </a:r>
                    </a:p>
                    <a:p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Digital literacy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Decomposition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, abstraction, computational thinking.</a:t>
                      </a:r>
                    </a:p>
                    <a:p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Digital literacy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Noticing details,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independence, perseverance.</a:t>
                      </a:r>
                      <a:endParaRPr lang="en-GB" sz="10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Decomposition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, abstraction, computational thinking.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Digital literacy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Noticing details,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independence, perseverance.</a:t>
                      </a:r>
                      <a:endParaRPr lang="en-GB" sz="10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Decomposition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, abstraction, computational thinking.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Digital literacy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Noticing details,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independence, perseverance.</a:t>
                      </a:r>
                      <a:endParaRPr lang="en-GB" sz="10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469523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221" y="31414"/>
            <a:ext cx="1248738" cy="61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20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239" y="-2977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u="sng" dirty="0" smtClean="0">
                <a:solidFill>
                  <a:srgbClr val="FF0000"/>
                </a:solidFill>
              </a:rPr>
              <a:t>Computing </a:t>
            </a:r>
            <a:r>
              <a:rPr lang="en-GB" sz="3200" b="1" u="sng" dirty="0" smtClean="0"/>
              <a:t>curriculum overview – Year 8 (KS3)</a:t>
            </a:r>
            <a:endParaRPr lang="en-GB" sz="3200" b="1" u="sng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990197"/>
              </p:ext>
            </p:extLst>
          </p:nvPr>
        </p:nvGraphicFramePr>
        <p:xfrm>
          <a:off x="434830" y="728980"/>
          <a:ext cx="11504921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408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2639355">
                  <a:extLst>
                    <a:ext uri="{9D8B030D-6E8A-4147-A177-3AD203B41FA5}">
                      <a16:colId xmlns:a16="http://schemas.microsoft.com/office/drawing/2014/main" val="3960397057"/>
                    </a:ext>
                  </a:extLst>
                </a:gridCol>
                <a:gridCol w="2366386">
                  <a:extLst>
                    <a:ext uri="{9D8B030D-6E8A-4147-A177-3AD203B41FA5}">
                      <a16:colId xmlns:a16="http://schemas.microsoft.com/office/drawing/2014/main" val="4178250955"/>
                    </a:ext>
                  </a:extLst>
                </a:gridCol>
                <a:gridCol w="2366386">
                  <a:extLst>
                    <a:ext uri="{9D8B030D-6E8A-4147-A177-3AD203B41FA5}">
                      <a16:colId xmlns:a16="http://schemas.microsoft.com/office/drawing/2014/main" val="4072156639"/>
                    </a:ext>
                  </a:extLst>
                </a:gridCol>
                <a:gridCol w="2366386">
                  <a:extLst>
                    <a:ext uri="{9D8B030D-6E8A-4147-A177-3AD203B41FA5}">
                      <a16:colId xmlns:a16="http://schemas.microsoft.com/office/drawing/2014/main" val="30843083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rgbClr val="00B050"/>
                          </a:solidFill>
                        </a:rPr>
                        <a:t>First</a:t>
                      </a:r>
                      <a:r>
                        <a:rPr lang="en-GB" sz="1000" b="0" u="none" baseline="0" dirty="0" smtClean="0">
                          <a:solidFill>
                            <a:srgbClr val="00B050"/>
                          </a:solidFill>
                        </a:rPr>
                        <a:t> steps in Small Basic</a:t>
                      </a:r>
                      <a:endParaRPr lang="en-GB" sz="1000" b="0" u="none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rgbClr val="00B050"/>
                          </a:solidFill>
                        </a:rPr>
                        <a:t>Binary Bits and Bobs</a:t>
                      </a:r>
                      <a:endParaRPr lang="en-GB" sz="1000" b="0" u="none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rgbClr val="00B050"/>
                          </a:solidFill>
                        </a:rPr>
                        <a:t>Scratch Game Maker</a:t>
                      </a:r>
                      <a:endParaRPr lang="en-GB" sz="1000" b="0" u="none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E-safety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– My digital world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Length of </a:t>
                      </a: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topic (in weeks)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</a:rPr>
                        <a:t>Links to</a:t>
                      </a:r>
                      <a:r>
                        <a:rPr lang="en-US" sz="1000" b="0" u="none" baseline="0" dirty="0" smtClean="0">
                          <a:solidFill>
                            <a:schemeClr val="tx1"/>
                          </a:solidFill>
                        </a:rPr>
                        <a:t> specification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AO 2 Apply knowledge and understanding of principles of Computer Science, Information Technology and Digital Literacy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AO 3 Analyse problems to make reasoned judgements and to design, program, evaluate and refine solutions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AO 2 Apply knowledge and understanding of principles of Computer Science, Information Technology and Digital Literacy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AO 2 Apply knowledge and understanding of principles of Computer Science, Information Technology and Digital Literacy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AO 3 Analyse problems to make reasoned judgements and to design, program, evaluate and refine solutions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</a:rPr>
                        <a:t>AO 1 </a:t>
                      </a: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Demonstrate knowledge and understanding of the principles of Computer Science, Information Technology and Digital Literacy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Assessment </a:t>
                      </a: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Task(s)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Students will complete an assessment portfolio at the end of the Unit. They will amend an existing program to create a screensaver, paste in evidence of their finished program and complete a brief self-assessment.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Multiple choice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test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Portfolio of game including design,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development and evaluation.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Multiple choice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test</a:t>
                      </a:r>
                      <a:endParaRPr lang="en-GB" sz="10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7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•Use a textual programming language to solve a variety of computational problems; make appropriate use of data structures; design and develop modular programs that use procedures and functions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•Use built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in assistant to help develop code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•Understand how instructions are stored and executed within a computer system; understand how data of various types (including text, sounds, and pictures) can be represented and manipulated digitally, in the form of binary digits; be able to convert between binary and decimal, and perform simple binary arithmetic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•Use a visual programming language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to solve a variety of computational problems; design and develop modular programs that use procedures or functions.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•Understand simple Boolean logic (such as AND, OR and NOT), and some of its uses in programming.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•understand a range of ways to use technology safely, respectfully, responsibly and securely, including protecting their online identity and privacy; recognise inappropriate content, contact and conduct and know how to report concerns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9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Key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Decomposition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, abstraction, computational thinking.</a:t>
                      </a:r>
                    </a:p>
                    <a:p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Digital literacy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Noticing details,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independence, perseverance.</a:t>
                      </a:r>
                      <a:endParaRPr lang="en-GB" sz="10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u="non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Show how numbers and text can be represented in binary.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Binary addition, binary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conversion.</a:t>
                      </a:r>
                    </a:p>
                    <a:p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Digital literacy.</a:t>
                      </a:r>
                      <a:endParaRPr lang="en-GB" sz="10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Decomposition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, abstraction, computational thinking.</a:t>
                      </a:r>
                    </a:p>
                    <a:p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Digital literacy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Noticing details,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independence, perseverance.</a:t>
                      </a:r>
                      <a:endParaRPr lang="en-GB" sz="10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Independence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</a:rPr>
                        <a:t>Knowledge and understanding of risks and methods to</a:t>
                      </a:r>
                      <a:r>
                        <a:rPr lang="en-US" sz="1000" b="0" u="none" baseline="0" dirty="0" smtClean="0">
                          <a:solidFill>
                            <a:schemeClr val="tx1"/>
                          </a:solidFill>
                        </a:rPr>
                        <a:t> avoid risks.</a:t>
                      </a:r>
                      <a:endParaRPr lang="en-US" sz="10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Identifying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risks and dangers to computers.</a:t>
                      </a:r>
                    </a:p>
                    <a:p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Digital literacy skills.</a:t>
                      </a:r>
                    </a:p>
                    <a:p>
                      <a:endParaRPr lang="en-GB" sz="1000" b="0" u="non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46952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221" y="31414"/>
            <a:ext cx="1248738" cy="61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12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239" y="-2977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u="sng" dirty="0" smtClean="0">
                <a:solidFill>
                  <a:srgbClr val="FF0000"/>
                </a:solidFill>
              </a:rPr>
              <a:t>Computing </a:t>
            </a:r>
            <a:r>
              <a:rPr lang="en-GB" sz="3200" b="1" u="sng" dirty="0" smtClean="0"/>
              <a:t>curriculum overview – Year 9 (KS3)</a:t>
            </a:r>
            <a:endParaRPr lang="en-GB" sz="3200" b="1" u="sng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659922"/>
              </p:ext>
            </p:extLst>
          </p:nvPr>
        </p:nvGraphicFramePr>
        <p:xfrm>
          <a:off x="434831" y="728980"/>
          <a:ext cx="11413127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555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2495112">
                  <a:extLst>
                    <a:ext uri="{9D8B030D-6E8A-4147-A177-3AD203B41FA5}">
                      <a16:colId xmlns:a16="http://schemas.microsoft.com/office/drawing/2014/main" val="1586565189"/>
                    </a:ext>
                  </a:extLst>
                </a:gridCol>
                <a:gridCol w="1986115">
                  <a:extLst>
                    <a:ext uri="{9D8B030D-6E8A-4147-A177-3AD203B41FA5}">
                      <a16:colId xmlns:a16="http://schemas.microsoft.com/office/drawing/2014/main" val="3960397057"/>
                    </a:ext>
                  </a:extLst>
                </a:gridCol>
                <a:gridCol w="1986115">
                  <a:extLst>
                    <a:ext uri="{9D8B030D-6E8A-4147-A177-3AD203B41FA5}">
                      <a16:colId xmlns:a16="http://schemas.microsoft.com/office/drawing/2014/main" val="3706240846"/>
                    </a:ext>
                  </a:extLst>
                </a:gridCol>
                <a:gridCol w="1986115">
                  <a:extLst>
                    <a:ext uri="{9D8B030D-6E8A-4147-A177-3AD203B41FA5}">
                      <a16:colId xmlns:a16="http://schemas.microsoft.com/office/drawing/2014/main" val="4072156639"/>
                    </a:ext>
                  </a:extLst>
                </a:gridCol>
                <a:gridCol w="1986115">
                  <a:extLst>
                    <a:ext uri="{9D8B030D-6E8A-4147-A177-3AD203B41FA5}">
                      <a16:colId xmlns:a16="http://schemas.microsoft.com/office/drawing/2014/main" val="2192542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u="none" dirty="0" smtClean="0">
                          <a:solidFill>
                            <a:srgbClr val="00B050"/>
                          </a:solidFill>
                        </a:rPr>
                        <a:t>Computer Systems</a:t>
                      </a:r>
                      <a:r>
                        <a:rPr lang="en-US" sz="1000" b="0" u="none" baseline="0" dirty="0" smtClean="0">
                          <a:solidFill>
                            <a:srgbClr val="00B050"/>
                          </a:solidFill>
                        </a:rPr>
                        <a:t> – Understanding Computers</a:t>
                      </a:r>
                      <a:endParaRPr lang="en-US" sz="1000" b="0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rgbClr val="00B050"/>
                          </a:solidFill>
                        </a:rPr>
                        <a:t>Introduction to Python</a:t>
                      </a:r>
                      <a:endParaRPr lang="en-GB" sz="1000" b="0" u="none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Computer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Crime and cyber security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Networks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Animation in SERIF Draw Plus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Length of </a:t>
                      </a: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topic (in weeks)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</a:rPr>
                        <a:t>Links to</a:t>
                      </a:r>
                      <a:r>
                        <a:rPr lang="en-US" sz="1000" b="0" u="none" baseline="0" dirty="0" smtClean="0">
                          <a:solidFill>
                            <a:schemeClr val="tx1"/>
                          </a:solidFill>
                        </a:rPr>
                        <a:t> specification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AO 1 Demonstrate knowledge and understanding of the principles of Computer Science, Information Technology and Digital Literacy.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AO 2 Apply knowledge and understanding of principles of Computer Science, Information Technology and Digital Literacy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AO 3 Analyse problems to make reasoned judgements and to design, program, evaluate and refine solutions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AO 1 Demonstrate knowledge and understanding of the principles of Computer Science, Information Technology and Digital Literacy.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AO 1 Demonstrate knowledge and understanding of the principles of Computer Science, Information Technology and Digital Literacy.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AO 2 Apply knowledge and understanding of principles of Computer Science, Information Technology and Digital Literacy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AO 1 Demonstrate knowledge and understanding of the principles of Computer Science, Information Technology and Digital Literacy.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AO 2 Apply knowledge and understanding of principles of Computer Science, Information Technology and Digital Literacy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Assessment </a:t>
                      </a: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Task(s)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</a:rPr>
                        <a:t>Multiple choice test</a:t>
                      </a:r>
                    </a:p>
                    <a:p>
                      <a:endParaRPr lang="en-US" sz="10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Portfolio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of programs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</a:rPr>
                        <a:t>Multiple choice test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</a:rPr>
                        <a:t>Multiple choice test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Portfolio of work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7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•Understand the hardware and software components that make up computer systems, and how they communicate with one another and with other systems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•Understand how instructions are stored and executed within a computer system; be able to convert between binary and decimal, and perform simple binary arithmetic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•Use a textual programming language to solve a variety of computational problems; make appropriate use of data structures; design and develop modular programs that use procedures and functions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•understand a range of ways to use technology safely, respectfully, responsibly and securely, including protecting their online identity and privacy; recognise inappropriate content, contact and conduct and know how to report concerns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•Understand the hardware and software components that make up computer systems, and how they communicate with one another and with other systems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•Understand a range of ways to use technology safely, respectfully, responsibly and securely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•Understand how to undertake creative projects that involve selecting, using, and combining multiple applications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meet the needs of known users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•create, reuse, revise and repurpose digital artefacts for a given audience, with attention to trustworthiness, design and usability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9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Key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Digital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literacy</a:t>
                      </a:r>
                    </a:p>
                    <a:p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Research</a:t>
                      </a:r>
                    </a:p>
                    <a:p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Using number bases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Decomposition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, abstraction, computational thinking.</a:t>
                      </a:r>
                    </a:p>
                    <a:p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Digital literacy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Noticing details,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independence, perseverance.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Digital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literacy</a:t>
                      </a:r>
                    </a:p>
                    <a:p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Research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Reading to understand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Digital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literacy</a:t>
                      </a:r>
                    </a:p>
                    <a:p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Research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Reading to understand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Reasoning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Digital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literacy</a:t>
                      </a:r>
                    </a:p>
                    <a:p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Research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Reading to understand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Reasoning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Adapting 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Independence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46952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221" y="31414"/>
            <a:ext cx="1248738" cy="61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3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97712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GB" sz="2400" b="1" u="sng" dirty="0" smtClean="0">
                <a:solidFill>
                  <a:srgbClr val="FF0000"/>
                </a:solidFill>
              </a:rPr>
              <a:t>Computing </a:t>
            </a:r>
            <a:r>
              <a:rPr lang="en-GB" sz="2400" b="1" u="sng" dirty="0" smtClean="0"/>
              <a:t>curriculum overview – Year 10 (KS4)</a:t>
            </a:r>
            <a:r>
              <a:rPr lang="en-GB" sz="2400" b="1" dirty="0" smtClean="0"/>
              <a:t>   </a:t>
            </a:r>
            <a:r>
              <a:rPr lang="en-GB" sz="2400" b="1" u="sng" dirty="0" smtClean="0"/>
              <a:t>Exam board: </a:t>
            </a:r>
            <a:r>
              <a:rPr lang="en-GB" sz="2400" b="1" u="sng" dirty="0" smtClean="0">
                <a:solidFill>
                  <a:srgbClr val="FF0000"/>
                </a:solidFill>
              </a:rPr>
              <a:t>OCR</a:t>
            </a:r>
            <a:endParaRPr lang="en-GB" sz="24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479102"/>
              </p:ext>
            </p:extLst>
          </p:nvPr>
        </p:nvGraphicFramePr>
        <p:xfrm>
          <a:off x="434828" y="728980"/>
          <a:ext cx="11569641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641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2628000">
                  <a:extLst>
                    <a:ext uri="{9D8B030D-6E8A-4147-A177-3AD203B41FA5}">
                      <a16:colId xmlns:a16="http://schemas.microsoft.com/office/drawing/2014/main" val="1058426284"/>
                    </a:ext>
                  </a:extLst>
                </a:gridCol>
                <a:gridCol w="2628000">
                  <a:extLst>
                    <a:ext uri="{9D8B030D-6E8A-4147-A177-3AD203B41FA5}">
                      <a16:colId xmlns:a16="http://schemas.microsoft.com/office/drawing/2014/main" val="3960397057"/>
                    </a:ext>
                  </a:extLst>
                </a:gridCol>
                <a:gridCol w="2628000">
                  <a:extLst>
                    <a:ext uri="{9D8B030D-6E8A-4147-A177-3AD203B41FA5}">
                      <a16:colId xmlns:a16="http://schemas.microsoft.com/office/drawing/2014/main" val="2775458312"/>
                    </a:ext>
                  </a:extLst>
                </a:gridCol>
                <a:gridCol w="2628000">
                  <a:extLst>
                    <a:ext uri="{9D8B030D-6E8A-4147-A177-3AD203B41FA5}">
                      <a16:colId xmlns:a16="http://schemas.microsoft.com/office/drawing/2014/main" val="37062408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</a:rPr>
                        <a:t>1.1 Systems Architecture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1.2 Memory and Storage (part 1)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1.2 Memory and Storage (part 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1.3 – Computer networks, connections and protocols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Length of </a:t>
                      </a: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topic (in weeks)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u="none" baseline="0" dirty="0" smtClean="0">
                          <a:solidFill>
                            <a:schemeClr val="tx1"/>
                          </a:solidFill>
                        </a:rPr>
                        <a:t>2 (6 Lessons)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2 (5 Lessons)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4 (12 Lessons)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(14 lessons)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</a:rPr>
                        <a:t>Links to</a:t>
                      </a:r>
                      <a:r>
                        <a:rPr lang="en-US" sz="1000" b="0" u="none" baseline="0" dirty="0" smtClean="0">
                          <a:solidFill>
                            <a:schemeClr val="tx1"/>
                          </a:solidFill>
                        </a:rPr>
                        <a:t> specification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1.1.1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Architecture of the CPU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1.1.2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dirty="0" smtClean="0"/>
                        <a:t>CPU performance</a:t>
                      </a:r>
                      <a:endParaRPr lang="en-GB" sz="10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1.1.3 Embedded systems</a:t>
                      </a:r>
                      <a:endParaRPr lang="en-US" sz="10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1.2.1 Primary storage (Memory)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1.2.2 Secondary storage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1.2.3 Units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1.2.4 Data storage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1.2.5 Compression</a:t>
                      </a:r>
                      <a:endParaRPr lang="en-GB" sz="10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1.3.1 Networks and topologies 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1.3.2 Wired and wireless networks, protocols and layers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Assessment </a:t>
                      </a: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Task(s)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SLR 1.1 Student workbook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SLR 1.1 End of topic test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SLR 1.2 Student workbook (part 1)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SLR 1.2 End of topic test (part 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SLR 1.2 Student workbook (part 2)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SLR 1.2 End of topic test (part 2)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SLR 1.3 Student workbook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SLR 1.3 End of topic test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7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•Understand the CPU: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registers, factors affecting speed.</a:t>
                      </a:r>
                      <a:endParaRPr lang="en-GB" sz="10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•Know the stages of the fetch, execute cycle.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•Describe the Von Neumann architecture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and it’s c</a:t>
                      </a: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omponents.</a:t>
                      </a:r>
                    </a:p>
                    <a:p>
                      <a:endParaRPr lang="en-GB" sz="10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•Understand primary storage: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RAM and ROM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Virtual memory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•Understand the need for secondary storage including types of storage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uitability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of</a:t>
                      </a: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 storage devices,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advantages and disadvantages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•Understand units of data storage, representing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data capacity, converting between units.</a:t>
                      </a:r>
                      <a:endParaRPr lang="en-GB" sz="10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•Understand computers use binary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•Know h</a:t>
                      </a:r>
                      <a:r>
                        <a:rPr lang="en-GB" sz="1000" dirty="0" smtClean="0"/>
                        <a:t>ow to convert positive denary whole numbers to binary numbers and vice versa, adding two binary integers together and explain overflow errors 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•Know h</a:t>
                      </a:r>
                      <a:r>
                        <a:rPr lang="en-GB" sz="1000" dirty="0" smtClean="0"/>
                        <a:t>ow to convert positive numbers between denary, binary and 2 digit hexadecimal 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•Know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how to apply </a:t>
                      </a:r>
                      <a:r>
                        <a:rPr lang="en-GB" sz="1000" dirty="0" smtClean="0"/>
                        <a:t>Binary shifts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•Understand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how computers store Numbers, Characters, Images and Sound using binary.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•Understand compression.</a:t>
                      </a:r>
                      <a:endParaRPr lang="en-GB" sz="1000" b="0" u="non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•Know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different t</a:t>
                      </a: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ypes of network: LAN | WAN •Know factors that affect the performance of networks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•Know different roles of computers in a client-server and a peer-to-peer network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•Know the hardware needed for a Local Area Network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•Understand the Internet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•Know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Star and Mesh network topologies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•Understand modes of connection: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Wired | Wireless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•Understand encryption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•Understand IP and MAC addressing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•Understand the need for standards and common protocols including: The concept of layers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9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Key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Demonstrate knowledge and understanding of the key concepts and principles of Computer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Science.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Demonstrate knowledge and understanding of the key concepts and principles of Computer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Science.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Demonstrate and a</a:t>
                      </a:r>
                      <a:r>
                        <a:rPr lang="en-GB" sz="1000" dirty="0" smtClean="0"/>
                        <a:t>pply knowledge and understanding of key concepts and principles of Computer Science.</a:t>
                      </a:r>
                      <a:endParaRPr lang="en-GB" sz="10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Demonstrate and apply knowledge and understanding of key concepts and principles of Computer Science.</a:t>
                      </a:r>
                      <a:endParaRPr lang="en-GB" sz="10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46952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6589" y="110154"/>
            <a:ext cx="857594" cy="42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60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97712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GB" sz="2400" b="1" u="sng" dirty="0" smtClean="0">
                <a:solidFill>
                  <a:srgbClr val="FF0000"/>
                </a:solidFill>
              </a:rPr>
              <a:t>Computing </a:t>
            </a:r>
            <a:r>
              <a:rPr lang="en-GB" sz="2400" b="1" u="sng" dirty="0" smtClean="0"/>
              <a:t>curriculum overview – Year 10 (KS4)</a:t>
            </a:r>
            <a:r>
              <a:rPr lang="en-GB" sz="2400" b="1" dirty="0" smtClean="0"/>
              <a:t>   </a:t>
            </a:r>
            <a:r>
              <a:rPr lang="en-GB" sz="2400" b="1" u="sng" dirty="0" smtClean="0"/>
              <a:t>Exam board: </a:t>
            </a:r>
            <a:r>
              <a:rPr lang="en-GB" sz="2400" b="1" u="sng" dirty="0" smtClean="0">
                <a:solidFill>
                  <a:srgbClr val="FF0000"/>
                </a:solidFill>
              </a:rPr>
              <a:t>OCR</a:t>
            </a:r>
            <a:endParaRPr lang="en-GB" sz="24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844938"/>
              </p:ext>
            </p:extLst>
          </p:nvPr>
        </p:nvGraphicFramePr>
        <p:xfrm>
          <a:off x="434831" y="728980"/>
          <a:ext cx="11599512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2887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1983325">
                  <a:extLst>
                    <a:ext uri="{9D8B030D-6E8A-4147-A177-3AD203B41FA5}">
                      <a16:colId xmlns:a16="http://schemas.microsoft.com/office/drawing/2014/main" val="4178250955"/>
                    </a:ext>
                  </a:extLst>
                </a:gridCol>
                <a:gridCol w="1983325">
                  <a:extLst>
                    <a:ext uri="{9D8B030D-6E8A-4147-A177-3AD203B41FA5}">
                      <a16:colId xmlns:a16="http://schemas.microsoft.com/office/drawing/2014/main" val="4072156639"/>
                    </a:ext>
                  </a:extLst>
                </a:gridCol>
                <a:gridCol w="1983325">
                  <a:extLst>
                    <a:ext uri="{9D8B030D-6E8A-4147-A177-3AD203B41FA5}">
                      <a16:colId xmlns:a16="http://schemas.microsoft.com/office/drawing/2014/main" val="2692620247"/>
                    </a:ext>
                  </a:extLst>
                </a:gridCol>
                <a:gridCol w="1983325">
                  <a:extLst>
                    <a:ext uri="{9D8B030D-6E8A-4147-A177-3AD203B41FA5}">
                      <a16:colId xmlns:a16="http://schemas.microsoft.com/office/drawing/2014/main" val="3495574994"/>
                    </a:ext>
                  </a:extLst>
                </a:gridCol>
                <a:gridCol w="1983325">
                  <a:extLst>
                    <a:ext uri="{9D8B030D-6E8A-4147-A177-3AD203B41FA5}">
                      <a16:colId xmlns:a16="http://schemas.microsoft.com/office/drawing/2014/main" val="26528843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900" b="0" u="none" dirty="0">
                          <a:solidFill>
                            <a:schemeClr val="tx1"/>
                          </a:solidFill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1.4 – Network security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1.5 – Systems software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u="none" dirty="0" smtClean="0">
                          <a:solidFill>
                            <a:schemeClr val="tx1"/>
                          </a:solidFill>
                        </a:rPr>
                        <a:t>1.6 – Ethical, legal, cultural and environmental concerns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2.2 Programming fundamentals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Practical Programming</a:t>
                      </a:r>
                    </a:p>
                    <a:p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900" b="0" u="none" dirty="0">
                          <a:solidFill>
                            <a:schemeClr val="tx1"/>
                          </a:solidFill>
                        </a:rPr>
                        <a:t>Length of </a:t>
                      </a: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topic (in weeks)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4 (12 Lessons)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2 (6 Lessons)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u="none" dirty="0" smtClean="0">
                          <a:solidFill>
                            <a:schemeClr val="tx1"/>
                          </a:solidFill>
                        </a:rPr>
                        <a:t>3 (9</a:t>
                      </a:r>
                      <a:r>
                        <a:rPr lang="en-US" sz="900" b="0" u="none" baseline="0" dirty="0" smtClean="0">
                          <a:solidFill>
                            <a:schemeClr val="tx1"/>
                          </a:solidFill>
                        </a:rPr>
                        <a:t> lessons)</a:t>
                      </a:r>
                      <a:endParaRPr lang="en-US" sz="9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(9 lessons)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Continuous throughout the year.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Text adventure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game 3 weeks end of year</a:t>
                      </a:r>
                      <a:endParaRPr lang="en-GB" sz="9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900" b="0" u="none" dirty="0" smtClean="0">
                          <a:solidFill>
                            <a:schemeClr val="tx1"/>
                          </a:solidFill>
                        </a:rPr>
                        <a:t>Links to</a:t>
                      </a:r>
                      <a:r>
                        <a:rPr lang="en-US" sz="900" b="0" u="none" baseline="0" dirty="0" smtClean="0">
                          <a:solidFill>
                            <a:schemeClr val="tx1"/>
                          </a:solidFill>
                        </a:rPr>
                        <a:t> specification</a:t>
                      </a:r>
                    </a:p>
                    <a:p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1.4.1 Threats to computer systems and networks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1.4.2 Identifying and preventing vulnerabilities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1.5.1 Operating systems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1.5.2 Utility software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1.6.1 from the GCSE specification (J277)</a:t>
                      </a:r>
                      <a:endParaRPr lang="en-US" sz="9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2.2.1 Programming fundamentals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2.2.2 Data types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2.2.3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Additional programming techniques</a:t>
                      </a:r>
                      <a:endParaRPr lang="en-GB" sz="9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Practical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Programming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Assessment Tasks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SLR 1.4 Student workbook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SLR 1.4 End of topic test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SLR 1.5 Student workbook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SLR 1.5 End of topic test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SLR 1.6 Student workbook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SLR 1.6 End of topic test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SLR 2.2 Student workbook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SLR 2.2 End of topic test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Programming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portfolio</a:t>
                      </a:r>
                      <a:endParaRPr lang="en-GB" sz="9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7383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b="0" u="none" dirty="0">
                          <a:solidFill>
                            <a:schemeClr val="tx1"/>
                          </a:solidFill>
                        </a:rPr>
                        <a:t>Key </a:t>
                      </a: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Knowledge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•Understand threats posed to devices/systems 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•Knowledge/principles of each form of attack including: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How the attack is used and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t</a:t>
                      </a: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he purpose of the attack 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•Understanding of how to limit the threats posed in 1.4.1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•Understanding of methods to remove vulnerabilities 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•Knowledge/principles of each prevention method:  What each prevention method may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limit/ prevent |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How it limits the attack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•Understand the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purpose and functionality of operating systems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•Know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what multitasking is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•Understand what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the OS manages and the need for device drivers.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•Understand utility software</a:t>
                      </a:r>
                      <a:endParaRPr lang="en-GB" sz="900" b="0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•Understand ethical issues of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computer development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•Understand privacy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issues of computer technologies.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•Understand legal issues of computer technologies.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•Understand cultural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issues of computer technologies.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•Understand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environmental issues of computer technologies.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•Understand how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digital technologies impact society.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•Know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and understand the difference between Open source vs proprietary software.</a:t>
                      </a:r>
                      <a:endParaRPr lang="en-GB" sz="9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•Know the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b</a:t>
                      </a: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asic programming constructs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and key terms.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•Understand data types,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operators and string manipulation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•Understand how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to use basic file handling operations.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•Understand data structures such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as: Records and SQL, arrays and sub problems.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•Know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how to use procedures and functions within programs.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•Understand how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to use random number generation.</a:t>
                      </a:r>
                    </a:p>
                    <a:p>
                      <a:endParaRPr lang="en-GB" sz="900" b="0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b="0" u="non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Use of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a high level</a:t>
                      </a: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 programming language to solve a variety of computational problems; make appropriate use of data structures; design and develop modular programs that use procedures and functions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469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Key Skills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Apply knowledge and understanding of key concepts and principles of Computer Science.</a:t>
                      </a:r>
                      <a:endParaRPr lang="en-GB" sz="9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Apply knowledge and understanding of key concepts and principles of Computer Science.</a:t>
                      </a:r>
                      <a:endParaRPr lang="en-GB" sz="9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Demonstrate knowledge and understanding of the key concepts and principles of Computer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Science.</a:t>
                      </a:r>
                    </a:p>
                    <a:p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Apply knowledge and understanding of key concepts and principles of Computer Science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Design,</a:t>
                      </a:r>
                      <a:r>
                        <a:rPr lang="en-GB" sz="900" baseline="0" dirty="0" smtClean="0"/>
                        <a:t> w</a:t>
                      </a:r>
                      <a:r>
                        <a:rPr lang="en-GB" sz="900" dirty="0" smtClean="0"/>
                        <a:t>rite,</a:t>
                      </a:r>
                      <a:r>
                        <a:rPr lang="en-GB" sz="900" baseline="0" dirty="0" smtClean="0"/>
                        <a:t> t</a:t>
                      </a:r>
                      <a:r>
                        <a:rPr lang="en-GB" sz="900" dirty="0" smtClean="0"/>
                        <a:t>est</a:t>
                      </a:r>
                      <a:r>
                        <a:rPr lang="en-GB" sz="900" baseline="0" dirty="0" smtClean="0"/>
                        <a:t> and r</a:t>
                      </a:r>
                      <a:r>
                        <a:rPr lang="en-GB" sz="900" dirty="0" smtClean="0"/>
                        <a:t>efine computer programs</a:t>
                      </a:r>
                      <a:endParaRPr lang="en-GB" sz="9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Analyse problems in computational terms: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 to make reasoned judgements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 to design, program, evaluate and refine solutions.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557499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6589" y="110154"/>
            <a:ext cx="857594" cy="42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65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97712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GB" sz="2400" b="1" u="sng" dirty="0" smtClean="0">
                <a:solidFill>
                  <a:srgbClr val="FF0000"/>
                </a:solidFill>
              </a:rPr>
              <a:t>Computing </a:t>
            </a:r>
            <a:r>
              <a:rPr lang="en-GB" sz="2400" b="1" u="sng" dirty="0" smtClean="0"/>
              <a:t>curriculum overview – Year 11 (KS4)</a:t>
            </a:r>
            <a:r>
              <a:rPr lang="en-GB" sz="2400" b="1" dirty="0" smtClean="0"/>
              <a:t>   </a:t>
            </a:r>
            <a:r>
              <a:rPr lang="en-GB" sz="2400" b="1" u="sng" dirty="0" smtClean="0"/>
              <a:t>Exam board: </a:t>
            </a:r>
            <a:r>
              <a:rPr lang="en-GB" sz="2400" b="1" u="sng" dirty="0" smtClean="0">
                <a:solidFill>
                  <a:srgbClr val="FF0000"/>
                </a:solidFill>
              </a:rPr>
              <a:t>OCR</a:t>
            </a:r>
            <a:endParaRPr lang="en-GB" sz="24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272769"/>
              </p:ext>
            </p:extLst>
          </p:nvPr>
        </p:nvGraphicFramePr>
        <p:xfrm>
          <a:off x="434830" y="728980"/>
          <a:ext cx="11515433" cy="60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970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1431171">
                  <a:extLst>
                    <a:ext uri="{9D8B030D-6E8A-4147-A177-3AD203B41FA5}">
                      <a16:colId xmlns:a16="http://schemas.microsoft.com/office/drawing/2014/main" val="3960397057"/>
                    </a:ext>
                  </a:extLst>
                </a:gridCol>
                <a:gridCol w="965588">
                  <a:extLst>
                    <a:ext uri="{9D8B030D-6E8A-4147-A177-3AD203B41FA5}">
                      <a16:colId xmlns:a16="http://schemas.microsoft.com/office/drawing/2014/main" val="2234229258"/>
                    </a:ext>
                  </a:extLst>
                </a:gridCol>
                <a:gridCol w="965588">
                  <a:extLst>
                    <a:ext uri="{9D8B030D-6E8A-4147-A177-3AD203B41FA5}">
                      <a16:colId xmlns:a16="http://schemas.microsoft.com/office/drawing/2014/main" val="4178250955"/>
                    </a:ext>
                  </a:extLst>
                </a:gridCol>
                <a:gridCol w="965588">
                  <a:extLst>
                    <a:ext uri="{9D8B030D-6E8A-4147-A177-3AD203B41FA5}">
                      <a16:colId xmlns:a16="http://schemas.microsoft.com/office/drawing/2014/main" val="3367301460"/>
                    </a:ext>
                  </a:extLst>
                </a:gridCol>
                <a:gridCol w="965588">
                  <a:extLst>
                    <a:ext uri="{9D8B030D-6E8A-4147-A177-3AD203B41FA5}">
                      <a16:colId xmlns:a16="http://schemas.microsoft.com/office/drawing/2014/main" val="4072156639"/>
                    </a:ext>
                  </a:extLst>
                </a:gridCol>
                <a:gridCol w="1485649">
                  <a:extLst>
                    <a:ext uri="{9D8B030D-6E8A-4147-A177-3AD203B41FA5}">
                      <a16:colId xmlns:a16="http://schemas.microsoft.com/office/drawing/2014/main" val="2287420110"/>
                    </a:ext>
                  </a:extLst>
                </a:gridCol>
                <a:gridCol w="1093076">
                  <a:extLst>
                    <a:ext uri="{9D8B030D-6E8A-4147-A177-3AD203B41FA5}">
                      <a16:colId xmlns:a16="http://schemas.microsoft.com/office/drawing/2014/main" val="3078748497"/>
                    </a:ext>
                  </a:extLst>
                </a:gridCol>
                <a:gridCol w="1376855">
                  <a:extLst>
                    <a:ext uri="{9D8B030D-6E8A-4147-A177-3AD203B41FA5}">
                      <a16:colId xmlns:a16="http://schemas.microsoft.com/office/drawing/2014/main" val="3125592628"/>
                    </a:ext>
                  </a:extLst>
                </a:gridCol>
                <a:gridCol w="872360">
                  <a:extLst>
                    <a:ext uri="{9D8B030D-6E8A-4147-A177-3AD203B41FA5}">
                      <a16:colId xmlns:a16="http://schemas.microsoft.com/office/drawing/2014/main" val="32016813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900" b="0" u="none" dirty="0">
                          <a:solidFill>
                            <a:schemeClr val="tx1"/>
                          </a:solidFill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2.1 Algorithms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2.3 Producing robust programs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2.4 Boolean logic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2.5 Programming languages and IDEs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Revision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900" b="0" u="none" dirty="0">
                          <a:solidFill>
                            <a:schemeClr val="tx1"/>
                          </a:solidFill>
                        </a:rPr>
                        <a:t>Length of </a:t>
                      </a: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topic (in weeks)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2 (5 lessons) + 2 (exam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revision weeks)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3 (8 lessons) + 3 (exam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revision weeks)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1 (3 lessons)  + 1 (exam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revision week)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2 (4 lessons)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900" b="0" u="none" dirty="0" smtClean="0">
                          <a:solidFill>
                            <a:schemeClr val="tx1"/>
                          </a:solidFill>
                        </a:rPr>
                        <a:t>Links to</a:t>
                      </a:r>
                      <a:r>
                        <a:rPr lang="en-US" sz="900" b="0" u="none" baseline="0" dirty="0" smtClean="0">
                          <a:solidFill>
                            <a:schemeClr val="tx1"/>
                          </a:solidFill>
                        </a:rPr>
                        <a:t> specification</a:t>
                      </a:r>
                    </a:p>
                    <a:p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2.1.1 – 2.1.3 from the GCSE specification (J277)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2.3.1 – 2.3.2 from the GCSE specification (J277)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2.4.1 from the GCSE specification (J277)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2.5.1 – 2.5.2 from the GCSE specification (J277)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b="0" u="none" dirty="0">
                          <a:solidFill>
                            <a:schemeClr val="tx1"/>
                          </a:solidFill>
                        </a:rPr>
                        <a:t>Assessment </a:t>
                      </a: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Task(s)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SLR 2.1 Student workbook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SLR 2.1 End of topic test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Exam revision folder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SLR 2.3 Student workbook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SLR 2.3 End of topic test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Exam revision folder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SLR 2.4 Student workbook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SLR 2.4 End of topic test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Exam revision folder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SLR 2.5 Student workbook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SLR 2.5 End of topic test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Exam revision folder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7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b="0" u="none" dirty="0">
                          <a:solidFill>
                            <a:schemeClr val="tx1"/>
                          </a:solidFill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•Know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what is meant by abstraction and give examples.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•Understand decomposition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and its use in programming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•Understand using structure diagrams for decomposition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•Understand how to solve computational problems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using decomposition.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u="none" dirty="0" smtClean="0">
                          <a:solidFill>
                            <a:schemeClr val="tx1"/>
                          </a:solidFill>
                        </a:rPr>
                        <a:t>Exam Revision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Gain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experience of answering computational thinking, algorithms and programming questions for component J277/02 using exam revision unit.</a:t>
                      </a:r>
                    </a:p>
                    <a:p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(5 Lessons)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•Know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what is meant by “defensive design considerations” including validation and potential problems that can occur.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•Understand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the importance of maintainability and refining algorithms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•Understand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testing and test data</a:t>
                      </a:r>
                    </a:p>
                    <a:p>
                      <a:endParaRPr lang="en-GB" sz="900" b="0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u="none" dirty="0" smtClean="0">
                          <a:solidFill>
                            <a:schemeClr val="tx1"/>
                          </a:solidFill>
                        </a:rPr>
                        <a:t>Exam Revision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Gain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experience of answering computational thinking, algorithms and programming questions for component J277/02 using exam revision unit.</a:t>
                      </a:r>
                    </a:p>
                    <a:p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(7 Lessons)</a:t>
                      </a:r>
                      <a:endParaRPr lang="en-GB" sz="9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•Know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how to make simple logic diagrams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•Understand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how to complete truth tables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•Understand how to create, complete or edit logic diagrams and truth tables for given scenarios.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u="none" dirty="0" smtClean="0">
                          <a:solidFill>
                            <a:schemeClr val="tx1"/>
                          </a:solidFill>
                        </a:rPr>
                        <a:t>Exam Revision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Gain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experience of answering computational thinking, algorithms and programming questions for component J277/02 using exam revision unit.</a:t>
                      </a:r>
                    </a:p>
                    <a:p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(2 Lessons)</a:t>
                      </a:r>
                      <a:endParaRPr lang="en-GB" sz="9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•Know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characteristics of high level programming languages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•Understand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key terms: source code | assembly code | machine code.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•Understand low level programming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by writing programs in low level language.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•Know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what a translator does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•Understand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the different types of translator.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•Know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what an IDE is and a range of key features provided by them.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u="none" dirty="0" smtClean="0">
                          <a:solidFill>
                            <a:schemeClr val="tx1"/>
                          </a:solidFill>
                        </a:rPr>
                        <a:t>Exam Revision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Gain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experience of answering computational thinking, algorithms and programming questions for component J277/02 using exam revision unit.</a:t>
                      </a:r>
                    </a:p>
                    <a:p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(3 Lessons)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9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b="0" u="none" dirty="0">
                          <a:solidFill>
                            <a:schemeClr val="tx1"/>
                          </a:solidFill>
                        </a:rPr>
                        <a:t>Key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Demonstrate and apply knowledge and understanding of key concepts and principles of Computer Science.</a:t>
                      </a:r>
                      <a:endParaRPr lang="en-GB" sz="9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Design,</a:t>
                      </a:r>
                      <a:r>
                        <a:rPr lang="en-GB" sz="900" baseline="0" dirty="0" smtClean="0"/>
                        <a:t> w</a:t>
                      </a:r>
                      <a:r>
                        <a:rPr lang="en-GB" sz="900" dirty="0" smtClean="0"/>
                        <a:t>rite,</a:t>
                      </a:r>
                      <a:r>
                        <a:rPr lang="en-GB" sz="900" baseline="0" dirty="0" smtClean="0"/>
                        <a:t> t</a:t>
                      </a:r>
                      <a:r>
                        <a:rPr lang="en-GB" sz="900" dirty="0" smtClean="0"/>
                        <a:t>est</a:t>
                      </a:r>
                      <a:r>
                        <a:rPr lang="en-GB" sz="900" baseline="0" dirty="0" smtClean="0"/>
                        <a:t> and r</a:t>
                      </a:r>
                      <a:r>
                        <a:rPr lang="en-GB" sz="900" dirty="0" smtClean="0"/>
                        <a:t>efine computer programs</a:t>
                      </a:r>
                      <a:endParaRPr lang="en-GB" sz="9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Demonstrate and apply knowledge and understanding of key concepts and principles of Computer Science.</a:t>
                      </a:r>
                      <a:endParaRPr lang="en-GB" sz="9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Design,</a:t>
                      </a:r>
                      <a:r>
                        <a:rPr lang="en-GB" sz="900" baseline="0" dirty="0" smtClean="0"/>
                        <a:t> w</a:t>
                      </a:r>
                      <a:r>
                        <a:rPr lang="en-GB" sz="900" dirty="0" smtClean="0"/>
                        <a:t>rite,</a:t>
                      </a:r>
                      <a:r>
                        <a:rPr lang="en-GB" sz="900" baseline="0" dirty="0" smtClean="0"/>
                        <a:t> t</a:t>
                      </a:r>
                      <a:r>
                        <a:rPr lang="en-GB" sz="900" dirty="0" smtClean="0"/>
                        <a:t>est</a:t>
                      </a:r>
                      <a:r>
                        <a:rPr lang="en-GB" sz="900" baseline="0" dirty="0" smtClean="0"/>
                        <a:t> and r</a:t>
                      </a:r>
                      <a:r>
                        <a:rPr lang="en-GB" sz="900" dirty="0" smtClean="0"/>
                        <a:t>efine computer programs</a:t>
                      </a:r>
                      <a:endParaRPr lang="en-GB" sz="9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900" dirty="0" smtClean="0"/>
                        <a:t>Demonstrate and</a:t>
                      </a:r>
                      <a:r>
                        <a:rPr lang="en-GB" sz="900" baseline="0" dirty="0" smtClean="0"/>
                        <a:t> </a:t>
                      </a:r>
                      <a:r>
                        <a:rPr lang="en-GB" sz="900" dirty="0" smtClean="0"/>
                        <a:t>Apply knowledge and understanding of key concepts and principles of Computer Science</a:t>
                      </a:r>
                      <a:endParaRPr lang="en-GB" sz="9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Analyse problems in computational terms: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 to make reasoned judgements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• to design, program, evaluate and refine solutions.</a:t>
                      </a:r>
                    </a:p>
                    <a:p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Demonstrate and</a:t>
                      </a:r>
                      <a:r>
                        <a:rPr lang="en-GB" sz="900" baseline="0" dirty="0" smtClean="0"/>
                        <a:t> </a:t>
                      </a:r>
                      <a:r>
                        <a:rPr lang="en-GB" sz="900" dirty="0" smtClean="0"/>
                        <a:t>Apply knowledge and understanding of key concepts and principles of Computer Science.</a:t>
                      </a:r>
                      <a:endParaRPr lang="en-GB" sz="9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46952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006" y="72054"/>
            <a:ext cx="1011993" cy="49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73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97712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GB" sz="2400" b="1" u="sng" dirty="0" smtClean="0">
                <a:solidFill>
                  <a:srgbClr val="FF0000"/>
                </a:solidFill>
              </a:rPr>
              <a:t>Computing </a:t>
            </a:r>
            <a:r>
              <a:rPr lang="en-GB" sz="2400" b="1" u="sng" dirty="0" err="1" smtClean="0">
                <a:solidFill>
                  <a:srgbClr val="FF0000"/>
                </a:solidFill>
              </a:rPr>
              <a:t>iMedia</a:t>
            </a:r>
            <a:r>
              <a:rPr lang="en-GB" sz="2400" b="1" u="sng" dirty="0" smtClean="0">
                <a:solidFill>
                  <a:srgbClr val="FF0000"/>
                </a:solidFill>
              </a:rPr>
              <a:t> </a:t>
            </a:r>
            <a:r>
              <a:rPr lang="en-GB" sz="2400" b="1" u="sng" dirty="0" smtClean="0"/>
              <a:t>curriculum overview – Year 10 (KS4)</a:t>
            </a:r>
            <a:r>
              <a:rPr lang="en-GB" sz="2400" b="1" dirty="0" smtClean="0"/>
              <a:t>   </a:t>
            </a:r>
            <a:r>
              <a:rPr lang="en-GB" sz="2400" b="1" u="sng" dirty="0" smtClean="0"/>
              <a:t>Exam board: OCR</a:t>
            </a:r>
            <a:endParaRPr lang="en-GB" sz="24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34830" y="728980"/>
          <a:ext cx="11291949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242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3538731">
                  <a:extLst>
                    <a:ext uri="{9D8B030D-6E8A-4147-A177-3AD203B41FA5}">
                      <a16:colId xmlns:a16="http://schemas.microsoft.com/office/drawing/2014/main" val="1058426284"/>
                    </a:ext>
                  </a:extLst>
                </a:gridCol>
                <a:gridCol w="2822988">
                  <a:extLst>
                    <a:ext uri="{9D8B030D-6E8A-4147-A177-3AD203B41FA5}">
                      <a16:colId xmlns:a16="http://schemas.microsoft.com/office/drawing/2014/main" val="3960397057"/>
                    </a:ext>
                  </a:extLst>
                </a:gridCol>
                <a:gridCol w="2822988">
                  <a:extLst>
                    <a:ext uri="{9D8B030D-6E8A-4147-A177-3AD203B41FA5}">
                      <a16:colId xmlns:a16="http://schemas.microsoft.com/office/drawing/2014/main" val="37062408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</a:rPr>
                        <a:t>Pre-Production</a:t>
                      </a:r>
                      <a:r>
                        <a:rPr lang="en-US" sz="1000" b="0" u="none" baseline="0" dirty="0" smtClean="0">
                          <a:solidFill>
                            <a:schemeClr val="tx1"/>
                          </a:solidFill>
                        </a:rPr>
                        <a:t> Documents Part 1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R082 – Practice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R082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– Controlled assessment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Length of </a:t>
                      </a: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topic (in weeks)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u="none" baseline="0" dirty="0" smtClean="0">
                          <a:solidFill>
                            <a:schemeClr val="tx1"/>
                          </a:solidFill>
                        </a:rPr>
                        <a:t>7 weeks</a:t>
                      </a:r>
                      <a:endParaRPr lang="en-US" sz="10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8 Weeks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6 weeks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</a:rPr>
                        <a:t>Links to</a:t>
                      </a:r>
                      <a:r>
                        <a:rPr lang="en-US" sz="1000" b="0" u="none" baseline="0" dirty="0" smtClean="0">
                          <a:solidFill>
                            <a:schemeClr val="tx1"/>
                          </a:solidFill>
                        </a:rPr>
                        <a:t> specification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LO1: Understand the purpose and content of pre-production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LO2: Be able to plan pre-production</a:t>
                      </a:r>
                      <a:endParaRPr lang="en-US" sz="10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LO3: Be able to produce pre-production documents</a:t>
                      </a:r>
                      <a:endParaRPr lang="en-US" sz="10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LO1: Understand the purpose and properties of digital graphics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LO2: Be able to plan the creation of a digital graphic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LO3: Be able to create a digital graphic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LO4: Be able to review a digital graphic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LO1: Understand the purpose and properties of digital graphics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LO2: Be able to plan the creation of a digital graphic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LO3: Be able to create a digital graphic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LO4: Be able to review a digital graphic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Assessment </a:t>
                      </a: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Task(s)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</a:rPr>
                        <a:t>Revision guide</a:t>
                      </a:r>
                    </a:p>
                    <a:p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</a:rPr>
                        <a:t>Exam style questions and feedback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Practice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assessment task and feedback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Controlled assessment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7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Understand the purpose, use</a:t>
                      </a:r>
                      <a:r>
                        <a:rPr lang="en-GB" sz="900" baseline="0" dirty="0" smtClean="0"/>
                        <a:t> and content of: </a:t>
                      </a:r>
                      <a:r>
                        <a:rPr lang="en-GB" sz="900" dirty="0" smtClean="0"/>
                        <a:t>mood boards | mind maps/spider diagrams | visualisation diagrams | storyboards | scripts</a:t>
                      </a:r>
                    </a:p>
                    <a:p>
                      <a:r>
                        <a:rPr lang="en-GB" sz="900" dirty="0" smtClean="0"/>
                        <a:t>Understand how</a:t>
                      </a:r>
                      <a:r>
                        <a:rPr lang="en-GB" sz="900" baseline="0" dirty="0" smtClean="0"/>
                        <a:t> to </a:t>
                      </a:r>
                      <a:r>
                        <a:rPr lang="en-GB" sz="900" dirty="0" smtClean="0"/>
                        <a:t>interpret client requirements for pre-production | identify timescales for production based on target audience and end user requirements | how to conduct and analyse research for a creative digital media product | produce a work plan and production schedule | the importance of identifying the target audience and how they can be categorised</a:t>
                      </a:r>
                    </a:p>
                    <a:p>
                      <a:r>
                        <a:rPr lang="en-GB" sz="900" dirty="0" smtClean="0"/>
                        <a:t>Know</a:t>
                      </a:r>
                      <a:r>
                        <a:rPr lang="en-GB" sz="900" baseline="0" dirty="0" smtClean="0"/>
                        <a:t> </a:t>
                      </a:r>
                      <a:r>
                        <a:rPr lang="en-GB" sz="900" dirty="0" smtClean="0"/>
                        <a:t>the hardware, techniques and software used for: digitising paper-based documents | creating electronic pre-production documents </a:t>
                      </a:r>
                    </a:p>
                    <a:p>
                      <a:r>
                        <a:rPr lang="en-GB" sz="900" dirty="0" smtClean="0"/>
                        <a:t>Understand</a:t>
                      </a:r>
                      <a:r>
                        <a:rPr lang="en-GB" sz="900" baseline="0" dirty="0" smtClean="0"/>
                        <a:t> </a:t>
                      </a:r>
                      <a:r>
                        <a:rPr lang="en-GB" sz="900" dirty="0" smtClean="0"/>
                        <a:t>the health and safety considerations when creating digital media products </a:t>
                      </a:r>
                    </a:p>
                    <a:p>
                      <a:r>
                        <a:rPr lang="en-GB" sz="900" dirty="0" smtClean="0"/>
                        <a:t>Understand legislation regarding any assets to be sourced</a:t>
                      </a:r>
                    </a:p>
                    <a:p>
                      <a:r>
                        <a:rPr lang="en-GB" sz="900" dirty="0" smtClean="0"/>
                        <a:t>Know how legislation applies to creative media production</a:t>
                      </a:r>
                    </a:p>
                    <a:p>
                      <a:r>
                        <a:rPr lang="en-GB" sz="900" dirty="0" smtClean="0"/>
                        <a:t>Know how to create pre-production</a:t>
                      </a:r>
                      <a:r>
                        <a:rPr lang="en-GB" sz="900" baseline="0" dirty="0" smtClean="0"/>
                        <a:t> documents |</a:t>
                      </a:r>
                      <a:r>
                        <a:rPr lang="en-GB" sz="900" dirty="0" smtClean="0"/>
                        <a:t> analyse a script </a:t>
                      </a:r>
                    </a:p>
                    <a:p>
                      <a:r>
                        <a:rPr lang="en-GB" sz="900" dirty="0" smtClean="0"/>
                        <a:t>Understand the properties and limitations of file formats for still images | audio | moving images</a:t>
                      </a:r>
                    </a:p>
                    <a:p>
                      <a:r>
                        <a:rPr lang="en-GB" sz="900" dirty="0" smtClean="0"/>
                        <a:t>Understand suitable naming conventions </a:t>
                      </a:r>
                    </a:p>
                    <a:p>
                      <a:r>
                        <a:rPr lang="en-GB" sz="900" dirty="0" smtClean="0"/>
                        <a:t>Know how to identify appropriate file formats needed to produce pre-production documents and</a:t>
                      </a:r>
                      <a:r>
                        <a:rPr lang="en-GB" sz="900" baseline="0" dirty="0" smtClean="0"/>
                        <a:t> </a:t>
                      </a:r>
                      <a:r>
                        <a:rPr lang="en-GB" sz="900" dirty="0" smtClean="0"/>
                        <a:t>final products in line with client requirements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000" dirty="0" smtClean="0"/>
                        <a:t>Understand</a:t>
                      </a:r>
                      <a:r>
                        <a:rPr lang="en-GB" sz="1000" baseline="0" dirty="0" smtClean="0"/>
                        <a:t> </a:t>
                      </a:r>
                      <a:r>
                        <a:rPr lang="en-GB" sz="1000" dirty="0" smtClean="0"/>
                        <a:t>why digital graphics are used | how digital graphics are used | types of digital graphics, | file formats | the properties of digital graphics and their suitability for use in creating images | how different purposes and audiences influence the design and layout of digital graphics.</a:t>
                      </a:r>
                    </a:p>
                    <a:p>
                      <a:r>
                        <a:rPr lang="en-GB" sz="1000" dirty="0" smtClean="0"/>
                        <a:t>Know how to interpret client requirements for a digital graphic based on a specific brief </a:t>
                      </a:r>
                    </a:p>
                    <a:p>
                      <a:r>
                        <a:rPr lang="en-GB" sz="1000" dirty="0" smtClean="0"/>
                        <a:t>Understand target audience requirements for a digital graphic </a:t>
                      </a:r>
                    </a:p>
                    <a:p>
                      <a:r>
                        <a:rPr lang="en-GB" sz="1000" dirty="0" smtClean="0"/>
                        <a:t>Know how to produce a work plan for an original graphics creation | a visualisation diagram for a digital graphic | identify the assets needed to create a digital graphic | identify the resources needed to create a digital graphic</a:t>
                      </a:r>
                    </a:p>
                    <a:p>
                      <a:r>
                        <a:rPr lang="en-GB" sz="1000" dirty="0" smtClean="0"/>
                        <a:t>Understand how legislation applies to images used in digital graphics, whether sourced or created.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Know how to </a:t>
                      </a:r>
                      <a:r>
                        <a:rPr lang="en-GB" sz="1000" dirty="0" smtClean="0"/>
                        <a:t>source assets identified for use in a digital graphic</a:t>
                      </a:r>
                      <a:r>
                        <a:rPr lang="en-GB" sz="1000" baseline="0" dirty="0" smtClean="0"/>
                        <a:t> |</a:t>
                      </a:r>
                      <a:r>
                        <a:rPr lang="en-GB" sz="1000" dirty="0" smtClean="0"/>
                        <a:t> create assets identified for use in a digital graphic | ensure the technical compatibility of assets with the final graphic | create a digital graphic using a range of tools and techniques within the image editing software application | save a digital graphic in a format appropriate to the software being used</a:t>
                      </a:r>
                    </a:p>
                    <a:p>
                      <a:r>
                        <a:rPr lang="en-GB" sz="1000" dirty="0" smtClean="0"/>
                        <a:t>Know</a:t>
                      </a:r>
                      <a:r>
                        <a:rPr lang="en-GB" sz="1000" baseline="0" dirty="0" smtClean="0"/>
                        <a:t> to </a:t>
                      </a:r>
                      <a:r>
                        <a:rPr lang="en-GB" sz="1000" dirty="0" smtClean="0"/>
                        <a:t>export the digital graphic using appropriate formats and properties for: </a:t>
                      </a:r>
                    </a:p>
                    <a:p>
                      <a:r>
                        <a:rPr lang="en-GB" sz="1000" dirty="0" smtClean="0"/>
                        <a:t>o print use </a:t>
                      </a:r>
                    </a:p>
                    <a:p>
                      <a:r>
                        <a:rPr lang="en-GB" sz="1000" dirty="0" smtClean="0"/>
                        <a:t>o web use </a:t>
                      </a:r>
                    </a:p>
                    <a:p>
                      <a:r>
                        <a:rPr lang="en-GB" sz="1000" dirty="0" smtClean="0"/>
                        <a:t>o multimedia use. </a:t>
                      </a:r>
                    </a:p>
                    <a:p>
                      <a:r>
                        <a:rPr lang="en-GB" sz="1000" dirty="0" smtClean="0"/>
                        <a:t>Understand how to use version control when creating a digital graphic.</a:t>
                      </a:r>
                    </a:p>
                    <a:p>
                      <a:r>
                        <a:rPr lang="en-GB" sz="1000" dirty="0" smtClean="0"/>
                        <a:t>Understand</a:t>
                      </a:r>
                      <a:r>
                        <a:rPr lang="en-GB" sz="1000" baseline="0" dirty="0" smtClean="0"/>
                        <a:t> how to r</a:t>
                      </a:r>
                      <a:r>
                        <a:rPr lang="en-GB" sz="1000" dirty="0" smtClean="0"/>
                        <a:t>eview a digital graphic against a specific brief </a:t>
                      </a:r>
                    </a:p>
                    <a:p>
                      <a:r>
                        <a:rPr lang="en-GB" sz="1000" dirty="0" smtClean="0"/>
                        <a:t>Know how to identify areas in a digital graphic for improvement and further development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9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Key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Produce a range of pre-production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documents 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000" dirty="0" smtClean="0"/>
                        <a:t>Plan the creation of digital graphics, create new digital graphics using a range of editing techniques and review a completed graphic against a specific brief.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46952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6589" y="110154"/>
            <a:ext cx="857594" cy="42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47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97712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GB" sz="2400" b="1" u="sng" dirty="0" smtClean="0">
                <a:solidFill>
                  <a:srgbClr val="FF0000"/>
                </a:solidFill>
              </a:rPr>
              <a:t>Computing </a:t>
            </a:r>
            <a:r>
              <a:rPr lang="en-GB" sz="2400" b="1" u="sng" dirty="0" err="1" smtClean="0">
                <a:solidFill>
                  <a:srgbClr val="FF0000"/>
                </a:solidFill>
              </a:rPr>
              <a:t>iMedia</a:t>
            </a:r>
            <a:r>
              <a:rPr lang="en-GB" sz="2400" b="1" u="sng" dirty="0" smtClean="0">
                <a:solidFill>
                  <a:srgbClr val="FF0000"/>
                </a:solidFill>
              </a:rPr>
              <a:t> </a:t>
            </a:r>
            <a:r>
              <a:rPr lang="en-GB" sz="2400" b="1" u="sng" dirty="0" smtClean="0"/>
              <a:t>curriculum overview – Year 10 (KS4)</a:t>
            </a:r>
            <a:r>
              <a:rPr lang="en-GB" sz="2400" b="1" dirty="0" smtClean="0"/>
              <a:t>   </a:t>
            </a:r>
            <a:r>
              <a:rPr lang="en-GB" sz="2400" b="1" u="sng" dirty="0" smtClean="0"/>
              <a:t>Exam board: OCR</a:t>
            </a:r>
            <a:endParaRPr lang="en-GB" sz="24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34828" y="728980"/>
          <a:ext cx="11420473" cy="599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2195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2583712">
                  <a:extLst>
                    <a:ext uri="{9D8B030D-6E8A-4147-A177-3AD203B41FA5}">
                      <a16:colId xmlns:a16="http://schemas.microsoft.com/office/drawing/2014/main" val="1058426284"/>
                    </a:ext>
                  </a:extLst>
                </a:gridCol>
                <a:gridCol w="2445488">
                  <a:extLst>
                    <a:ext uri="{9D8B030D-6E8A-4147-A177-3AD203B41FA5}">
                      <a16:colId xmlns:a16="http://schemas.microsoft.com/office/drawing/2014/main" val="3706240846"/>
                    </a:ext>
                  </a:extLst>
                </a:gridCol>
                <a:gridCol w="4859078">
                  <a:extLst>
                    <a:ext uri="{9D8B030D-6E8A-4147-A177-3AD203B41FA5}">
                      <a16:colId xmlns:a16="http://schemas.microsoft.com/office/drawing/2014/main" val="4336607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R083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– Practice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R083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– Controlled assessment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Pre-Production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Documents Part2 </a:t>
                      </a: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Exam Prep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Length of </a:t>
                      </a: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topic (in weeks)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6 weeks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6 weeks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6 weeks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</a:rPr>
                        <a:t>Links to</a:t>
                      </a:r>
                      <a:r>
                        <a:rPr lang="en-US" sz="1000" b="0" u="none" baseline="0" dirty="0" smtClean="0">
                          <a:solidFill>
                            <a:schemeClr val="tx1"/>
                          </a:solidFill>
                        </a:rPr>
                        <a:t> specification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LO1: Understand the properties and uses of 2D and 3D digital characters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LO2: Be able to plan original 2D and 3D digital characters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LO3: Be able to create 2D and 3D digital characters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LO4: Be able to review 2D and 3D digital characters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LO1: Understand the properties and uses of 2D and 3D digital characters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LO2: Be able to plan original 2D and 3D digital characters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LO3: Be able to create 2D and 3D digital characters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LO4: Be able to review 2D and 3D digital characters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LO1: Understand the purpose and content of pre-production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LO2: Be able to plan pre-production</a:t>
                      </a:r>
                      <a:endParaRPr lang="en-US" sz="10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LO3: Be able to produce pre-production documents</a:t>
                      </a:r>
                      <a:endParaRPr lang="en-US" sz="10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LO4: Be able to review pre-production documents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Assessment </a:t>
                      </a: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Task(s)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Practice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assessment task and feedback</a:t>
                      </a:r>
                      <a:endParaRPr lang="en-GB" sz="10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Controlled assessment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</a:rPr>
                        <a:t>Revision guide</a:t>
                      </a:r>
                    </a:p>
                    <a:p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</a:rPr>
                        <a:t>Exam style questions and Exam.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7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Understand how scenarios in which 2D and 3D digital characters are used | 2D and 3D digital character target audiences 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Understand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the software that can be used to create 2D and 3D digital characters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Understand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</a:rPr>
                        <a:t>2D and 3D digital characters’ physical facial characteristics</a:t>
                      </a:r>
                    </a:p>
                    <a:p>
                      <a:r>
                        <a:rPr lang="en-GB" sz="900" dirty="0" smtClean="0"/>
                        <a:t>Know how to interpret client requirements for 2D and 3D digital characters based on a specific brief </a:t>
                      </a:r>
                    </a:p>
                    <a:p>
                      <a:r>
                        <a:rPr lang="en-GB" sz="900" dirty="0" smtClean="0"/>
                        <a:t>Understand target audience requirements for 2D and 3D digital characters</a:t>
                      </a:r>
                    </a:p>
                    <a:p>
                      <a:r>
                        <a:rPr lang="en-GB" sz="900" dirty="0" smtClean="0"/>
                        <a:t>Know</a:t>
                      </a:r>
                      <a:r>
                        <a:rPr lang="en-GB" sz="900" baseline="0" dirty="0" smtClean="0"/>
                        <a:t> how to</a:t>
                      </a:r>
                      <a:r>
                        <a:rPr lang="en-GB" sz="900" dirty="0" smtClean="0"/>
                        <a:t> identify the assets needed to create 2D and 3D digital characters | identify the resources needed to create 2D and 3D digital characters | produce a work plan for the creation of 2D and 3D digital characters, to include. | create and maintain a test plan to test the digital character during production</a:t>
                      </a:r>
                    </a:p>
                    <a:p>
                      <a:r>
                        <a:rPr lang="en-GB" sz="900" dirty="0" smtClean="0"/>
                        <a:t>Understand how to source and store assets to be used in 2D and 3D digital characters • create 2D and 3D digital characters using suitable digital character creation software • use a range of functions within digital character creation software to enhance 2D and 3D digital characters • save 2D and 3D digital characters in a format appropriate to the software being used • export 2D and 3D digital characters in a file format appropriate to client requirements. </a:t>
                      </a:r>
                    </a:p>
                    <a:p>
                      <a:r>
                        <a:rPr lang="en-GB" sz="900" dirty="0" smtClean="0"/>
                        <a:t>Understand</a:t>
                      </a:r>
                      <a:r>
                        <a:rPr lang="en-GB" sz="900" baseline="0" dirty="0" smtClean="0"/>
                        <a:t> how to </a:t>
                      </a:r>
                      <a:r>
                        <a:rPr lang="en-GB" sz="900" dirty="0" smtClean="0"/>
                        <a:t>use version control when creating 2D and 3D digital characters.</a:t>
                      </a:r>
                    </a:p>
                    <a:p>
                      <a:r>
                        <a:rPr lang="en-GB" sz="900" dirty="0" smtClean="0"/>
                        <a:t>Understand how to review 2D and 3D digital characters against a specific brief • identify areas for improvement and further development of a digital character (e.g. physical characteristics, colour, shape, size).</a:t>
                      </a:r>
                      <a:endParaRPr lang="en-GB" sz="9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Understand the purpose, use</a:t>
                      </a:r>
                      <a:r>
                        <a:rPr lang="en-GB" sz="900" baseline="0" dirty="0" smtClean="0"/>
                        <a:t> and content of: </a:t>
                      </a:r>
                      <a:r>
                        <a:rPr lang="en-GB" sz="900" dirty="0" smtClean="0"/>
                        <a:t>mood boards | mind maps/spider diagrams | visualisation diagrams | storyboards | scripts</a:t>
                      </a:r>
                    </a:p>
                    <a:p>
                      <a:r>
                        <a:rPr lang="en-GB" sz="900" dirty="0" smtClean="0"/>
                        <a:t>Understand how</a:t>
                      </a:r>
                      <a:r>
                        <a:rPr lang="en-GB" sz="900" baseline="0" dirty="0" smtClean="0"/>
                        <a:t> to </a:t>
                      </a:r>
                      <a:r>
                        <a:rPr lang="en-GB" sz="900" dirty="0" smtClean="0"/>
                        <a:t>interpret client requirements for pre-production | identify timescales for production based on target audience and end user requirements | how to conduct and analyse research for a creative digital media product | produce a work plan and production schedule | the importance of identifying the target audience and how they can be categorised</a:t>
                      </a:r>
                    </a:p>
                    <a:p>
                      <a:r>
                        <a:rPr lang="en-GB" sz="900" dirty="0" smtClean="0"/>
                        <a:t>Know</a:t>
                      </a:r>
                      <a:r>
                        <a:rPr lang="en-GB" sz="900" baseline="0" dirty="0" smtClean="0"/>
                        <a:t> </a:t>
                      </a:r>
                      <a:r>
                        <a:rPr lang="en-GB" sz="900" dirty="0" smtClean="0"/>
                        <a:t>the hardware, techniques and software used for: digitising paper-based documents | creating electronic pre-production documents </a:t>
                      </a:r>
                    </a:p>
                    <a:p>
                      <a:r>
                        <a:rPr lang="en-GB" sz="900" dirty="0" smtClean="0"/>
                        <a:t>Understand</a:t>
                      </a:r>
                      <a:r>
                        <a:rPr lang="en-GB" sz="900" baseline="0" dirty="0" smtClean="0"/>
                        <a:t> </a:t>
                      </a:r>
                      <a:r>
                        <a:rPr lang="en-GB" sz="900" dirty="0" smtClean="0"/>
                        <a:t>the health and safety considerations when creating digital media products </a:t>
                      </a:r>
                    </a:p>
                    <a:p>
                      <a:r>
                        <a:rPr lang="en-GB" sz="900" dirty="0" smtClean="0"/>
                        <a:t>Understand legislation regarding any assets to be sourced</a:t>
                      </a:r>
                    </a:p>
                    <a:p>
                      <a:r>
                        <a:rPr lang="en-GB" sz="900" dirty="0" smtClean="0"/>
                        <a:t>Know how legislation applies to creative media production</a:t>
                      </a:r>
                    </a:p>
                    <a:p>
                      <a:r>
                        <a:rPr lang="en-GB" sz="900" dirty="0" smtClean="0"/>
                        <a:t>Know how to create pre-production</a:t>
                      </a:r>
                      <a:r>
                        <a:rPr lang="en-GB" sz="900" baseline="0" dirty="0" smtClean="0"/>
                        <a:t> documents |</a:t>
                      </a:r>
                      <a:r>
                        <a:rPr lang="en-GB" sz="900" dirty="0" smtClean="0"/>
                        <a:t> analyse a script </a:t>
                      </a:r>
                    </a:p>
                    <a:p>
                      <a:r>
                        <a:rPr lang="en-GB" sz="900" dirty="0" smtClean="0"/>
                        <a:t>Understand the properties and limitations of file formats for still images | audio | moving images</a:t>
                      </a:r>
                    </a:p>
                    <a:p>
                      <a:r>
                        <a:rPr lang="en-GB" sz="900" dirty="0" smtClean="0"/>
                        <a:t>Understand suitable naming conventions </a:t>
                      </a:r>
                    </a:p>
                    <a:p>
                      <a:r>
                        <a:rPr lang="en-GB" sz="900" dirty="0" smtClean="0"/>
                        <a:t>Know how to identify appropriate file formats needed to produce pre-production documents and</a:t>
                      </a:r>
                      <a:r>
                        <a:rPr lang="en-GB" sz="900" baseline="0" dirty="0" smtClean="0"/>
                        <a:t> </a:t>
                      </a:r>
                      <a:r>
                        <a:rPr lang="en-GB" sz="900" dirty="0" smtClean="0"/>
                        <a:t>final products in line with client requirements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Know how to review a pre-production document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Understand</a:t>
                      </a:r>
                      <a:r>
                        <a:rPr lang="en-GB" sz="900" baseline="0" dirty="0" smtClean="0"/>
                        <a:t> how to </a:t>
                      </a:r>
                      <a:r>
                        <a:rPr lang="en-GB" sz="900" dirty="0" smtClean="0"/>
                        <a:t>identify areas for improvement in a pre-production document (e.g. colour schemes, content, additional scenes).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9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Key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000" dirty="0" smtClean="0"/>
                        <a:t>Understand the software used for, and the properties of, 2D and 3D digital characters, plan an original 2D or 3D digital character, create and test a digital character using software and review a digital character against a specific brief.</a:t>
                      </a:r>
                      <a:endParaRPr lang="en-US" sz="10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Produce a range of pre-production documents 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Review pre-production documents.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Answer exam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style questions.</a:t>
                      </a:r>
                      <a:endParaRPr lang="en-GB" sz="10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46952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006" y="72054"/>
            <a:ext cx="1011993" cy="49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78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97712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GB" sz="2400" b="1" u="sng" dirty="0" smtClean="0">
                <a:solidFill>
                  <a:srgbClr val="FF0000"/>
                </a:solidFill>
              </a:rPr>
              <a:t>Computing </a:t>
            </a:r>
            <a:r>
              <a:rPr lang="en-GB" sz="2400" b="1" u="sng" dirty="0" err="1" smtClean="0">
                <a:solidFill>
                  <a:srgbClr val="FF0000"/>
                </a:solidFill>
              </a:rPr>
              <a:t>iMedia</a:t>
            </a:r>
            <a:r>
              <a:rPr lang="en-GB" sz="2400" b="1" u="sng" dirty="0" smtClean="0">
                <a:solidFill>
                  <a:srgbClr val="FF0000"/>
                </a:solidFill>
              </a:rPr>
              <a:t> </a:t>
            </a:r>
            <a:r>
              <a:rPr lang="en-GB" sz="2400" b="1" u="sng" dirty="0" smtClean="0"/>
              <a:t>curriculum overview – Year 11 (KS4)</a:t>
            </a:r>
            <a:r>
              <a:rPr lang="en-GB" sz="2400" b="1" dirty="0" smtClean="0"/>
              <a:t>   </a:t>
            </a:r>
            <a:r>
              <a:rPr lang="en-GB" sz="2400" b="1" u="sng" dirty="0" smtClean="0"/>
              <a:t>Exam board: </a:t>
            </a:r>
            <a:r>
              <a:rPr lang="en-GB" sz="2400" b="1" u="sng" dirty="0" smtClean="0"/>
              <a:t>OCR</a:t>
            </a:r>
            <a:endParaRPr lang="en-GB" sz="24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34829" y="728980"/>
          <a:ext cx="11590593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0176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1499190">
                  <a:extLst>
                    <a:ext uri="{9D8B030D-6E8A-4147-A177-3AD203B41FA5}">
                      <a16:colId xmlns:a16="http://schemas.microsoft.com/office/drawing/2014/main" val="1058426284"/>
                    </a:ext>
                  </a:extLst>
                </a:gridCol>
                <a:gridCol w="2775098">
                  <a:extLst>
                    <a:ext uri="{9D8B030D-6E8A-4147-A177-3AD203B41FA5}">
                      <a16:colId xmlns:a16="http://schemas.microsoft.com/office/drawing/2014/main" val="3960397057"/>
                    </a:ext>
                  </a:extLst>
                </a:gridCol>
                <a:gridCol w="2275367">
                  <a:extLst>
                    <a:ext uri="{9D8B030D-6E8A-4147-A177-3AD203B41FA5}">
                      <a16:colId xmlns:a16="http://schemas.microsoft.com/office/drawing/2014/main" val="3706240846"/>
                    </a:ext>
                  </a:extLst>
                </a:gridCol>
                <a:gridCol w="3710762">
                  <a:extLst>
                    <a:ext uri="{9D8B030D-6E8A-4147-A177-3AD203B41FA5}">
                      <a16:colId xmlns:a16="http://schemas.microsoft.com/office/drawing/2014/main" val="2905632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Improvements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R085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– Creating multipage website practice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R085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– Creating multipage website Controlled assessment</a:t>
                      </a:r>
                      <a:endParaRPr lang="en-GB" sz="10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Pre-Production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Documents Part </a:t>
                      </a: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Exam Prep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Length of </a:t>
                      </a: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topic (in weeks)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6 weeks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8 weeks 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8 weeks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6 weeks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</a:rPr>
                        <a:t>Links to</a:t>
                      </a:r>
                      <a:r>
                        <a:rPr lang="en-US" sz="1000" b="0" u="none" baseline="0" dirty="0" smtClean="0">
                          <a:solidFill>
                            <a:schemeClr val="tx1"/>
                          </a:solidFill>
                        </a:rPr>
                        <a:t> specification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R082 and R083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recap</a:t>
                      </a:r>
                      <a:endParaRPr lang="en-GB" sz="10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LO1: Understand the properties and features of multipage websites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LO2: Be able to plan a multipage website</a:t>
                      </a:r>
                    </a:p>
                    <a:p>
                      <a:r>
                        <a:rPr lang="en-GB" sz="1000" dirty="0" smtClean="0"/>
                        <a:t>LO3: Be able to create multipage websites using multimedia components</a:t>
                      </a:r>
                    </a:p>
                    <a:p>
                      <a:r>
                        <a:rPr lang="en-GB" sz="1000" dirty="0" smtClean="0"/>
                        <a:t>LO4: Be able to review a multipage website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LO1: Understand the purpose and content of pre-production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LO2: Be able to plan pre-production</a:t>
                      </a:r>
                      <a:endParaRPr lang="en-US" sz="10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LO3: Be able to produce pre-production documents</a:t>
                      </a:r>
                      <a:endParaRPr lang="en-US" sz="10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LO4: Be able to review pre-production documents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Assessment </a:t>
                      </a: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Task(s)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Improvements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to controlled assessment work.</a:t>
                      </a:r>
                      <a:endParaRPr lang="en-GB" sz="10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Practice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assessment task and feedback</a:t>
                      </a:r>
                      <a:endParaRPr lang="en-GB" sz="10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Controlled assessment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</a:rPr>
                        <a:t>Revision guide</a:t>
                      </a:r>
                    </a:p>
                    <a:p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</a:rPr>
                        <a:t>Exam style questions and Exam.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7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See sections on R082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and R083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Understand the purpose and component features of multipage websites in the public domain • the devices used to access web pages • the methods of internet connection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Know how to interpret client requirements for a multipage website, based on a specific brief • understand target audience requirements for a multipage website • produce a work plan for the creation of a multipage website.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Know how</a:t>
                      </a:r>
                      <a:r>
                        <a:rPr lang="en-GB" sz="1000" baseline="0" dirty="0" smtClean="0"/>
                        <a:t> to</a:t>
                      </a:r>
                      <a:r>
                        <a:rPr lang="en-GB" sz="1000" dirty="0" smtClean="0"/>
                        <a:t> create a site map with navigation links • produce a visualisation diagram for a web age identifying the house style • identify the assets needed to create a multipage website • identify the resources needed to create and publish a multipage website • prepare assets for use in web pages • create and maintain a test plan to test a multipage website during production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Understand how legislation applies to assets used in multipage websites, whether sourced or created.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Understand</a:t>
                      </a:r>
                      <a:r>
                        <a:rPr lang="en-GB" sz="1000" baseline="0" dirty="0" smtClean="0"/>
                        <a:t> how to </a:t>
                      </a:r>
                      <a:r>
                        <a:rPr lang="en-GB" sz="1000" dirty="0" smtClean="0"/>
                        <a:t>create suitable folder structures to organise and save web pages and asset files using appropriate naming conventions • source and import assets • create a suitable master page as a template for a multipage website • use a range of tools and techniques in web authoring software to create a multipage website • insert assets into web pages to create planned layouts • create a navigation system • save a multipage website in a format appropriate to the software being used • publish a multipage website to a location appropriate to client requirements. • how to use version control when creating multipage websites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Know how to review a multipage website against a specific brief • identify areas for improvement and further development of a multipage website.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Understand the purpose, use</a:t>
                      </a:r>
                      <a:r>
                        <a:rPr lang="en-GB" sz="900" baseline="0" dirty="0" smtClean="0"/>
                        <a:t> and content of: </a:t>
                      </a:r>
                      <a:r>
                        <a:rPr lang="en-GB" sz="900" dirty="0" smtClean="0"/>
                        <a:t>mood boards | mind maps/spider diagrams | visualisation diagrams | storyboards | scripts</a:t>
                      </a:r>
                    </a:p>
                    <a:p>
                      <a:r>
                        <a:rPr lang="en-GB" sz="900" dirty="0" smtClean="0"/>
                        <a:t>Understand how</a:t>
                      </a:r>
                      <a:r>
                        <a:rPr lang="en-GB" sz="900" baseline="0" dirty="0" smtClean="0"/>
                        <a:t> to </a:t>
                      </a:r>
                      <a:r>
                        <a:rPr lang="en-GB" sz="900" dirty="0" smtClean="0"/>
                        <a:t>interpret client requirements for pre-production | identify timescales for production based on target audience and end user requirements | how to conduct and analyse research for a creative digital media product | produce a work plan and production schedule | the importance of identifying the target audience and how they can be categorised</a:t>
                      </a:r>
                    </a:p>
                    <a:p>
                      <a:r>
                        <a:rPr lang="en-GB" sz="900" dirty="0" smtClean="0"/>
                        <a:t>Know</a:t>
                      </a:r>
                      <a:r>
                        <a:rPr lang="en-GB" sz="900" baseline="0" dirty="0" smtClean="0"/>
                        <a:t> </a:t>
                      </a:r>
                      <a:r>
                        <a:rPr lang="en-GB" sz="900" dirty="0" smtClean="0"/>
                        <a:t>the hardware, techniques and software used for: digitising paper-based documents | creating electronic pre-production documents </a:t>
                      </a:r>
                    </a:p>
                    <a:p>
                      <a:r>
                        <a:rPr lang="en-GB" sz="900" dirty="0" smtClean="0"/>
                        <a:t>Understand</a:t>
                      </a:r>
                      <a:r>
                        <a:rPr lang="en-GB" sz="900" baseline="0" dirty="0" smtClean="0"/>
                        <a:t> </a:t>
                      </a:r>
                      <a:r>
                        <a:rPr lang="en-GB" sz="900" dirty="0" smtClean="0"/>
                        <a:t>the health and safety considerations when creating digital media products </a:t>
                      </a:r>
                    </a:p>
                    <a:p>
                      <a:r>
                        <a:rPr lang="en-GB" sz="900" dirty="0" smtClean="0"/>
                        <a:t>Understand legislation regarding any assets to be sourced</a:t>
                      </a:r>
                    </a:p>
                    <a:p>
                      <a:r>
                        <a:rPr lang="en-GB" sz="900" dirty="0" smtClean="0"/>
                        <a:t>Know how legislation applies to creative media production</a:t>
                      </a:r>
                    </a:p>
                    <a:p>
                      <a:r>
                        <a:rPr lang="en-GB" sz="900" dirty="0" smtClean="0"/>
                        <a:t>Know how to create pre-production</a:t>
                      </a:r>
                      <a:r>
                        <a:rPr lang="en-GB" sz="900" baseline="0" dirty="0" smtClean="0"/>
                        <a:t> documents |</a:t>
                      </a:r>
                      <a:r>
                        <a:rPr lang="en-GB" sz="900" dirty="0" smtClean="0"/>
                        <a:t> analyse a script </a:t>
                      </a:r>
                    </a:p>
                    <a:p>
                      <a:r>
                        <a:rPr lang="en-GB" sz="900" dirty="0" smtClean="0"/>
                        <a:t>Understand the properties and limitations of file formats for still images | audio | moving images</a:t>
                      </a:r>
                    </a:p>
                    <a:p>
                      <a:r>
                        <a:rPr lang="en-GB" sz="900" dirty="0" smtClean="0"/>
                        <a:t>Understand suitable naming conventions </a:t>
                      </a:r>
                    </a:p>
                    <a:p>
                      <a:r>
                        <a:rPr lang="en-GB" sz="900" dirty="0" smtClean="0"/>
                        <a:t>Know how to identify appropriate file formats needed to produce pre-production documents and</a:t>
                      </a:r>
                      <a:r>
                        <a:rPr lang="en-GB" sz="900" baseline="0" dirty="0" smtClean="0"/>
                        <a:t> </a:t>
                      </a:r>
                      <a:r>
                        <a:rPr lang="en-GB" sz="900" dirty="0" smtClean="0"/>
                        <a:t>final products in line with client requirements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Know how to review a pre-production document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Understand</a:t>
                      </a:r>
                      <a:r>
                        <a:rPr lang="en-GB" sz="900" baseline="0" dirty="0" smtClean="0"/>
                        <a:t> how to </a:t>
                      </a:r>
                      <a:r>
                        <a:rPr lang="en-GB" sz="900" dirty="0" smtClean="0"/>
                        <a:t>identify areas for improvement in a pre-production document (e.g. colour schemes, content, additional scenes).</a:t>
                      </a:r>
                      <a:endParaRPr lang="en-GB" sz="9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9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Key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See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sections on R082 and R083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Explore and understand the different properties, purposes and features of multipage websites, plan and create a multipage website and review the final website against a specific brief.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Produce a range of pre-production documents 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Review pre-production documents.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Answer exam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style questions.</a:t>
                      </a:r>
                      <a:endParaRPr lang="en-GB" sz="10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46952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006" y="72054"/>
            <a:ext cx="1011993" cy="49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86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2340</TotalTime>
  <Words>4966</Words>
  <Application>Microsoft Office PowerPoint</Application>
  <PresentationFormat>Widescreen</PresentationFormat>
  <Paragraphs>525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Computing curriculum overview – Year 7 (KS3)</vt:lpstr>
      <vt:lpstr>Computing curriculum overview – Year 8 (KS3)</vt:lpstr>
      <vt:lpstr>Computing curriculum overview – Year 9 (KS3)</vt:lpstr>
      <vt:lpstr>Computing curriculum overview – Year 10 (KS4)   Exam board: OCR</vt:lpstr>
      <vt:lpstr>Computing curriculum overview – Year 10 (KS4)   Exam board: OCR</vt:lpstr>
      <vt:lpstr>Computing curriculum overview – Year 11 (KS4)   Exam board: OCR</vt:lpstr>
      <vt:lpstr>Computing iMedia curriculum overview – Year 10 (KS4)   Exam board: OCR</vt:lpstr>
      <vt:lpstr>Computing iMedia curriculum overview – Year 10 (KS4)   Exam board: OCR</vt:lpstr>
      <vt:lpstr>Computing iMedia curriculum overview – Year 11 (KS4)   Exam board: OCR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Geography long term plan. (Sept 2020)</dc:title>
  <dc:creator>Haggan C</dc:creator>
  <cp:lastModifiedBy>Flynn I</cp:lastModifiedBy>
  <cp:revision>105</cp:revision>
  <dcterms:created xsi:type="dcterms:W3CDTF">2020-02-24T08:29:40Z</dcterms:created>
  <dcterms:modified xsi:type="dcterms:W3CDTF">2020-05-05T14:35:29Z</dcterms:modified>
</cp:coreProperties>
</file>