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309" autoAdjust="0"/>
    <p:restoredTop sz="94660"/>
  </p:normalViewPr>
  <p:slideViewPr>
    <p:cSldViewPr snapToGrid="0">
      <p:cViewPr varScale="1">
        <p:scale>
          <a:sx n="73" d="100"/>
          <a:sy n="73" d="100"/>
        </p:scale>
        <p:origin x="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A3B0D-E0C1-43FD-A87C-576AAEB91E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04D2485-5F73-4760-9136-11A1DFC2CF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CB98CE2-5AD0-4714-8896-07C749BD47A5}"/>
              </a:ext>
            </a:extLst>
          </p:cNvPr>
          <p:cNvSpPr>
            <a:spLocks noGrp="1"/>
          </p:cNvSpPr>
          <p:nvPr>
            <p:ph type="dt" sz="half" idx="10"/>
          </p:nvPr>
        </p:nvSpPr>
        <p:spPr/>
        <p:txBody>
          <a:bodyPr/>
          <a:lstStyle/>
          <a:p>
            <a:fld id="{CD713076-4F8F-488B-9843-E6AF632E4907}" type="datetimeFigureOut">
              <a:rPr lang="en-GB" smtClean="0"/>
              <a:t>11/05/2020</a:t>
            </a:fld>
            <a:endParaRPr lang="en-GB" dirty="0"/>
          </a:p>
        </p:txBody>
      </p:sp>
      <p:sp>
        <p:nvSpPr>
          <p:cNvPr id="5" name="Footer Placeholder 4">
            <a:extLst>
              <a:ext uri="{FF2B5EF4-FFF2-40B4-BE49-F238E27FC236}">
                <a16:creationId xmlns:a16="http://schemas.microsoft.com/office/drawing/2014/main" id="{D33C847B-FC74-44FE-96F8-D9530A1C604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D1E6F55-2037-4ECC-8985-AD5717AA89A1}"/>
              </a:ext>
            </a:extLst>
          </p:cNvPr>
          <p:cNvSpPr>
            <a:spLocks noGrp="1"/>
          </p:cNvSpPr>
          <p:nvPr>
            <p:ph type="sldNum" sz="quarter" idx="12"/>
          </p:nvPr>
        </p:nvSpPr>
        <p:spPr/>
        <p:txBody>
          <a:bodyPr/>
          <a:lstStyle/>
          <a:p>
            <a:fld id="{FD413F21-8C81-4BE2-858A-A6E059A2A80B}" type="slidenum">
              <a:rPr lang="en-GB" smtClean="0"/>
              <a:t>‹#›</a:t>
            </a:fld>
            <a:endParaRPr lang="en-GB" dirty="0"/>
          </a:p>
        </p:txBody>
      </p:sp>
    </p:spTree>
    <p:extLst>
      <p:ext uri="{BB962C8B-B14F-4D97-AF65-F5344CB8AC3E}">
        <p14:creationId xmlns:p14="http://schemas.microsoft.com/office/powerpoint/2010/main" val="616972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DDE74-51A9-496E-9EAC-A669738856E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B41BF91-0194-49BE-8400-7E68750D3CE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DC58FE-0548-4C1A-9801-1F5A4BD0CB41}"/>
              </a:ext>
            </a:extLst>
          </p:cNvPr>
          <p:cNvSpPr>
            <a:spLocks noGrp="1"/>
          </p:cNvSpPr>
          <p:nvPr>
            <p:ph type="dt" sz="half" idx="10"/>
          </p:nvPr>
        </p:nvSpPr>
        <p:spPr/>
        <p:txBody>
          <a:bodyPr/>
          <a:lstStyle/>
          <a:p>
            <a:fld id="{CD713076-4F8F-488B-9843-E6AF632E4907}" type="datetimeFigureOut">
              <a:rPr lang="en-GB" smtClean="0"/>
              <a:t>11/05/2020</a:t>
            </a:fld>
            <a:endParaRPr lang="en-GB" dirty="0"/>
          </a:p>
        </p:txBody>
      </p:sp>
      <p:sp>
        <p:nvSpPr>
          <p:cNvPr id="5" name="Footer Placeholder 4">
            <a:extLst>
              <a:ext uri="{FF2B5EF4-FFF2-40B4-BE49-F238E27FC236}">
                <a16:creationId xmlns:a16="http://schemas.microsoft.com/office/drawing/2014/main" id="{E8D7E70A-B188-45C2-A2C3-178E37D6096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5BA293D-7CA9-4E8E-81D8-81B3D169C1FB}"/>
              </a:ext>
            </a:extLst>
          </p:cNvPr>
          <p:cNvSpPr>
            <a:spLocks noGrp="1"/>
          </p:cNvSpPr>
          <p:nvPr>
            <p:ph type="sldNum" sz="quarter" idx="12"/>
          </p:nvPr>
        </p:nvSpPr>
        <p:spPr/>
        <p:txBody>
          <a:bodyPr/>
          <a:lstStyle/>
          <a:p>
            <a:fld id="{FD413F21-8C81-4BE2-858A-A6E059A2A80B}" type="slidenum">
              <a:rPr lang="en-GB" smtClean="0"/>
              <a:t>‹#›</a:t>
            </a:fld>
            <a:endParaRPr lang="en-GB" dirty="0"/>
          </a:p>
        </p:txBody>
      </p:sp>
    </p:spTree>
    <p:extLst>
      <p:ext uri="{BB962C8B-B14F-4D97-AF65-F5344CB8AC3E}">
        <p14:creationId xmlns:p14="http://schemas.microsoft.com/office/powerpoint/2010/main" val="772337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DC5292-8833-40BE-9284-5A221E475F1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F99AD82-25D1-4FFC-987F-E80C88A73CB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D6C0C0-E3D9-4CE8-BD28-D9A930DCFF70}"/>
              </a:ext>
            </a:extLst>
          </p:cNvPr>
          <p:cNvSpPr>
            <a:spLocks noGrp="1"/>
          </p:cNvSpPr>
          <p:nvPr>
            <p:ph type="dt" sz="half" idx="10"/>
          </p:nvPr>
        </p:nvSpPr>
        <p:spPr/>
        <p:txBody>
          <a:bodyPr/>
          <a:lstStyle/>
          <a:p>
            <a:fld id="{CD713076-4F8F-488B-9843-E6AF632E4907}" type="datetimeFigureOut">
              <a:rPr lang="en-GB" smtClean="0"/>
              <a:t>11/05/2020</a:t>
            </a:fld>
            <a:endParaRPr lang="en-GB" dirty="0"/>
          </a:p>
        </p:txBody>
      </p:sp>
      <p:sp>
        <p:nvSpPr>
          <p:cNvPr id="5" name="Footer Placeholder 4">
            <a:extLst>
              <a:ext uri="{FF2B5EF4-FFF2-40B4-BE49-F238E27FC236}">
                <a16:creationId xmlns:a16="http://schemas.microsoft.com/office/drawing/2014/main" id="{7E0314D9-8FA2-4F82-8FBA-E39B7298271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0384FC86-A3E1-4C1D-BED2-947A377883F0}"/>
              </a:ext>
            </a:extLst>
          </p:cNvPr>
          <p:cNvSpPr>
            <a:spLocks noGrp="1"/>
          </p:cNvSpPr>
          <p:nvPr>
            <p:ph type="sldNum" sz="quarter" idx="12"/>
          </p:nvPr>
        </p:nvSpPr>
        <p:spPr/>
        <p:txBody>
          <a:bodyPr/>
          <a:lstStyle/>
          <a:p>
            <a:fld id="{FD413F21-8C81-4BE2-858A-A6E059A2A80B}" type="slidenum">
              <a:rPr lang="en-GB" smtClean="0"/>
              <a:t>‹#›</a:t>
            </a:fld>
            <a:endParaRPr lang="en-GB" dirty="0"/>
          </a:p>
        </p:txBody>
      </p:sp>
    </p:spTree>
    <p:extLst>
      <p:ext uri="{BB962C8B-B14F-4D97-AF65-F5344CB8AC3E}">
        <p14:creationId xmlns:p14="http://schemas.microsoft.com/office/powerpoint/2010/main" val="3040873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084D6-6AF3-4BC9-8F8E-15139FDB694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3B4BF52-D21A-4A2D-AE13-6BDA1B549E1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784675B-610D-4BD1-AF7C-7946683B28D1}"/>
              </a:ext>
            </a:extLst>
          </p:cNvPr>
          <p:cNvSpPr>
            <a:spLocks noGrp="1"/>
          </p:cNvSpPr>
          <p:nvPr>
            <p:ph type="dt" sz="half" idx="10"/>
          </p:nvPr>
        </p:nvSpPr>
        <p:spPr/>
        <p:txBody>
          <a:bodyPr/>
          <a:lstStyle/>
          <a:p>
            <a:fld id="{CD713076-4F8F-488B-9843-E6AF632E4907}" type="datetimeFigureOut">
              <a:rPr lang="en-GB" smtClean="0"/>
              <a:t>11/05/2020</a:t>
            </a:fld>
            <a:endParaRPr lang="en-GB" dirty="0"/>
          </a:p>
        </p:txBody>
      </p:sp>
      <p:sp>
        <p:nvSpPr>
          <p:cNvPr id="5" name="Footer Placeholder 4">
            <a:extLst>
              <a:ext uri="{FF2B5EF4-FFF2-40B4-BE49-F238E27FC236}">
                <a16:creationId xmlns:a16="http://schemas.microsoft.com/office/drawing/2014/main" id="{387F1D97-C78D-4B1D-A1CA-C2CD23EA4EB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0E11A911-241F-4235-97BB-E0A02BF3AD4E}"/>
              </a:ext>
            </a:extLst>
          </p:cNvPr>
          <p:cNvSpPr>
            <a:spLocks noGrp="1"/>
          </p:cNvSpPr>
          <p:nvPr>
            <p:ph type="sldNum" sz="quarter" idx="12"/>
          </p:nvPr>
        </p:nvSpPr>
        <p:spPr/>
        <p:txBody>
          <a:bodyPr/>
          <a:lstStyle/>
          <a:p>
            <a:fld id="{FD413F21-8C81-4BE2-858A-A6E059A2A80B}" type="slidenum">
              <a:rPr lang="en-GB" smtClean="0"/>
              <a:t>‹#›</a:t>
            </a:fld>
            <a:endParaRPr lang="en-GB" dirty="0"/>
          </a:p>
        </p:txBody>
      </p:sp>
    </p:spTree>
    <p:extLst>
      <p:ext uri="{BB962C8B-B14F-4D97-AF65-F5344CB8AC3E}">
        <p14:creationId xmlns:p14="http://schemas.microsoft.com/office/powerpoint/2010/main" val="4074138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A61A9-BA84-4952-94CE-ACCEFAC744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F8E7EAA-0F38-4F0A-95ED-C5862D3E46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947299-9E55-4995-ABE2-C71D776C0E9B}"/>
              </a:ext>
            </a:extLst>
          </p:cNvPr>
          <p:cNvSpPr>
            <a:spLocks noGrp="1"/>
          </p:cNvSpPr>
          <p:nvPr>
            <p:ph type="dt" sz="half" idx="10"/>
          </p:nvPr>
        </p:nvSpPr>
        <p:spPr/>
        <p:txBody>
          <a:bodyPr/>
          <a:lstStyle/>
          <a:p>
            <a:fld id="{CD713076-4F8F-488B-9843-E6AF632E4907}" type="datetimeFigureOut">
              <a:rPr lang="en-GB" smtClean="0"/>
              <a:t>11/05/2020</a:t>
            </a:fld>
            <a:endParaRPr lang="en-GB" dirty="0"/>
          </a:p>
        </p:txBody>
      </p:sp>
      <p:sp>
        <p:nvSpPr>
          <p:cNvPr id="5" name="Footer Placeholder 4">
            <a:extLst>
              <a:ext uri="{FF2B5EF4-FFF2-40B4-BE49-F238E27FC236}">
                <a16:creationId xmlns:a16="http://schemas.microsoft.com/office/drawing/2014/main" id="{3EB00976-DFD8-4172-9848-07E75BD2789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9129EC2-B474-4FA5-B1C7-22E5886B0069}"/>
              </a:ext>
            </a:extLst>
          </p:cNvPr>
          <p:cNvSpPr>
            <a:spLocks noGrp="1"/>
          </p:cNvSpPr>
          <p:nvPr>
            <p:ph type="sldNum" sz="quarter" idx="12"/>
          </p:nvPr>
        </p:nvSpPr>
        <p:spPr/>
        <p:txBody>
          <a:bodyPr/>
          <a:lstStyle/>
          <a:p>
            <a:fld id="{FD413F21-8C81-4BE2-858A-A6E059A2A80B}" type="slidenum">
              <a:rPr lang="en-GB" smtClean="0"/>
              <a:t>‹#›</a:t>
            </a:fld>
            <a:endParaRPr lang="en-GB" dirty="0"/>
          </a:p>
        </p:txBody>
      </p:sp>
    </p:spTree>
    <p:extLst>
      <p:ext uri="{BB962C8B-B14F-4D97-AF65-F5344CB8AC3E}">
        <p14:creationId xmlns:p14="http://schemas.microsoft.com/office/powerpoint/2010/main" val="1633669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90856-FDB2-4135-862F-04FF756F566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E9CB7B1-B6E3-4F32-8CE2-8A26E795477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CA7F356-185A-4209-A6AF-211D85087EC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B76D0C3-BB9D-434F-80D6-DCE2A96FB013}"/>
              </a:ext>
            </a:extLst>
          </p:cNvPr>
          <p:cNvSpPr>
            <a:spLocks noGrp="1"/>
          </p:cNvSpPr>
          <p:nvPr>
            <p:ph type="dt" sz="half" idx="10"/>
          </p:nvPr>
        </p:nvSpPr>
        <p:spPr/>
        <p:txBody>
          <a:bodyPr/>
          <a:lstStyle/>
          <a:p>
            <a:fld id="{CD713076-4F8F-488B-9843-E6AF632E4907}" type="datetimeFigureOut">
              <a:rPr lang="en-GB" smtClean="0"/>
              <a:t>11/05/2020</a:t>
            </a:fld>
            <a:endParaRPr lang="en-GB" dirty="0"/>
          </a:p>
        </p:txBody>
      </p:sp>
      <p:sp>
        <p:nvSpPr>
          <p:cNvPr id="6" name="Footer Placeholder 5">
            <a:extLst>
              <a:ext uri="{FF2B5EF4-FFF2-40B4-BE49-F238E27FC236}">
                <a16:creationId xmlns:a16="http://schemas.microsoft.com/office/drawing/2014/main" id="{CE10F3C7-7ECC-4B06-970E-3982DA367440}"/>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5F865227-89F4-487F-9ADA-4E7FA35F12E9}"/>
              </a:ext>
            </a:extLst>
          </p:cNvPr>
          <p:cNvSpPr>
            <a:spLocks noGrp="1"/>
          </p:cNvSpPr>
          <p:nvPr>
            <p:ph type="sldNum" sz="quarter" idx="12"/>
          </p:nvPr>
        </p:nvSpPr>
        <p:spPr/>
        <p:txBody>
          <a:bodyPr/>
          <a:lstStyle/>
          <a:p>
            <a:fld id="{FD413F21-8C81-4BE2-858A-A6E059A2A80B}" type="slidenum">
              <a:rPr lang="en-GB" smtClean="0"/>
              <a:t>‹#›</a:t>
            </a:fld>
            <a:endParaRPr lang="en-GB" dirty="0"/>
          </a:p>
        </p:txBody>
      </p:sp>
    </p:spTree>
    <p:extLst>
      <p:ext uri="{BB962C8B-B14F-4D97-AF65-F5344CB8AC3E}">
        <p14:creationId xmlns:p14="http://schemas.microsoft.com/office/powerpoint/2010/main" val="2092160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439F7-D756-40B6-96B2-8B07ECCCBE1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5831A55-807D-4B69-9343-A8D89C952C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E897BB3-6A90-4E64-9082-2CBEB6D1C83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7B6F5A9-454F-4033-A984-03C7D2B6B8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A7325BE-38BB-467B-9D20-5427E74D6D9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ED2C375-6C6F-4B3D-BDC6-9CC4EE723E25}"/>
              </a:ext>
            </a:extLst>
          </p:cNvPr>
          <p:cNvSpPr>
            <a:spLocks noGrp="1"/>
          </p:cNvSpPr>
          <p:nvPr>
            <p:ph type="dt" sz="half" idx="10"/>
          </p:nvPr>
        </p:nvSpPr>
        <p:spPr/>
        <p:txBody>
          <a:bodyPr/>
          <a:lstStyle/>
          <a:p>
            <a:fld id="{CD713076-4F8F-488B-9843-E6AF632E4907}" type="datetimeFigureOut">
              <a:rPr lang="en-GB" smtClean="0"/>
              <a:t>11/05/2020</a:t>
            </a:fld>
            <a:endParaRPr lang="en-GB" dirty="0"/>
          </a:p>
        </p:txBody>
      </p:sp>
      <p:sp>
        <p:nvSpPr>
          <p:cNvPr id="8" name="Footer Placeholder 7">
            <a:extLst>
              <a:ext uri="{FF2B5EF4-FFF2-40B4-BE49-F238E27FC236}">
                <a16:creationId xmlns:a16="http://schemas.microsoft.com/office/drawing/2014/main" id="{A268572C-1035-4E15-A1BF-947DFD01BEA4}"/>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4A78A671-E01F-44D7-B798-DB5D6D38706C}"/>
              </a:ext>
            </a:extLst>
          </p:cNvPr>
          <p:cNvSpPr>
            <a:spLocks noGrp="1"/>
          </p:cNvSpPr>
          <p:nvPr>
            <p:ph type="sldNum" sz="quarter" idx="12"/>
          </p:nvPr>
        </p:nvSpPr>
        <p:spPr/>
        <p:txBody>
          <a:bodyPr/>
          <a:lstStyle/>
          <a:p>
            <a:fld id="{FD413F21-8C81-4BE2-858A-A6E059A2A80B}" type="slidenum">
              <a:rPr lang="en-GB" smtClean="0"/>
              <a:t>‹#›</a:t>
            </a:fld>
            <a:endParaRPr lang="en-GB" dirty="0"/>
          </a:p>
        </p:txBody>
      </p:sp>
    </p:spTree>
    <p:extLst>
      <p:ext uri="{BB962C8B-B14F-4D97-AF65-F5344CB8AC3E}">
        <p14:creationId xmlns:p14="http://schemas.microsoft.com/office/powerpoint/2010/main" val="299042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F534D-6EA6-4F4B-B36A-A6BB206C44C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5ADEE2C-9244-420B-98B3-6110E605D627}"/>
              </a:ext>
            </a:extLst>
          </p:cNvPr>
          <p:cNvSpPr>
            <a:spLocks noGrp="1"/>
          </p:cNvSpPr>
          <p:nvPr>
            <p:ph type="dt" sz="half" idx="10"/>
          </p:nvPr>
        </p:nvSpPr>
        <p:spPr/>
        <p:txBody>
          <a:bodyPr/>
          <a:lstStyle/>
          <a:p>
            <a:fld id="{CD713076-4F8F-488B-9843-E6AF632E4907}" type="datetimeFigureOut">
              <a:rPr lang="en-GB" smtClean="0"/>
              <a:t>11/05/2020</a:t>
            </a:fld>
            <a:endParaRPr lang="en-GB" dirty="0"/>
          </a:p>
        </p:txBody>
      </p:sp>
      <p:sp>
        <p:nvSpPr>
          <p:cNvPr id="4" name="Footer Placeholder 3">
            <a:extLst>
              <a:ext uri="{FF2B5EF4-FFF2-40B4-BE49-F238E27FC236}">
                <a16:creationId xmlns:a16="http://schemas.microsoft.com/office/drawing/2014/main" id="{923B0BC9-EB49-47AC-B33E-6F47E6FA28C4}"/>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F284E51-1152-4588-AC2F-D97076CB49A5}"/>
              </a:ext>
            </a:extLst>
          </p:cNvPr>
          <p:cNvSpPr>
            <a:spLocks noGrp="1"/>
          </p:cNvSpPr>
          <p:nvPr>
            <p:ph type="sldNum" sz="quarter" idx="12"/>
          </p:nvPr>
        </p:nvSpPr>
        <p:spPr/>
        <p:txBody>
          <a:bodyPr/>
          <a:lstStyle/>
          <a:p>
            <a:fld id="{FD413F21-8C81-4BE2-858A-A6E059A2A80B}" type="slidenum">
              <a:rPr lang="en-GB" smtClean="0"/>
              <a:t>‹#›</a:t>
            </a:fld>
            <a:endParaRPr lang="en-GB" dirty="0"/>
          </a:p>
        </p:txBody>
      </p:sp>
    </p:spTree>
    <p:extLst>
      <p:ext uri="{BB962C8B-B14F-4D97-AF65-F5344CB8AC3E}">
        <p14:creationId xmlns:p14="http://schemas.microsoft.com/office/powerpoint/2010/main" val="2152956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6C8F10-0058-4C2F-AA38-DFB6FC9CD81D}"/>
              </a:ext>
            </a:extLst>
          </p:cNvPr>
          <p:cNvSpPr>
            <a:spLocks noGrp="1"/>
          </p:cNvSpPr>
          <p:nvPr>
            <p:ph type="dt" sz="half" idx="10"/>
          </p:nvPr>
        </p:nvSpPr>
        <p:spPr/>
        <p:txBody>
          <a:bodyPr/>
          <a:lstStyle/>
          <a:p>
            <a:fld id="{CD713076-4F8F-488B-9843-E6AF632E4907}" type="datetimeFigureOut">
              <a:rPr lang="en-GB" smtClean="0"/>
              <a:t>11/05/2020</a:t>
            </a:fld>
            <a:endParaRPr lang="en-GB" dirty="0"/>
          </a:p>
        </p:txBody>
      </p:sp>
      <p:sp>
        <p:nvSpPr>
          <p:cNvPr id="3" name="Footer Placeholder 2">
            <a:extLst>
              <a:ext uri="{FF2B5EF4-FFF2-40B4-BE49-F238E27FC236}">
                <a16:creationId xmlns:a16="http://schemas.microsoft.com/office/drawing/2014/main" id="{665D9FFE-3FA8-424F-B4CA-C1D22CA86940}"/>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63A8D49D-F0F6-4C5F-8F9D-18CC4ECE5527}"/>
              </a:ext>
            </a:extLst>
          </p:cNvPr>
          <p:cNvSpPr>
            <a:spLocks noGrp="1"/>
          </p:cNvSpPr>
          <p:nvPr>
            <p:ph type="sldNum" sz="quarter" idx="12"/>
          </p:nvPr>
        </p:nvSpPr>
        <p:spPr/>
        <p:txBody>
          <a:bodyPr/>
          <a:lstStyle/>
          <a:p>
            <a:fld id="{FD413F21-8C81-4BE2-858A-A6E059A2A80B}" type="slidenum">
              <a:rPr lang="en-GB" smtClean="0"/>
              <a:t>‹#›</a:t>
            </a:fld>
            <a:endParaRPr lang="en-GB" dirty="0"/>
          </a:p>
        </p:txBody>
      </p:sp>
    </p:spTree>
    <p:extLst>
      <p:ext uri="{BB962C8B-B14F-4D97-AF65-F5344CB8AC3E}">
        <p14:creationId xmlns:p14="http://schemas.microsoft.com/office/powerpoint/2010/main" val="205823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9BA56-01DF-4B84-B6A7-C077C41588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CF2C2AB-FBD1-4E98-8BD6-652B6C5645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AE160CC-A165-47DA-8D2E-8E4265456D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8DC5C74-FEE9-4D49-A85A-40498C9D6394}"/>
              </a:ext>
            </a:extLst>
          </p:cNvPr>
          <p:cNvSpPr>
            <a:spLocks noGrp="1"/>
          </p:cNvSpPr>
          <p:nvPr>
            <p:ph type="dt" sz="half" idx="10"/>
          </p:nvPr>
        </p:nvSpPr>
        <p:spPr/>
        <p:txBody>
          <a:bodyPr/>
          <a:lstStyle/>
          <a:p>
            <a:fld id="{CD713076-4F8F-488B-9843-E6AF632E4907}" type="datetimeFigureOut">
              <a:rPr lang="en-GB" smtClean="0"/>
              <a:t>11/05/2020</a:t>
            </a:fld>
            <a:endParaRPr lang="en-GB" dirty="0"/>
          </a:p>
        </p:txBody>
      </p:sp>
      <p:sp>
        <p:nvSpPr>
          <p:cNvPr id="6" name="Footer Placeholder 5">
            <a:extLst>
              <a:ext uri="{FF2B5EF4-FFF2-40B4-BE49-F238E27FC236}">
                <a16:creationId xmlns:a16="http://schemas.microsoft.com/office/drawing/2014/main" id="{F3C142A6-4ECD-4BBD-8C9D-4EE41B5E11AC}"/>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C1BA1AD0-17E9-49EE-86C7-3BAD1096F380}"/>
              </a:ext>
            </a:extLst>
          </p:cNvPr>
          <p:cNvSpPr>
            <a:spLocks noGrp="1"/>
          </p:cNvSpPr>
          <p:nvPr>
            <p:ph type="sldNum" sz="quarter" idx="12"/>
          </p:nvPr>
        </p:nvSpPr>
        <p:spPr/>
        <p:txBody>
          <a:bodyPr/>
          <a:lstStyle/>
          <a:p>
            <a:fld id="{FD413F21-8C81-4BE2-858A-A6E059A2A80B}" type="slidenum">
              <a:rPr lang="en-GB" smtClean="0"/>
              <a:t>‹#›</a:t>
            </a:fld>
            <a:endParaRPr lang="en-GB" dirty="0"/>
          </a:p>
        </p:txBody>
      </p:sp>
    </p:spTree>
    <p:extLst>
      <p:ext uri="{BB962C8B-B14F-4D97-AF65-F5344CB8AC3E}">
        <p14:creationId xmlns:p14="http://schemas.microsoft.com/office/powerpoint/2010/main" val="1320446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9F54B-94A9-4766-A30B-3AAE1828BC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EA1E215-883F-493F-8A59-29EF4B6707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A1D8C31F-F5D7-4BF4-9D06-4AA8A9911C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88F1B98-4ABD-49AA-B955-0058D56C3776}"/>
              </a:ext>
            </a:extLst>
          </p:cNvPr>
          <p:cNvSpPr>
            <a:spLocks noGrp="1"/>
          </p:cNvSpPr>
          <p:nvPr>
            <p:ph type="dt" sz="half" idx="10"/>
          </p:nvPr>
        </p:nvSpPr>
        <p:spPr/>
        <p:txBody>
          <a:bodyPr/>
          <a:lstStyle/>
          <a:p>
            <a:fld id="{CD713076-4F8F-488B-9843-E6AF632E4907}" type="datetimeFigureOut">
              <a:rPr lang="en-GB" smtClean="0"/>
              <a:t>11/05/2020</a:t>
            </a:fld>
            <a:endParaRPr lang="en-GB" dirty="0"/>
          </a:p>
        </p:txBody>
      </p:sp>
      <p:sp>
        <p:nvSpPr>
          <p:cNvPr id="6" name="Footer Placeholder 5">
            <a:extLst>
              <a:ext uri="{FF2B5EF4-FFF2-40B4-BE49-F238E27FC236}">
                <a16:creationId xmlns:a16="http://schemas.microsoft.com/office/drawing/2014/main" id="{E56C63F0-0203-4F7D-8004-C84B2A8D7AA1}"/>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BACEC4E-DD67-4B65-BA10-F0F2E582EFD9}"/>
              </a:ext>
            </a:extLst>
          </p:cNvPr>
          <p:cNvSpPr>
            <a:spLocks noGrp="1"/>
          </p:cNvSpPr>
          <p:nvPr>
            <p:ph type="sldNum" sz="quarter" idx="12"/>
          </p:nvPr>
        </p:nvSpPr>
        <p:spPr/>
        <p:txBody>
          <a:bodyPr/>
          <a:lstStyle/>
          <a:p>
            <a:fld id="{FD413F21-8C81-4BE2-858A-A6E059A2A80B}" type="slidenum">
              <a:rPr lang="en-GB" smtClean="0"/>
              <a:t>‹#›</a:t>
            </a:fld>
            <a:endParaRPr lang="en-GB" dirty="0"/>
          </a:p>
        </p:txBody>
      </p:sp>
    </p:spTree>
    <p:extLst>
      <p:ext uri="{BB962C8B-B14F-4D97-AF65-F5344CB8AC3E}">
        <p14:creationId xmlns:p14="http://schemas.microsoft.com/office/powerpoint/2010/main" val="3316434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705E07-4CFC-4BC9-8AB2-9A52C4DFF6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6B8D4EE-68D4-44C6-8F8C-66B2F81423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37E2B3C-4D55-483C-BC83-58C07DF64F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713076-4F8F-488B-9843-E6AF632E4907}" type="datetimeFigureOut">
              <a:rPr lang="en-GB" smtClean="0"/>
              <a:t>11/05/2020</a:t>
            </a:fld>
            <a:endParaRPr lang="en-GB" dirty="0"/>
          </a:p>
        </p:txBody>
      </p:sp>
      <p:sp>
        <p:nvSpPr>
          <p:cNvPr id="5" name="Footer Placeholder 4">
            <a:extLst>
              <a:ext uri="{FF2B5EF4-FFF2-40B4-BE49-F238E27FC236}">
                <a16:creationId xmlns:a16="http://schemas.microsoft.com/office/drawing/2014/main" id="{499D4B99-663E-4882-89EC-14AACCA9B4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960331B2-D684-4BAA-B897-B30FA1D198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413F21-8C81-4BE2-858A-A6E059A2A80B}" type="slidenum">
              <a:rPr lang="en-GB" smtClean="0"/>
              <a:t>‹#›</a:t>
            </a:fld>
            <a:endParaRPr lang="en-GB" dirty="0"/>
          </a:p>
        </p:txBody>
      </p:sp>
    </p:spTree>
    <p:extLst>
      <p:ext uri="{BB962C8B-B14F-4D97-AF65-F5344CB8AC3E}">
        <p14:creationId xmlns:p14="http://schemas.microsoft.com/office/powerpoint/2010/main" val="4008658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335864" y="-297712"/>
            <a:ext cx="11200975" cy="1325563"/>
          </a:xfrm>
        </p:spPr>
        <p:txBody>
          <a:bodyPr>
            <a:normAutofit/>
          </a:bodyPr>
          <a:lstStyle/>
          <a:p>
            <a:pPr algn="ctr"/>
            <a:r>
              <a:rPr lang="en-GB" sz="3200" b="1" u="sng" dirty="0" smtClean="0">
                <a:solidFill>
                  <a:srgbClr val="FF0000"/>
                </a:solidFill>
              </a:rPr>
              <a:t>PE/Dance </a:t>
            </a:r>
            <a:r>
              <a:rPr lang="en-GB" sz="3200" b="1" u="sng" dirty="0"/>
              <a:t>C</a:t>
            </a:r>
            <a:r>
              <a:rPr lang="en-GB" sz="3200" b="1" u="sng" dirty="0" smtClean="0"/>
              <a:t>urriculum </a:t>
            </a:r>
            <a:r>
              <a:rPr lang="en-GB" sz="3200" b="1" u="sng" dirty="0"/>
              <a:t>O</a:t>
            </a:r>
            <a:r>
              <a:rPr lang="en-GB" sz="3200" b="1" u="sng" dirty="0" smtClean="0"/>
              <a:t>verview – Year 7, 8 &amp; 9 Boys (KS3)</a:t>
            </a:r>
            <a:endParaRPr lang="en-GB" sz="3200" b="1" u="sng" dirty="0"/>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extLst>
              <p:ext uri="{D42A27DB-BD31-4B8C-83A1-F6EECF244321}">
                <p14:modId xmlns:p14="http://schemas.microsoft.com/office/powerpoint/2010/main" val="3197366251"/>
              </p:ext>
            </p:extLst>
          </p:nvPr>
        </p:nvGraphicFramePr>
        <p:xfrm>
          <a:off x="182879" y="976826"/>
          <a:ext cx="11821886" cy="5585104"/>
        </p:xfrm>
        <a:graphic>
          <a:graphicData uri="http://schemas.openxmlformats.org/drawingml/2006/table">
            <a:tbl>
              <a:tblPr firstRow="1" bandRow="1">
                <a:tableStyleId>{5C22544A-7EE6-4342-B048-85BDC9FD1C3A}</a:tableStyleId>
              </a:tblPr>
              <a:tblGrid>
                <a:gridCol w="1564587">
                  <a:extLst>
                    <a:ext uri="{9D8B030D-6E8A-4147-A177-3AD203B41FA5}">
                      <a16:colId xmlns:a16="http://schemas.microsoft.com/office/drawing/2014/main" val="3717695141"/>
                    </a:ext>
                  </a:extLst>
                </a:gridCol>
                <a:gridCol w="1805631">
                  <a:extLst>
                    <a:ext uri="{9D8B030D-6E8A-4147-A177-3AD203B41FA5}">
                      <a16:colId xmlns:a16="http://schemas.microsoft.com/office/drawing/2014/main" val="1058426284"/>
                    </a:ext>
                  </a:extLst>
                </a:gridCol>
                <a:gridCol w="1696304">
                  <a:extLst>
                    <a:ext uri="{9D8B030D-6E8A-4147-A177-3AD203B41FA5}">
                      <a16:colId xmlns:a16="http://schemas.microsoft.com/office/drawing/2014/main" val="3960397057"/>
                    </a:ext>
                  </a:extLst>
                </a:gridCol>
                <a:gridCol w="1688841">
                  <a:extLst>
                    <a:ext uri="{9D8B030D-6E8A-4147-A177-3AD203B41FA5}">
                      <a16:colId xmlns:a16="http://schemas.microsoft.com/office/drawing/2014/main" val="3706240846"/>
                    </a:ext>
                  </a:extLst>
                </a:gridCol>
                <a:gridCol w="1688841">
                  <a:extLst>
                    <a:ext uri="{9D8B030D-6E8A-4147-A177-3AD203B41FA5}">
                      <a16:colId xmlns:a16="http://schemas.microsoft.com/office/drawing/2014/main" val="4178250955"/>
                    </a:ext>
                  </a:extLst>
                </a:gridCol>
                <a:gridCol w="1688841">
                  <a:extLst>
                    <a:ext uri="{9D8B030D-6E8A-4147-A177-3AD203B41FA5}">
                      <a16:colId xmlns:a16="http://schemas.microsoft.com/office/drawing/2014/main" val="4072156639"/>
                    </a:ext>
                  </a:extLst>
                </a:gridCol>
                <a:gridCol w="1688841">
                  <a:extLst>
                    <a:ext uri="{9D8B030D-6E8A-4147-A177-3AD203B41FA5}">
                      <a16:colId xmlns:a16="http://schemas.microsoft.com/office/drawing/2014/main" val="2435721000"/>
                    </a:ext>
                  </a:extLst>
                </a:gridCol>
              </a:tblGrid>
              <a:tr h="538117">
                <a:tc>
                  <a:txBody>
                    <a:bodyPr/>
                    <a:lstStyle/>
                    <a:p>
                      <a:r>
                        <a:rPr lang="en-GB" sz="1400" b="0" u="none" dirty="0">
                          <a:solidFill>
                            <a:schemeClr val="tx1"/>
                          </a:solidFill>
                        </a:rPr>
                        <a:t>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u="none" dirty="0" smtClean="0">
                          <a:solidFill>
                            <a:schemeClr val="tx1"/>
                          </a:solidFill>
                        </a:rPr>
                        <a:t>Football</a:t>
                      </a:r>
                      <a:endParaRPr lang="en-GB" sz="14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dirty="0" smtClean="0">
                          <a:solidFill>
                            <a:schemeClr val="tx1"/>
                          </a:solidFill>
                        </a:rPr>
                        <a:t>Badminton</a:t>
                      </a:r>
                      <a:endParaRPr lang="en-GB" sz="14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u="none" dirty="0" smtClean="0">
                          <a:solidFill>
                            <a:schemeClr val="tx1"/>
                          </a:solidFill>
                        </a:rPr>
                        <a:t>Handball</a:t>
                      </a:r>
                      <a:endParaRPr lang="en-GB" sz="14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GB" sz="1400" b="0" u="none" dirty="0" smtClean="0">
                          <a:solidFill>
                            <a:schemeClr val="tx1"/>
                          </a:solidFill>
                        </a:rPr>
                        <a:t>Fitness</a:t>
                      </a:r>
                      <a:endParaRPr lang="en-GB" sz="14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u="none" dirty="0" smtClean="0">
                          <a:solidFill>
                            <a:schemeClr val="tx1"/>
                          </a:solidFill>
                        </a:rPr>
                        <a:t>Athletics/</a:t>
                      </a:r>
                    </a:p>
                    <a:p>
                      <a:r>
                        <a:rPr lang="en-GB" sz="1400" b="0" u="none" dirty="0" smtClean="0">
                          <a:solidFill>
                            <a:schemeClr val="tx1"/>
                          </a:solidFill>
                        </a:rPr>
                        <a:t>Invasion</a:t>
                      </a:r>
                      <a:endParaRPr lang="en-GB" sz="14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GB" sz="1400" b="0" u="none" dirty="0" smtClean="0">
                          <a:solidFill>
                            <a:schemeClr val="tx1"/>
                          </a:solidFill>
                        </a:rPr>
                        <a:t>Cricket</a:t>
                      </a:r>
                      <a:endParaRPr lang="en-GB" sz="14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73868"/>
                  </a:ext>
                </a:extLst>
              </a:tr>
              <a:tr h="535577">
                <a:tc>
                  <a:txBody>
                    <a:bodyPr/>
                    <a:lstStyle/>
                    <a:p>
                      <a:r>
                        <a:rPr lang="en-GB" sz="1400" b="0" u="none" dirty="0">
                          <a:solidFill>
                            <a:schemeClr val="tx1"/>
                          </a:solidFill>
                        </a:rPr>
                        <a:t>Length of </a:t>
                      </a:r>
                      <a:r>
                        <a:rPr lang="en-GB" sz="1400" b="0" u="none" dirty="0" smtClean="0">
                          <a:solidFill>
                            <a:schemeClr val="tx1"/>
                          </a:solidFill>
                        </a:rPr>
                        <a:t>topic (in weeks)</a:t>
                      </a:r>
                      <a:endParaRPr lang="en-GB" sz="14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u="none" dirty="0" smtClean="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dirty="0" smtClean="0">
                          <a:solidFill>
                            <a:schemeClr val="tx1"/>
                          </a:solidFill>
                        </a:rPr>
                        <a:t>6 (two weeks</a:t>
                      </a:r>
                      <a:r>
                        <a:rPr lang="en-GB" sz="1400" b="0" u="none" baseline="0" dirty="0" smtClean="0">
                          <a:solidFill>
                            <a:schemeClr val="tx1"/>
                          </a:solidFill>
                        </a:rPr>
                        <a:t> lost to mock exams)</a:t>
                      </a:r>
                      <a:endParaRPr lang="en-GB" sz="14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u="none" dirty="0" smtClean="0">
                          <a:solidFill>
                            <a:schemeClr val="tx1"/>
                          </a:solidFill>
                        </a:rPr>
                        <a:t>5/6</a:t>
                      </a:r>
                      <a:endParaRPr lang="en-GB" sz="14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dirty="0" smtClean="0">
                          <a:solidFill>
                            <a:schemeClr val="tx1"/>
                          </a:solidFill>
                        </a:rPr>
                        <a:t>5/6</a:t>
                      </a:r>
                      <a:endParaRPr lang="en-GB" sz="14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dirty="0" smtClean="0">
                          <a:solidFill>
                            <a:schemeClr val="tx1"/>
                          </a:solidFill>
                        </a:rPr>
                        <a:t>3</a:t>
                      </a:r>
                      <a:r>
                        <a:rPr lang="en-GB" sz="1400" b="0" u="none" baseline="0" dirty="0" smtClean="0">
                          <a:solidFill>
                            <a:schemeClr val="tx1"/>
                          </a:solidFill>
                        </a:rPr>
                        <a:t> of each</a:t>
                      </a:r>
                      <a:endParaRPr lang="en-GB" sz="14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dirty="0" smtClean="0">
                          <a:solidFill>
                            <a:schemeClr val="tx1"/>
                          </a:solidFill>
                        </a:rPr>
                        <a:t>6/7</a:t>
                      </a:r>
                      <a:endParaRPr lang="en-GB" sz="14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4519711"/>
                  </a:ext>
                </a:extLst>
              </a:tr>
              <a:tr h="770709">
                <a:tc>
                  <a:txBody>
                    <a:bodyPr/>
                    <a:lstStyle/>
                    <a:p>
                      <a:r>
                        <a:rPr lang="en-US" sz="1400" b="0" u="none" dirty="0" smtClean="0">
                          <a:solidFill>
                            <a:schemeClr val="tx1"/>
                          </a:solidFill>
                        </a:rPr>
                        <a:t>Links to</a:t>
                      </a:r>
                      <a:r>
                        <a:rPr lang="en-US" sz="1400" b="0" u="none" baseline="0" dirty="0" smtClean="0">
                          <a:solidFill>
                            <a:schemeClr val="tx1"/>
                          </a:solidFill>
                        </a:rPr>
                        <a:t> specification</a:t>
                      </a:r>
                    </a:p>
                    <a:p>
                      <a:endParaRPr lang="en-GB" sz="14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gridSpan="6">
                  <a:txBody>
                    <a:bodyPr/>
                    <a:lstStyle/>
                    <a:p>
                      <a:pPr marL="0" indent="0">
                        <a:buFont typeface="Arial" panose="020B0604020202020204" pitchFamily="34" charset="0"/>
                        <a:buNone/>
                      </a:pPr>
                      <a:r>
                        <a:rPr lang="en-US" sz="1600" b="0" u="none" dirty="0" smtClean="0">
                          <a:solidFill>
                            <a:schemeClr val="tx1"/>
                          </a:solidFill>
                        </a:rPr>
                        <a:t>AO4 - </a:t>
                      </a:r>
                      <a:r>
                        <a:rPr lang="en-GB" sz="1600" kern="1200" dirty="0" smtClean="0">
                          <a:solidFill>
                            <a:schemeClr val="dk1"/>
                          </a:solidFill>
                          <a:effectLst/>
                          <a:latin typeface="+mn-lt"/>
                          <a:ea typeface="+mn-ea"/>
                          <a:cs typeface="+mn-cs"/>
                        </a:rPr>
                        <a:t>Demonstrate and apply relevant skills and techniques in physical activity and sport</a:t>
                      </a:r>
                    </a:p>
                    <a:p>
                      <a:pPr marL="0" indent="0">
                        <a:buFont typeface="Arial" panose="020B0604020202020204" pitchFamily="34" charset="0"/>
                        <a:buNone/>
                      </a:pPr>
                      <a:r>
                        <a:rPr lang="en-GB" sz="1600" kern="1200" dirty="0" smtClean="0">
                          <a:solidFill>
                            <a:schemeClr val="dk1"/>
                          </a:solidFill>
                          <a:effectLst/>
                          <a:latin typeface="+mn-lt"/>
                          <a:ea typeface="+mn-ea"/>
                          <a:cs typeface="+mn-cs"/>
                        </a:rPr>
                        <a:t>Analyse and evaluate performance</a:t>
                      </a:r>
                      <a:endParaRPr lang="en-GB" sz="1600" b="0" u="none" dirty="0" smtClean="0">
                        <a:solidFill>
                          <a:schemeClr val="tx1"/>
                        </a:solidFill>
                      </a:endParaRPr>
                    </a:p>
                    <a:p>
                      <a:pPr marL="0" indent="0">
                        <a:buFont typeface="Arial" panose="020B0604020202020204" pitchFamily="34" charset="0"/>
                        <a:buNone/>
                      </a:pP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8478522"/>
                  </a:ext>
                </a:extLst>
              </a:tr>
              <a:tr h="1227909">
                <a:tc>
                  <a:txBody>
                    <a:bodyPr/>
                    <a:lstStyle/>
                    <a:p>
                      <a:r>
                        <a:rPr lang="en-GB" sz="1400" b="0" u="none" dirty="0">
                          <a:solidFill>
                            <a:schemeClr val="tx1"/>
                          </a:solidFill>
                        </a:rPr>
                        <a:t>Assessment </a:t>
                      </a:r>
                      <a:r>
                        <a:rPr lang="en-GB" sz="1400" b="0" u="none" dirty="0" smtClean="0">
                          <a:solidFill>
                            <a:schemeClr val="tx1"/>
                          </a:solidFill>
                        </a:rPr>
                        <a:t>Task(s)</a:t>
                      </a:r>
                      <a:endParaRPr lang="en-GB" sz="14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u="none" dirty="0" smtClean="0">
                          <a:solidFill>
                            <a:schemeClr val="tx1"/>
                          </a:solidFill>
                        </a:rPr>
                        <a:t>Formal Assessment</a:t>
                      </a:r>
                      <a:r>
                        <a:rPr lang="en-US" sz="1200" b="0" u="none" baseline="0" dirty="0" smtClean="0">
                          <a:solidFill>
                            <a:schemeClr val="tx1"/>
                          </a:solidFill>
                        </a:rPr>
                        <a:t> of AF</a:t>
                      </a:r>
                    </a:p>
                    <a:p>
                      <a:r>
                        <a:rPr lang="en-GB" sz="1200" kern="1200" dirty="0" smtClean="0">
                          <a:solidFill>
                            <a:schemeClr val="dk1"/>
                          </a:solidFill>
                          <a:effectLst/>
                          <a:latin typeface="+mn-lt"/>
                          <a:ea typeface="+mn-ea"/>
                          <a:cs typeface="+mn-cs"/>
                        </a:rPr>
                        <a:t>1.Range of skills</a:t>
                      </a:r>
                    </a:p>
                    <a:p>
                      <a:r>
                        <a:rPr lang="en-GB" sz="1200" kern="1200" dirty="0" smtClean="0">
                          <a:solidFill>
                            <a:schemeClr val="dk1"/>
                          </a:solidFill>
                          <a:effectLst/>
                          <a:latin typeface="+mn-lt"/>
                          <a:ea typeface="+mn-ea"/>
                          <a:cs typeface="+mn-cs"/>
                        </a:rPr>
                        <a:t>2. Quality of skills</a:t>
                      </a:r>
                    </a:p>
                    <a:p>
                      <a:r>
                        <a:rPr lang="en-GB" sz="1200" kern="1200" dirty="0" smtClean="0">
                          <a:solidFill>
                            <a:schemeClr val="dk1"/>
                          </a:solidFill>
                          <a:effectLst/>
                          <a:latin typeface="+mn-lt"/>
                          <a:ea typeface="+mn-ea"/>
                          <a:cs typeface="+mn-cs"/>
                        </a:rPr>
                        <a:t>3. Physical attributes</a:t>
                      </a:r>
                    </a:p>
                    <a:p>
                      <a:r>
                        <a:rPr lang="en-GB" sz="1200" kern="1200" dirty="0" smtClean="0">
                          <a:solidFill>
                            <a:schemeClr val="dk1"/>
                          </a:solidFill>
                          <a:effectLst/>
                          <a:latin typeface="+mn-lt"/>
                          <a:ea typeface="+mn-ea"/>
                          <a:cs typeface="+mn-cs"/>
                        </a:rPr>
                        <a:t>4. Decision making</a:t>
                      </a:r>
                    </a:p>
                    <a:p>
                      <a:r>
                        <a:rPr lang="en-GB" sz="1200" b="1" u="none" kern="1200" dirty="0" smtClean="0">
                          <a:solidFill>
                            <a:schemeClr val="dk1"/>
                          </a:solidFill>
                          <a:effectLst/>
                          <a:latin typeface="+mn-lt"/>
                          <a:ea typeface="+mn-ea"/>
                          <a:cs typeface="+mn-cs"/>
                        </a:rPr>
                        <a:t>5. Strategies</a:t>
                      </a:r>
                      <a:r>
                        <a:rPr lang="en-GB" sz="1200" b="1" u="none" kern="1200" baseline="0" dirty="0" smtClean="0">
                          <a:solidFill>
                            <a:schemeClr val="dk1"/>
                          </a:solidFill>
                          <a:effectLst/>
                          <a:latin typeface="+mn-lt"/>
                          <a:ea typeface="+mn-ea"/>
                          <a:cs typeface="+mn-cs"/>
                        </a:rPr>
                        <a:t>/Tactics</a:t>
                      </a:r>
                      <a:endParaRPr lang="en-US" sz="1200" b="1" u="none"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US" sz="1200" b="0" u="none" dirty="0" smtClean="0">
                          <a:solidFill>
                            <a:schemeClr val="tx1"/>
                          </a:solidFill>
                        </a:rPr>
                        <a:t>Formal Assessment</a:t>
                      </a:r>
                      <a:r>
                        <a:rPr lang="en-US" sz="1200" b="0" u="none" baseline="0" dirty="0" smtClean="0">
                          <a:solidFill>
                            <a:schemeClr val="tx1"/>
                          </a:solidFill>
                        </a:rPr>
                        <a:t> of AF</a:t>
                      </a:r>
                    </a:p>
                    <a:p>
                      <a:r>
                        <a:rPr lang="en-GB" sz="1200" kern="1200" dirty="0" smtClean="0">
                          <a:solidFill>
                            <a:schemeClr val="dk1"/>
                          </a:solidFill>
                          <a:effectLst/>
                          <a:latin typeface="+mn-lt"/>
                          <a:ea typeface="+mn-ea"/>
                          <a:cs typeface="+mn-cs"/>
                        </a:rPr>
                        <a:t>1.Range of skills</a:t>
                      </a:r>
                    </a:p>
                    <a:p>
                      <a:r>
                        <a:rPr lang="en-GB" sz="1200" kern="1200" dirty="0" smtClean="0">
                          <a:solidFill>
                            <a:schemeClr val="dk1"/>
                          </a:solidFill>
                          <a:effectLst/>
                          <a:latin typeface="+mn-lt"/>
                          <a:ea typeface="+mn-ea"/>
                          <a:cs typeface="+mn-cs"/>
                        </a:rPr>
                        <a:t>2. Quality of skills</a:t>
                      </a:r>
                    </a:p>
                    <a:p>
                      <a:r>
                        <a:rPr lang="en-GB" sz="1200" kern="1200" dirty="0" smtClean="0">
                          <a:solidFill>
                            <a:schemeClr val="dk1"/>
                          </a:solidFill>
                          <a:effectLst/>
                          <a:latin typeface="+mn-lt"/>
                          <a:ea typeface="+mn-ea"/>
                          <a:cs typeface="+mn-cs"/>
                        </a:rPr>
                        <a:t>3. Physical attributes</a:t>
                      </a:r>
                    </a:p>
                    <a:p>
                      <a:r>
                        <a:rPr lang="en-GB" sz="1200" kern="1200" dirty="0" smtClean="0">
                          <a:solidFill>
                            <a:schemeClr val="dk1"/>
                          </a:solidFill>
                          <a:effectLst/>
                          <a:latin typeface="+mn-lt"/>
                          <a:ea typeface="+mn-ea"/>
                          <a:cs typeface="+mn-cs"/>
                        </a:rPr>
                        <a:t>4. Decision making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Calibri" panose="020F0502020204030204"/>
                          <a:ea typeface="+mn-ea"/>
                          <a:cs typeface="+mn-cs"/>
                        </a:rPr>
                        <a:t>5. Rules and Regulations</a:t>
                      </a:r>
                      <a:endParaRPr kumimoji="0" lang="en-US" sz="1200" b="1" i="0" u="none" strike="noStrike" kern="1200" cap="none" spc="0" normalizeH="0" baseline="0" noProof="0" dirty="0" smtClean="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u="none" dirty="0" smtClean="0">
                          <a:solidFill>
                            <a:schemeClr val="tx1"/>
                          </a:solidFill>
                        </a:rPr>
                        <a:t>Formal Assessment</a:t>
                      </a:r>
                      <a:r>
                        <a:rPr lang="en-US" sz="1200" b="0" u="none" baseline="0" dirty="0" smtClean="0">
                          <a:solidFill>
                            <a:schemeClr val="tx1"/>
                          </a:solidFill>
                        </a:rPr>
                        <a:t> of AF</a:t>
                      </a:r>
                    </a:p>
                    <a:p>
                      <a:r>
                        <a:rPr lang="en-GB" sz="1200" kern="1200" dirty="0" smtClean="0">
                          <a:solidFill>
                            <a:schemeClr val="dk1"/>
                          </a:solidFill>
                          <a:effectLst/>
                          <a:latin typeface="+mn-lt"/>
                          <a:ea typeface="+mn-ea"/>
                          <a:cs typeface="+mn-cs"/>
                        </a:rPr>
                        <a:t>1.Range of skills</a:t>
                      </a:r>
                    </a:p>
                    <a:p>
                      <a:r>
                        <a:rPr lang="en-GB" sz="1200" kern="1200" dirty="0" smtClean="0">
                          <a:solidFill>
                            <a:schemeClr val="dk1"/>
                          </a:solidFill>
                          <a:effectLst/>
                          <a:latin typeface="+mn-lt"/>
                          <a:ea typeface="+mn-ea"/>
                          <a:cs typeface="+mn-cs"/>
                        </a:rPr>
                        <a:t>2. Quality of skills</a:t>
                      </a:r>
                    </a:p>
                    <a:p>
                      <a:r>
                        <a:rPr lang="en-GB" sz="1200" kern="1200" dirty="0" smtClean="0">
                          <a:solidFill>
                            <a:schemeClr val="dk1"/>
                          </a:solidFill>
                          <a:effectLst/>
                          <a:latin typeface="+mn-lt"/>
                          <a:ea typeface="+mn-ea"/>
                          <a:cs typeface="+mn-cs"/>
                        </a:rPr>
                        <a:t>3. Physical attributes</a:t>
                      </a:r>
                    </a:p>
                    <a:p>
                      <a:r>
                        <a:rPr lang="en-GB" sz="1200" kern="1200" dirty="0" smtClean="0">
                          <a:solidFill>
                            <a:schemeClr val="dk1"/>
                          </a:solidFill>
                          <a:effectLst/>
                          <a:latin typeface="+mn-lt"/>
                          <a:ea typeface="+mn-ea"/>
                          <a:cs typeface="+mn-cs"/>
                        </a:rPr>
                        <a:t>4. Decision making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Calibri" panose="020F0502020204030204"/>
                          <a:ea typeface="+mn-ea"/>
                          <a:cs typeface="+mn-cs"/>
                        </a:rPr>
                        <a:t>5. </a:t>
                      </a:r>
                      <a:r>
                        <a:rPr lang="en-GB" sz="1200" b="1" u="none" kern="1200" dirty="0" smtClean="0">
                          <a:solidFill>
                            <a:schemeClr val="dk1"/>
                          </a:solidFill>
                          <a:effectLst/>
                          <a:latin typeface="+mn-lt"/>
                          <a:ea typeface="+mn-ea"/>
                          <a:cs typeface="+mn-cs"/>
                        </a:rPr>
                        <a:t>Strategies</a:t>
                      </a:r>
                      <a:r>
                        <a:rPr lang="en-GB" sz="1200" b="1" u="none" kern="1200" baseline="0" dirty="0" smtClean="0">
                          <a:solidFill>
                            <a:schemeClr val="dk1"/>
                          </a:solidFill>
                          <a:effectLst/>
                          <a:latin typeface="+mn-lt"/>
                          <a:ea typeface="+mn-ea"/>
                          <a:cs typeface="+mn-cs"/>
                        </a:rPr>
                        <a:t>/Tactics</a:t>
                      </a:r>
                      <a:endParaRPr lang="en-US" sz="1200" b="1" u="none"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US" sz="1200" b="0" u="none" dirty="0" smtClean="0">
                          <a:solidFill>
                            <a:schemeClr val="tx1"/>
                          </a:solidFill>
                        </a:rPr>
                        <a:t>Formal Assessment</a:t>
                      </a:r>
                      <a:r>
                        <a:rPr lang="en-US" sz="1200" b="0" u="none" baseline="0" dirty="0" smtClean="0">
                          <a:solidFill>
                            <a:schemeClr val="tx1"/>
                          </a:solidFill>
                        </a:rPr>
                        <a:t> of AF</a:t>
                      </a:r>
                    </a:p>
                    <a:p>
                      <a:r>
                        <a:rPr lang="en-GB" sz="1200" kern="1200" dirty="0" smtClean="0">
                          <a:solidFill>
                            <a:schemeClr val="dk1"/>
                          </a:solidFill>
                          <a:effectLst/>
                          <a:latin typeface="+mn-lt"/>
                          <a:ea typeface="+mn-ea"/>
                          <a:cs typeface="+mn-cs"/>
                        </a:rPr>
                        <a:t>1.Range of skills</a:t>
                      </a:r>
                    </a:p>
                    <a:p>
                      <a:r>
                        <a:rPr lang="en-GB" sz="1200" kern="1200" dirty="0" smtClean="0">
                          <a:solidFill>
                            <a:schemeClr val="dk1"/>
                          </a:solidFill>
                          <a:effectLst/>
                          <a:latin typeface="+mn-lt"/>
                          <a:ea typeface="+mn-ea"/>
                          <a:cs typeface="+mn-cs"/>
                        </a:rPr>
                        <a:t>2. Quality of skills</a:t>
                      </a:r>
                    </a:p>
                    <a:p>
                      <a:r>
                        <a:rPr lang="en-GB" sz="1200" kern="1200" dirty="0" smtClean="0">
                          <a:solidFill>
                            <a:schemeClr val="dk1"/>
                          </a:solidFill>
                          <a:effectLst/>
                          <a:latin typeface="+mn-lt"/>
                          <a:ea typeface="+mn-ea"/>
                          <a:cs typeface="+mn-cs"/>
                        </a:rPr>
                        <a:t>3. Physical attributes</a:t>
                      </a:r>
                    </a:p>
                    <a:p>
                      <a:r>
                        <a:rPr lang="en-GB" sz="1200" kern="1200" dirty="0" smtClean="0">
                          <a:solidFill>
                            <a:schemeClr val="dk1"/>
                          </a:solidFill>
                          <a:effectLst/>
                          <a:latin typeface="+mn-lt"/>
                          <a:ea typeface="+mn-ea"/>
                          <a:cs typeface="+mn-cs"/>
                        </a:rPr>
                        <a:t>4. Decision making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Calibri" panose="020F0502020204030204"/>
                          <a:ea typeface="+mn-ea"/>
                          <a:cs typeface="+mn-cs"/>
                        </a:rPr>
                        <a:t>5. Safety procedures</a:t>
                      </a:r>
                      <a:endParaRPr kumimoji="0" lang="en-US" sz="1200" b="1" i="0" u="none" strike="noStrike" kern="1200" cap="none" spc="0" normalizeH="0" baseline="0" noProof="0" dirty="0" smtClean="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u="none" dirty="0" smtClean="0">
                          <a:solidFill>
                            <a:schemeClr val="tx1"/>
                          </a:solidFill>
                        </a:rPr>
                        <a:t>Formal Assessment</a:t>
                      </a:r>
                      <a:r>
                        <a:rPr lang="en-US" sz="1200" b="0" u="none" baseline="0" dirty="0" smtClean="0">
                          <a:solidFill>
                            <a:schemeClr val="tx1"/>
                          </a:solidFill>
                        </a:rPr>
                        <a:t> of AF</a:t>
                      </a:r>
                    </a:p>
                    <a:p>
                      <a:r>
                        <a:rPr lang="en-GB" sz="1200" kern="1200" dirty="0" smtClean="0">
                          <a:solidFill>
                            <a:schemeClr val="dk1"/>
                          </a:solidFill>
                          <a:effectLst/>
                          <a:latin typeface="+mn-lt"/>
                          <a:ea typeface="+mn-ea"/>
                          <a:cs typeface="+mn-cs"/>
                        </a:rPr>
                        <a:t>1.Range of skills</a:t>
                      </a:r>
                    </a:p>
                    <a:p>
                      <a:r>
                        <a:rPr lang="en-GB" sz="1200" kern="1200" dirty="0" smtClean="0">
                          <a:solidFill>
                            <a:schemeClr val="dk1"/>
                          </a:solidFill>
                          <a:effectLst/>
                          <a:latin typeface="+mn-lt"/>
                          <a:ea typeface="+mn-ea"/>
                          <a:cs typeface="+mn-cs"/>
                        </a:rPr>
                        <a:t>2. Quality of skills</a:t>
                      </a:r>
                    </a:p>
                    <a:p>
                      <a:r>
                        <a:rPr lang="en-GB" sz="1200" kern="1200" dirty="0" smtClean="0">
                          <a:solidFill>
                            <a:schemeClr val="dk1"/>
                          </a:solidFill>
                          <a:effectLst/>
                          <a:latin typeface="+mn-lt"/>
                          <a:ea typeface="+mn-ea"/>
                          <a:cs typeface="+mn-cs"/>
                        </a:rPr>
                        <a:t>3. Physical attributes</a:t>
                      </a:r>
                    </a:p>
                    <a:p>
                      <a:r>
                        <a:rPr lang="en-GB" sz="1200" kern="1200" dirty="0" smtClean="0">
                          <a:solidFill>
                            <a:schemeClr val="dk1"/>
                          </a:solidFill>
                          <a:effectLst/>
                          <a:latin typeface="+mn-lt"/>
                          <a:ea typeface="+mn-ea"/>
                          <a:cs typeface="+mn-cs"/>
                        </a:rPr>
                        <a:t>4. Decision making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Calibri" panose="020F0502020204030204"/>
                          <a:ea typeface="+mn-ea"/>
                          <a:cs typeface="+mn-cs"/>
                        </a:rPr>
                        <a:t>5. Strengths &amp; weaknesses</a:t>
                      </a:r>
                      <a:endParaRPr kumimoji="0" lang="en-US" sz="1200" b="1" i="0" u="none" strike="noStrike" kern="1200" cap="none" spc="0" normalizeH="0" baseline="0" noProof="0" dirty="0" smtClean="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US" sz="1200" b="0" u="none" dirty="0" smtClean="0">
                          <a:solidFill>
                            <a:schemeClr val="tx1"/>
                          </a:solidFill>
                        </a:rPr>
                        <a:t>Formal Assessment</a:t>
                      </a:r>
                      <a:r>
                        <a:rPr lang="en-US" sz="1200" b="0" u="none" baseline="0" dirty="0" smtClean="0">
                          <a:solidFill>
                            <a:schemeClr val="tx1"/>
                          </a:solidFill>
                        </a:rPr>
                        <a:t> of AF</a:t>
                      </a:r>
                    </a:p>
                    <a:p>
                      <a:r>
                        <a:rPr lang="en-GB" sz="1200" kern="1200" dirty="0" smtClean="0">
                          <a:solidFill>
                            <a:schemeClr val="dk1"/>
                          </a:solidFill>
                          <a:effectLst/>
                          <a:latin typeface="+mn-lt"/>
                          <a:ea typeface="+mn-ea"/>
                          <a:cs typeface="+mn-cs"/>
                        </a:rPr>
                        <a:t>1.Range of skills</a:t>
                      </a:r>
                    </a:p>
                    <a:p>
                      <a:r>
                        <a:rPr lang="en-GB" sz="1200" kern="1200" dirty="0" smtClean="0">
                          <a:solidFill>
                            <a:schemeClr val="dk1"/>
                          </a:solidFill>
                          <a:effectLst/>
                          <a:latin typeface="+mn-lt"/>
                          <a:ea typeface="+mn-ea"/>
                          <a:cs typeface="+mn-cs"/>
                        </a:rPr>
                        <a:t>2. Quality of skills</a:t>
                      </a:r>
                    </a:p>
                    <a:p>
                      <a:r>
                        <a:rPr lang="en-GB" sz="1200" kern="1200" dirty="0" smtClean="0">
                          <a:solidFill>
                            <a:schemeClr val="dk1"/>
                          </a:solidFill>
                          <a:effectLst/>
                          <a:latin typeface="+mn-lt"/>
                          <a:ea typeface="+mn-ea"/>
                          <a:cs typeface="+mn-cs"/>
                        </a:rPr>
                        <a:t>3. Physical attributes</a:t>
                      </a:r>
                    </a:p>
                    <a:p>
                      <a:r>
                        <a:rPr lang="en-GB" sz="1200" kern="1200" dirty="0" smtClean="0">
                          <a:solidFill>
                            <a:schemeClr val="dk1"/>
                          </a:solidFill>
                          <a:effectLst/>
                          <a:latin typeface="+mn-lt"/>
                          <a:ea typeface="+mn-ea"/>
                          <a:cs typeface="+mn-cs"/>
                        </a:rPr>
                        <a:t>4. Decision making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Calibri" panose="020F0502020204030204"/>
                          <a:ea typeface="+mn-ea"/>
                          <a:cs typeface="+mn-cs"/>
                        </a:rPr>
                        <a:t>5. Communication</a:t>
                      </a:r>
                      <a:endParaRPr kumimoji="0" lang="en-US" sz="1200" b="1" i="0" u="none" strike="noStrike" kern="1200" cap="none" spc="0" normalizeH="0" baseline="0" noProof="0" dirty="0" smtClean="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07812"/>
                  </a:ext>
                </a:extLst>
              </a:tr>
              <a:tr h="1123406">
                <a:tc>
                  <a:txBody>
                    <a:bodyPr/>
                    <a:lstStyle/>
                    <a:p>
                      <a:r>
                        <a:rPr lang="en-GB" sz="1400" b="0" u="none" dirty="0">
                          <a:solidFill>
                            <a:schemeClr val="tx1"/>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gridSpan="6">
                  <a:txBody>
                    <a:bodyPr/>
                    <a:lstStyle/>
                    <a:p>
                      <a:pPr algn="l">
                        <a:spcAft>
                          <a:spcPts val="0"/>
                        </a:spcAft>
                      </a:pPr>
                      <a:r>
                        <a:rPr lang="en-GB" sz="1600" dirty="0" smtClean="0">
                          <a:effectLst/>
                          <a:latin typeface="+mn-lt"/>
                          <a:ea typeface="Times New Roman" panose="02020603050405020304" pitchFamily="18" charset="0"/>
                        </a:rPr>
                        <a:t>Demonstration of</a:t>
                      </a:r>
                      <a:r>
                        <a:rPr lang="en-GB" sz="1600" baseline="0" dirty="0" smtClean="0">
                          <a:effectLst/>
                          <a:latin typeface="+mn-lt"/>
                          <a:ea typeface="Times New Roman" panose="02020603050405020304" pitchFamily="18" charset="0"/>
                        </a:rPr>
                        <a:t> core and advanced skills (see specification and SOW).</a:t>
                      </a:r>
                    </a:p>
                    <a:p>
                      <a:pPr algn="l">
                        <a:spcAft>
                          <a:spcPts val="0"/>
                        </a:spcAft>
                      </a:pPr>
                      <a:r>
                        <a:rPr lang="en-GB" sz="1600" baseline="0" dirty="0" smtClean="0">
                          <a:effectLst/>
                          <a:latin typeface="+mn-lt"/>
                          <a:ea typeface="Times New Roman" panose="02020603050405020304" pitchFamily="18" charset="0"/>
                        </a:rPr>
                        <a:t>Ability to control the quality of the skills.</a:t>
                      </a:r>
                    </a:p>
                    <a:p>
                      <a:pPr algn="l">
                        <a:spcAft>
                          <a:spcPts val="0"/>
                        </a:spcAft>
                      </a:pPr>
                      <a:r>
                        <a:rPr lang="en-GB" sz="1600" baseline="0" dirty="0" smtClean="0">
                          <a:effectLst/>
                          <a:latin typeface="+mn-lt"/>
                          <a:ea typeface="Times New Roman" panose="02020603050405020304" pitchFamily="18" charset="0"/>
                        </a:rPr>
                        <a:t>Demonstration of appropriate levels of physical fitness and psychological control.</a:t>
                      </a:r>
                    </a:p>
                    <a:p>
                      <a:pPr algn="l">
                        <a:spcAft>
                          <a:spcPts val="0"/>
                        </a:spcAft>
                      </a:pPr>
                      <a:r>
                        <a:rPr lang="en-GB" sz="1600" baseline="0" dirty="0" smtClean="0">
                          <a:effectLst/>
                          <a:latin typeface="+mn-lt"/>
                          <a:ea typeface="Times New Roman" panose="02020603050405020304" pitchFamily="18" charset="0"/>
                        </a:rPr>
                        <a:t>Selects and applies correct tactics/strategies.</a:t>
                      </a:r>
                      <a:endParaRPr lang="en-GB"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239525"/>
                  </a:ext>
                </a:extLst>
              </a:tr>
              <a:tr h="1062815">
                <a:tc>
                  <a:txBody>
                    <a:bodyPr/>
                    <a:lstStyle/>
                    <a:p>
                      <a:r>
                        <a:rPr lang="en-GB" sz="1400" b="0" u="none" dirty="0">
                          <a:solidFill>
                            <a:schemeClr val="tx1"/>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u="none" dirty="0" smtClean="0">
                          <a:solidFill>
                            <a:schemeClr val="tx1"/>
                          </a:solidFill>
                        </a:rPr>
                        <a:t>Teamwork</a:t>
                      </a:r>
                    </a:p>
                    <a:p>
                      <a:r>
                        <a:rPr lang="en-US" sz="1200" b="0" u="none" dirty="0" smtClean="0">
                          <a:solidFill>
                            <a:schemeClr val="tx1"/>
                          </a:solidFill>
                        </a:rPr>
                        <a:t>Positioning</a:t>
                      </a:r>
                      <a:r>
                        <a:rPr lang="en-US" sz="1200" b="0" u="none" baseline="0" dirty="0" smtClean="0">
                          <a:solidFill>
                            <a:schemeClr val="tx1"/>
                          </a:solidFill>
                        </a:rPr>
                        <a:t> </a:t>
                      </a:r>
                      <a:endParaRPr lang="en-US" sz="1200" b="0" u="none" dirty="0" smtClean="0">
                        <a:solidFill>
                          <a:schemeClr val="tx1"/>
                        </a:solidFill>
                      </a:endParaRPr>
                    </a:p>
                    <a:p>
                      <a:r>
                        <a:rPr lang="en-GB" sz="1200" b="0" u="none" dirty="0" smtClean="0">
                          <a:solidFill>
                            <a:schemeClr val="tx1"/>
                          </a:solidFill>
                        </a:rPr>
                        <a:t>Knowledge of rules</a:t>
                      </a:r>
                    </a:p>
                    <a:p>
                      <a:r>
                        <a:rPr lang="en-GB" sz="1200" b="0" u="none" dirty="0" smtClean="0">
                          <a:solidFill>
                            <a:schemeClr val="tx1"/>
                          </a:solidFill>
                        </a:rPr>
                        <a:t>Decision</a:t>
                      </a:r>
                      <a:r>
                        <a:rPr lang="en-GB" sz="1200" b="0" u="none" baseline="0" dirty="0" smtClean="0">
                          <a:solidFill>
                            <a:schemeClr val="tx1"/>
                          </a:solidFill>
                        </a:rPr>
                        <a:t> making</a:t>
                      </a: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GB" sz="1200" b="0" u="none" dirty="0" smtClean="0">
                          <a:solidFill>
                            <a:schemeClr val="tx1"/>
                          </a:solidFill>
                        </a:rPr>
                        <a:t>Knowledge of rules</a:t>
                      </a:r>
                    </a:p>
                    <a:p>
                      <a:r>
                        <a:rPr lang="en-GB" sz="1200" b="0" u="none" dirty="0" smtClean="0">
                          <a:solidFill>
                            <a:schemeClr val="tx1"/>
                          </a:solidFill>
                        </a:rPr>
                        <a:t>Decision</a:t>
                      </a:r>
                      <a:r>
                        <a:rPr lang="en-GB" sz="1200" b="0" u="none" baseline="0" dirty="0" smtClean="0">
                          <a:solidFill>
                            <a:schemeClr val="tx1"/>
                          </a:solidFill>
                        </a:rPr>
                        <a:t> making</a:t>
                      </a:r>
                      <a:endParaRPr lang="en-GB" sz="1200" b="0" u="none" dirty="0" smtClean="0">
                        <a:solidFill>
                          <a:schemeClr val="tx1"/>
                        </a:solidFill>
                      </a:endParaRPr>
                    </a:p>
                    <a:p>
                      <a:r>
                        <a:rPr lang="en-GB" sz="1200" b="0" u="none" dirty="0" smtClean="0">
                          <a:solidFill>
                            <a:schemeClr val="tx1"/>
                          </a:solidFill>
                        </a:rPr>
                        <a:t>Shot selection</a:t>
                      </a: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u="none" dirty="0" smtClean="0">
                          <a:solidFill>
                            <a:schemeClr val="tx1"/>
                          </a:solidFill>
                        </a:rPr>
                        <a:t>Teamwork,</a:t>
                      </a:r>
                    </a:p>
                    <a:p>
                      <a:r>
                        <a:rPr lang="en-US" sz="1200" b="0" u="none" dirty="0" smtClean="0">
                          <a:solidFill>
                            <a:schemeClr val="tx1"/>
                          </a:solidFill>
                        </a:rPr>
                        <a:t>Positioning</a:t>
                      </a:r>
                      <a:r>
                        <a:rPr lang="en-US" sz="1200" b="0" u="none" baseline="0" dirty="0" smtClean="0">
                          <a:solidFill>
                            <a:schemeClr val="tx1"/>
                          </a:solidFill>
                        </a:rPr>
                        <a:t> </a:t>
                      </a:r>
                      <a:endParaRPr lang="en-US" sz="1200" b="0" u="none" dirty="0" smtClean="0">
                        <a:solidFill>
                          <a:schemeClr val="tx1"/>
                        </a:solidFill>
                      </a:endParaRPr>
                    </a:p>
                    <a:p>
                      <a:r>
                        <a:rPr lang="en-GB" sz="1200" b="0" u="none" dirty="0" smtClean="0">
                          <a:solidFill>
                            <a:schemeClr val="tx1"/>
                          </a:solidFill>
                        </a:rPr>
                        <a:t>Knowledge of rules</a:t>
                      </a:r>
                    </a:p>
                    <a:p>
                      <a:r>
                        <a:rPr lang="en-GB" sz="1200" b="0" u="none" dirty="0" smtClean="0">
                          <a:solidFill>
                            <a:schemeClr val="tx1"/>
                          </a:solidFill>
                        </a:rPr>
                        <a:t>Decision</a:t>
                      </a:r>
                      <a:r>
                        <a:rPr lang="en-GB" sz="1200" b="0" u="none" baseline="0" dirty="0" smtClean="0">
                          <a:solidFill>
                            <a:schemeClr val="tx1"/>
                          </a:solidFill>
                        </a:rPr>
                        <a:t> making</a:t>
                      </a:r>
                      <a:endParaRPr lang="en-GB" sz="1200" b="0" u="none" dirty="0" smtClean="0">
                        <a:solidFill>
                          <a:schemeClr val="tx1"/>
                        </a:solidFill>
                      </a:endParaRPr>
                    </a:p>
                    <a:p>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GB" sz="1200" b="0" u="none" dirty="0" smtClean="0">
                          <a:solidFill>
                            <a:schemeClr val="tx1"/>
                          </a:solidFill>
                        </a:rPr>
                        <a:t>Health and safety</a:t>
                      </a:r>
                    </a:p>
                    <a:p>
                      <a:r>
                        <a:rPr lang="en-GB" sz="1200" b="0" u="none" dirty="0" smtClean="0">
                          <a:solidFill>
                            <a:schemeClr val="tx1"/>
                          </a:solidFill>
                        </a:rPr>
                        <a:t>Technique </a:t>
                      </a: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u="none" dirty="0" smtClean="0">
                          <a:solidFill>
                            <a:schemeClr val="tx1"/>
                          </a:solidFill>
                        </a:rPr>
                        <a:t>Knowledge of rules</a:t>
                      </a:r>
                    </a:p>
                    <a:p>
                      <a:r>
                        <a:rPr lang="en-GB" sz="1200" b="0" u="none" dirty="0" smtClean="0">
                          <a:solidFill>
                            <a:schemeClr val="tx1"/>
                          </a:solidFill>
                        </a:rPr>
                        <a:t>Decision</a:t>
                      </a:r>
                      <a:r>
                        <a:rPr lang="en-GB" sz="1200" b="0" u="none" baseline="0" dirty="0" smtClean="0">
                          <a:solidFill>
                            <a:schemeClr val="tx1"/>
                          </a:solidFill>
                        </a:rPr>
                        <a:t> making</a:t>
                      </a:r>
                      <a:endParaRPr lang="en-GB" sz="1200" b="0" u="none" dirty="0" smtClean="0">
                        <a:solidFill>
                          <a:schemeClr val="tx1"/>
                        </a:solidFill>
                      </a:endParaRPr>
                    </a:p>
                    <a:p>
                      <a:r>
                        <a:rPr lang="en-GB" sz="1200" b="0" u="none" dirty="0" smtClean="0">
                          <a:solidFill>
                            <a:schemeClr val="tx1"/>
                          </a:solidFill>
                        </a:rPr>
                        <a:t>Technique</a:t>
                      </a: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r>
                        <a:rPr lang="en-GB" sz="1200" b="0" u="none" dirty="0" smtClean="0">
                          <a:solidFill>
                            <a:schemeClr val="tx1"/>
                          </a:solidFill>
                        </a:rPr>
                        <a:t>Teamwork</a:t>
                      </a:r>
                    </a:p>
                    <a:p>
                      <a:r>
                        <a:rPr lang="en-GB" sz="1200" b="0" u="none" dirty="0" smtClean="0">
                          <a:solidFill>
                            <a:schemeClr val="tx1"/>
                          </a:solidFill>
                        </a:rPr>
                        <a:t>Communication</a:t>
                      </a:r>
                    </a:p>
                    <a:p>
                      <a:r>
                        <a:rPr lang="en-GB" sz="1200" b="0" u="none" dirty="0" smtClean="0">
                          <a:solidFill>
                            <a:schemeClr val="tx1"/>
                          </a:solidFill>
                        </a:rPr>
                        <a:t>Knowledge of rules</a:t>
                      </a:r>
                    </a:p>
                    <a:p>
                      <a:r>
                        <a:rPr lang="en-GB" sz="1200" b="0" u="none" dirty="0" smtClean="0">
                          <a:solidFill>
                            <a:schemeClr val="tx1"/>
                          </a:solidFill>
                        </a:rPr>
                        <a:t>Decision</a:t>
                      </a:r>
                      <a:r>
                        <a:rPr lang="en-GB" sz="1200" b="0" u="none" baseline="0" dirty="0" smtClean="0">
                          <a:solidFill>
                            <a:schemeClr val="tx1"/>
                          </a:solidFill>
                        </a:rPr>
                        <a:t> making</a:t>
                      </a:r>
                      <a:endParaRPr lang="en-GB" sz="1200" b="0" u="none" dirty="0" smtClean="0">
                        <a:solidFill>
                          <a:schemeClr val="tx1"/>
                        </a:solidFill>
                      </a:endParaRPr>
                    </a:p>
                    <a:p>
                      <a:r>
                        <a:rPr lang="en-GB" sz="1200" b="0" u="none" dirty="0" smtClean="0">
                          <a:solidFill>
                            <a:schemeClr val="tx1"/>
                          </a:solidFill>
                        </a:rPr>
                        <a:t>Technique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1469523"/>
                  </a:ext>
                </a:extLst>
              </a:tr>
            </a:tbl>
          </a:graphicData>
        </a:graphic>
      </p:graphicFrame>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864" y="31414"/>
            <a:ext cx="465044" cy="697566"/>
          </a:xfrm>
          <a:prstGeom prst="rect">
            <a:avLst/>
          </a:prstGeom>
        </p:spPr>
      </p:pic>
      <p:pic>
        <p:nvPicPr>
          <p:cNvPr id="3" name="Picture 2"/>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599221" y="31414"/>
            <a:ext cx="1248738" cy="616286"/>
          </a:xfrm>
          <a:prstGeom prst="rect">
            <a:avLst/>
          </a:prstGeom>
        </p:spPr>
      </p:pic>
    </p:spTree>
    <p:extLst>
      <p:ext uri="{BB962C8B-B14F-4D97-AF65-F5344CB8AC3E}">
        <p14:creationId xmlns:p14="http://schemas.microsoft.com/office/powerpoint/2010/main" val="13092069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0" y="-297712"/>
            <a:ext cx="12192000" cy="1325563"/>
          </a:xfrm>
        </p:spPr>
        <p:txBody>
          <a:bodyPr>
            <a:normAutofit/>
          </a:bodyPr>
          <a:lstStyle/>
          <a:p>
            <a:pPr algn="ctr"/>
            <a:r>
              <a:rPr lang="en-GB" sz="2400" b="1" u="sng" dirty="0" smtClean="0"/>
              <a:t>PE/Dance curriculum overview – Year 10 (KS4)</a:t>
            </a:r>
            <a:r>
              <a:rPr lang="en-GB" sz="2400" b="1" dirty="0" smtClean="0"/>
              <a:t>   </a:t>
            </a:r>
            <a:r>
              <a:rPr lang="en-GB" sz="2400" b="1" u="sng" dirty="0" smtClean="0"/>
              <a:t>Exam board: AQA GCSE Dance(8236)</a:t>
            </a:r>
            <a:endParaRPr lang="en-GB" sz="2400" b="1" u="sng" dirty="0">
              <a:solidFill>
                <a:srgbClr val="FF0000"/>
              </a:solidFill>
            </a:endParaRPr>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extLst/>
          </p:nvPr>
        </p:nvGraphicFramePr>
        <p:xfrm>
          <a:off x="434830" y="728982"/>
          <a:ext cx="11322339" cy="6057704"/>
        </p:xfrm>
        <a:graphic>
          <a:graphicData uri="http://schemas.openxmlformats.org/drawingml/2006/table">
            <a:tbl>
              <a:tblPr firstRow="1" bandRow="1">
                <a:tableStyleId>{5C22544A-7EE6-4342-B048-85BDC9FD1C3A}</a:tableStyleId>
              </a:tblPr>
              <a:tblGrid>
                <a:gridCol w="1408609">
                  <a:extLst>
                    <a:ext uri="{9D8B030D-6E8A-4147-A177-3AD203B41FA5}">
                      <a16:colId xmlns:a16="http://schemas.microsoft.com/office/drawing/2014/main" val="3717695141"/>
                    </a:ext>
                  </a:extLst>
                </a:gridCol>
                <a:gridCol w="1982746">
                  <a:extLst>
                    <a:ext uri="{9D8B030D-6E8A-4147-A177-3AD203B41FA5}">
                      <a16:colId xmlns:a16="http://schemas.microsoft.com/office/drawing/2014/main" val="1058426284"/>
                    </a:ext>
                  </a:extLst>
                </a:gridCol>
                <a:gridCol w="1982746">
                  <a:extLst>
                    <a:ext uri="{9D8B030D-6E8A-4147-A177-3AD203B41FA5}">
                      <a16:colId xmlns:a16="http://schemas.microsoft.com/office/drawing/2014/main" val="3960397057"/>
                    </a:ext>
                  </a:extLst>
                </a:gridCol>
                <a:gridCol w="1982746">
                  <a:extLst>
                    <a:ext uri="{9D8B030D-6E8A-4147-A177-3AD203B41FA5}">
                      <a16:colId xmlns:a16="http://schemas.microsoft.com/office/drawing/2014/main" val="3706240846"/>
                    </a:ext>
                  </a:extLst>
                </a:gridCol>
                <a:gridCol w="1982746">
                  <a:extLst>
                    <a:ext uri="{9D8B030D-6E8A-4147-A177-3AD203B41FA5}">
                      <a16:colId xmlns:a16="http://schemas.microsoft.com/office/drawing/2014/main" val="4178250955"/>
                    </a:ext>
                  </a:extLst>
                </a:gridCol>
                <a:gridCol w="1982746">
                  <a:extLst>
                    <a:ext uri="{9D8B030D-6E8A-4147-A177-3AD203B41FA5}">
                      <a16:colId xmlns:a16="http://schemas.microsoft.com/office/drawing/2014/main" val="4072156639"/>
                    </a:ext>
                  </a:extLst>
                </a:gridCol>
              </a:tblGrid>
              <a:tr h="664812">
                <a:tc>
                  <a:txBody>
                    <a:bodyPr/>
                    <a:lstStyle/>
                    <a:p>
                      <a:r>
                        <a:rPr lang="en-GB" sz="1000" b="0" u="none" dirty="0">
                          <a:solidFill>
                            <a:schemeClr val="tx1"/>
                          </a:solidFill>
                        </a:rPr>
                        <a:t>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000" b="1" u="none" dirty="0" smtClean="0">
                          <a:solidFill>
                            <a:schemeClr val="tx1"/>
                          </a:solidFill>
                        </a:rPr>
                        <a:t>Year 10</a:t>
                      </a:r>
                    </a:p>
                    <a:p>
                      <a:r>
                        <a:rPr lang="en-US" sz="1000" b="1" u="none" dirty="0" smtClean="0">
                          <a:solidFill>
                            <a:schemeClr val="tx1"/>
                          </a:solidFill>
                        </a:rPr>
                        <a:t>Choreography</a:t>
                      </a:r>
                    </a:p>
                    <a:p>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US" sz="1000" b="1" u="none" dirty="0" smtClean="0">
                          <a:solidFill>
                            <a:schemeClr val="tx1"/>
                          </a:solidFill>
                        </a:rPr>
                        <a:t>Year 10</a:t>
                      </a:r>
                    </a:p>
                    <a:p>
                      <a:r>
                        <a:rPr lang="en-US" sz="1000" b="1" u="none" dirty="0" smtClean="0">
                          <a:solidFill>
                            <a:schemeClr val="tx1"/>
                          </a:solidFill>
                        </a:rPr>
                        <a:t>Performance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1" u="none" dirty="0" smtClean="0">
                          <a:solidFill>
                            <a:schemeClr val="tx1"/>
                          </a:solidFill>
                        </a:rPr>
                        <a:t>Year 10</a:t>
                      </a:r>
                    </a:p>
                    <a:p>
                      <a:r>
                        <a:rPr lang="en-GB" sz="1000" b="1" u="none" dirty="0" smtClean="0">
                          <a:solidFill>
                            <a:schemeClr val="tx1"/>
                          </a:solidFill>
                        </a:rPr>
                        <a:t>Performance</a:t>
                      </a: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1" u="none" dirty="0" smtClean="0">
                          <a:solidFill>
                            <a:schemeClr val="tx1"/>
                          </a:solidFill>
                        </a:rPr>
                        <a:t>Year 10</a:t>
                      </a:r>
                    </a:p>
                    <a:p>
                      <a:r>
                        <a:rPr lang="en-GB" sz="1000" b="1" u="none" dirty="0" smtClean="0">
                          <a:solidFill>
                            <a:schemeClr val="tx1"/>
                          </a:solidFill>
                        </a:rPr>
                        <a:t>Critically</a:t>
                      </a:r>
                      <a:r>
                        <a:rPr lang="en-GB" sz="1000" b="1" u="none" baseline="0" dirty="0" smtClean="0">
                          <a:solidFill>
                            <a:schemeClr val="tx1"/>
                          </a:solidFill>
                        </a:rPr>
                        <a:t> appreciate own works and professional works</a:t>
                      </a:r>
                    </a:p>
                    <a:p>
                      <a:r>
                        <a:rPr lang="en-GB" sz="1000" b="1" u="none" baseline="0" dirty="0" smtClean="0">
                          <a:solidFill>
                            <a:schemeClr val="tx1"/>
                          </a:solidFill>
                        </a:rPr>
                        <a:t>Artificial Things</a:t>
                      </a: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b="1" u="none" dirty="0" smtClean="0">
                          <a:solidFill>
                            <a:schemeClr val="tx1"/>
                          </a:solidFill>
                        </a:rPr>
                        <a:t>Year 10</a:t>
                      </a:r>
                    </a:p>
                    <a:p>
                      <a:r>
                        <a:rPr lang="en-GB" sz="1000" b="1" u="none" dirty="0" smtClean="0">
                          <a:solidFill>
                            <a:schemeClr val="tx1"/>
                          </a:solidFill>
                        </a:rPr>
                        <a:t>Critically</a:t>
                      </a:r>
                      <a:r>
                        <a:rPr lang="en-GB" sz="1000" b="1" u="none" baseline="0" dirty="0" smtClean="0">
                          <a:solidFill>
                            <a:schemeClr val="tx1"/>
                          </a:solidFill>
                        </a:rPr>
                        <a:t> appreciate own works and professional works </a:t>
                      </a:r>
                      <a:endParaRPr lang="en-GB" sz="1000" b="1" u="none" baseline="0" dirty="0">
                        <a:solidFill>
                          <a:schemeClr val="tx1"/>
                        </a:solidFill>
                      </a:endParaRPr>
                    </a:p>
                    <a:p>
                      <a:r>
                        <a:rPr lang="en-GB" sz="1000" b="1" u="none" baseline="0" dirty="0" smtClean="0">
                          <a:solidFill>
                            <a:schemeClr val="tx1"/>
                          </a:solidFill>
                        </a:rPr>
                        <a:t>Infra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95773868"/>
                  </a:ext>
                </a:extLst>
              </a:tr>
              <a:tr h="520287">
                <a:tc>
                  <a:txBody>
                    <a:bodyPr/>
                    <a:lstStyle/>
                    <a:p>
                      <a:r>
                        <a:rPr lang="en-GB" sz="1000" b="0" u="none" dirty="0">
                          <a:solidFill>
                            <a:schemeClr val="tx1"/>
                          </a:solidFill>
                        </a:rPr>
                        <a:t>Length of </a:t>
                      </a:r>
                      <a:r>
                        <a:rPr lang="en-GB" sz="1000" b="0" u="none" dirty="0" smtClean="0">
                          <a:solidFill>
                            <a:schemeClr val="tx1"/>
                          </a:solidFill>
                        </a:rPr>
                        <a:t>topic (in weeks)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000" b="0" u="none" dirty="0" smtClean="0">
                          <a:solidFill>
                            <a:schemeClr val="tx1"/>
                          </a:solidFill>
                        </a:rPr>
                        <a:t>HT5/HT6</a:t>
                      </a:r>
                    </a:p>
                    <a:p>
                      <a:r>
                        <a:rPr lang="en-US" sz="1000" b="0" u="none" dirty="0" smtClean="0">
                          <a:solidFill>
                            <a:schemeClr val="tx1"/>
                          </a:solidFill>
                        </a:rPr>
                        <a:t>12 weeks</a:t>
                      </a: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US" sz="1000" b="0" u="none" dirty="0" smtClean="0">
                          <a:solidFill>
                            <a:schemeClr val="tx1"/>
                          </a:solidFill>
                        </a:rPr>
                        <a:t>HT5</a:t>
                      </a:r>
                    </a:p>
                    <a:p>
                      <a:r>
                        <a:rPr lang="en-US" sz="1000" b="0" u="none" dirty="0" smtClean="0">
                          <a:solidFill>
                            <a:schemeClr val="tx1"/>
                          </a:solidFill>
                        </a:rPr>
                        <a:t>6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smtClean="0">
                          <a:solidFill>
                            <a:schemeClr val="tx1"/>
                          </a:solidFill>
                        </a:rPr>
                        <a:t>HT6</a:t>
                      </a:r>
                    </a:p>
                    <a:p>
                      <a:r>
                        <a:rPr lang="en-GB" sz="1000" b="0" u="none" dirty="0" smtClean="0">
                          <a:solidFill>
                            <a:schemeClr val="tx1"/>
                          </a:solidFill>
                        </a:rPr>
                        <a:t>6 weeks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smtClean="0">
                          <a:solidFill>
                            <a:schemeClr val="tx1"/>
                          </a:solidFill>
                        </a:rPr>
                        <a:t>HT5</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smtClean="0">
                          <a:solidFill>
                            <a:schemeClr val="tx1"/>
                          </a:solidFill>
                        </a:rPr>
                        <a:t>6 weeks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smtClean="0">
                          <a:solidFill>
                            <a:schemeClr val="tx1"/>
                          </a:solidFill>
                        </a:rPr>
                        <a:t>HT6</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smtClean="0">
                          <a:solidFill>
                            <a:schemeClr val="tx1"/>
                          </a:solidFill>
                        </a:rPr>
                        <a:t>6 weeks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264519711"/>
                  </a:ext>
                </a:extLst>
              </a:tr>
              <a:tr h="982170">
                <a:tc>
                  <a:txBody>
                    <a:bodyPr/>
                    <a:lstStyle/>
                    <a:p>
                      <a:r>
                        <a:rPr lang="en-US" sz="1000" b="0" u="none" dirty="0" smtClean="0">
                          <a:solidFill>
                            <a:schemeClr val="tx1"/>
                          </a:solidFill>
                        </a:rPr>
                        <a:t>Links to</a:t>
                      </a:r>
                      <a:r>
                        <a:rPr lang="en-US" sz="1000" b="0" u="none" baseline="0" dirty="0" smtClean="0">
                          <a:solidFill>
                            <a:schemeClr val="tx1"/>
                          </a:solidFill>
                        </a:rPr>
                        <a:t> specification</a:t>
                      </a: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1000" b="1" u="none" kern="1200" dirty="0" smtClean="0">
                          <a:solidFill>
                            <a:schemeClr val="dk1"/>
                          </a:solidFill>
                          <a:effectLst/>
                          <a:latin typeface="+mn-lt"/>
                          <a:ea typeface="+mn-ea"/>
                          <a:cs typeface="+mn-cs"/>
                        </a:rPr>
                        <a:t>AO2/3 – Create dance, including movement material and aural setting, to communicate choreographic intention</a:t>
                      </a: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dirty="0" smtClean="0">
                          <a:solidFill>
                            <a:schemeClr val="tx1"/>
                          </a:solidFill>
                        </a:rPr>
                        <a:t>AO1/3</a:t>
                      </a:r>
                      <a:r>
                        <a:rPr lang="en-GB" sz="1000" b="1" u="none" baseline="0" dirty="0" smtClean="0">
                          <a:solidFill>
                            <a:schemeClr val="tx1"/>
                          </a:solidFill>
                        </a:rPr>
                        <a:t> – Perform dance, reflecting choreographic intention through physical, technical and expressive skills</a:t>
                      </a: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dirty="0" smtClean="0">
                          <a:solidFill>
                            <a:schemeClr val="tx1"/>
                          </a:solidFill>
                        </a:rPr>
                        <a:t>AO1/3</a:t>
                      </a:r>
                      <a:r>
                        <a:rPr lang="en-GB" sz="1000" b="1" u="none" baseline="0" dirty="0" smtClean="0">
                          <a:solidFill>
                            <a:schemeClr val="tx1"/>
                          </a:solidFill>
                        </a:rPr>
                        <a:t> – Perform dance, reflecting choreographic intention through physical, technical and expressive skills</a:t>
                      </a:r>
                      <a:endParaRPr lang="en-GB" sz="1000" b="1" u="none" dirty="0" smtClean="0">
                        <a:solidFill>
                          <a:schemeClr val="tx1"/>
                        </a:solidFill>
                      </a:endParaRPr>
                    </a:p>
                    <a:p>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dirty="0" smtClean="0">
                          <a:solidFill>
                            <a:schemeClr val="tx1"/>
                          </a:solidFill>
                        </a:rPr>
                        <a:t>AO4 - Critically</a:t>
                      </a:r>
                      <a:r>
                        <a:rPr lang="en-GB" sz="1000" b="1" u="none" baseline="0" dirty="0" smtClean="0">
                          <a:solidFill>
                            <a:schemeClr val="tx1"/>
                          </a:solidFill>
                        </a:rPr>
                        <a:t> appreciate own works and professional works through analytical, interpretative and evaluative judgements.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sng" baseline="0" dirty="0" smtClean="0">
                          <a:solidFill>
                            <a:schemeClr val="tx1"/>
                          </a:solidFill>
                        </a:rPr>
                        <a:t>ARTIFICIAL THINGS</a:t>
                      </a:r>
                      <a:endParaRPr lang="en-GB" sz="1000" b="1" u="sng"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dirty="0" smtClean="0">
                          <a:solidFill>
                            <a:schemeClr val="tx1"/>
                          </a:solidFill>
                        </a:rPr>
                        <a:t>AO4 - Critically</a:t>
                      </a:r>
                      <a:r>
                        <a:rPr lang="en-GB" sz="1000" b="1" u="none" baseline="0" dirty="0" smtClean="0">
                          <a:solidFill>
                            <a:schemeClr val="tx1"/>
                          </a:solidFill>
                        </a:rPr>
                        <a:t> appreciate own works and professional works through analytical, interpretative and evaluative judgements.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sng" baseline="0" dirty="0" smtClean="0">
                          <a:solidFill>
                            <a:schemeClr val="tx1"/>
                          </a:solidFill>
                        </a:rPr>
                        <a:t>INFRA</a:t>
                      </a:r>
                      <a:endParaRPr lang="en-GB" sz="1000" b="1" u="sng"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818478522"/>
                  </a:ext>
                </a:extLst>
              </a:tr>
              <a:tr h="723704">
                <a:tc>
                  <a:txBody>
                    <a:bodyPr/>
                    <a:lstStyle/>
                    <a:p>
                      <a:r>
                        <a:rPr lang="en-GB" sz="1000" b="0" u="none" dirty="0">
                          <a:solidFill>
                            <a:schemeClr val="tx1"/>
                          </a:solidFill>
                        </a:rPr>
                        <a:t>Assessment </a:t>
                      </a:r>
                      <a:r>
                        <a:rPr lang="en-GB" sz="1000" b="0" u="none" dirty="0" smtClean="0">
                          <a:solidFill>
                            <a:schemeClr val="tx1"/>
                          </a:solidFill>
                        </a:rPr>
                        <a:t>Task(s)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000" b="0" u="none" dirty="0" smtClean="0">
                          <a:solidFill>
                            <a:schemeClr val="tx1"/>
                          </a:solidFill>
                        </a:rPr>
                        <a:t>Creative choreography </a:t>
                      </a:r>
                      <a:r>
                        <a:rPr lang="en-US" sz="1000" b="0" u="none" baseline="0" dirty="0" smtClean="0">
                          <a:solidFill>
                            <a:schemeClr val="tx1"/>
                          </a:solidFill>
                        </a:rPr>
                        <a:t> - Structuring devices</a:t>
                      </a:r>
                      <a:r>
                        <a:rPr lang="en-US" sz="1000" b="0" u="none" dirty="0" smtClean="0">
                          <a:solidFill>
                            <a:schemeClr val="tx1"/>
                          </a:solidFill>
                        </a:rPr>
                        <a:t>. Aural setting SOLO</a:t>
                      </a:r>
                    </a:p>
                    <a:p>
                      <a:r>
                        <a:rPr lang="en-US" sz="1000" b="0" u="none" dirty="0" smtClean="0">
                          <a:solidFill>
                            <a:schemeClr val="tx1"/>
                          </a:solidFill>
                        </a:rPr>
                        <a:t>GCSE</a:t>
                      </a:r>
                      <a:r>
                        <a:rPr lang="en-US" sz="1000" b="0" u="none" baseline="0" dirty="0" smtClean="0">
                          <a:solidFill>
                            <a:schemeClr val="tx1"/>
                          </a:solidFill>
                        </a:rPr>
                        <a:t> criteria /40</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b="0" u="none" dirty="0" smtClean="0">
                          <a:solidFill>
                            <a:schemeClr val="tx1"/>
                          </a:solidFill>
                        </a:rPr>
                        <a:t>DUET/TRIO DEVELOPMENT </a:t>
                      </a:r>
                    </a:p>
                    <a:p>
                      <a:r>
                        <a:rPr lang="en-GB" sz="1000" b="0" u="none" dirty="0" smtClean="0">
                          <a:solidFill>
                            <a:schemeClr val="tx1"/>
                          </a:solidFill>
                        </a:rPr>
                        <a:t>GCSE CRITERIA /24</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smtClean="0">
                          <a:solidFill>
                            <a:schemeClr val="tx1"/>
                          </a:solidFill>
                        </a:rPr>
                        <a:t>Section</a:t>
                      </a:r>
                      <a:r>
                        <a:rPr lang="en-GB" sz="1000" b="0" u="none" baseline="0" dirty="0" smtClean="0">
                          <a:solidFill>
                            <a:schemeClr val="tx1"/>
                          </a:solidFill>
                        </a:rPr>
                        <a:t> B – Exam style questions from Section B of exam</a:t>
                      </a:r>
                      <a:endParaRPr lang="en-GB" sz="1000" b="0" u="none" dirty="0" smtClean="0">
                        <a:solidFill>
                          <a:schemeClr val="tx1"/>
                        </a:solidFill>
                      </a:endParaRP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smtClean="0">
                          <a:solidFill>
                            <a:schemeClr val="tx1"/>
                          </a:solidFill>
                        </a:rPr>
                        <a:t>Week 5 – 6 exam</a:t>
                      </a:r>
                      <a:r>
                        <a:rPr lang="en-GB" sz="1000" b="0" u="none" baseline="0" dirty="0" smtClean="0">
                          <a:solidFill>
                            <a:schemeClr val="tx1"/>
                          </a:solidFill>
                        </a:rPr>
                        <a:t> style question</a:t>
                      </a:r>
                    </a:p>
                    <a:p>
                      <a:r>
                        <a:rPr lang="en-GB" sz="1000" b="0" u="none" baseline="0" dirty="0" smtClean="0">
                          <a:solidFill>
                            <a:schemeClr val="tx1"/>
                          </a:solidFill>
                        </a:rPr>
                        <a:t>Week 6 – MAD time</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b="0" u="none" dirty="0" smtClean="0">
                          <a:solidFill>
                            <a:schemeClr val="tx1"/>
                          </a:solidFill>
                        </a:rPr>
                        <a:t>Week 5 – 6 exam</a:t>
                      </a:r>
                      <a:r>
                        <a:rPr lang="en-GB" sz="1000" b="0" u="none" baseline="0" dirty="0" smtClean="0">
                          <a:solidFill>
                            <a:schemeClr val="tx1"/>
                          </a:solidFill>
                        </a:rPr>
                        <a:t> style question</a:t>
                      </a:r>
                    </a:p>
                    <a:p>
                      <a:r>
                        <a:rPr lang="en-GB" sz="1000" b="0" u="none" baseline="0" dirty="0" smtClean="0">
                          <a:solidFill>
                            <a:schemeClr val="tx1"/>
                          </a:solidFill>
                        </a:rPr>
                        <a:t>Week 6 – MAD time</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6407812"/>
                  </a:ext>
                </a:extLst>
              </a:tr>
              <a:tr h="809336">
                <a:tc>
                  <a:txBody>
                    <a:bodyPr/>
                    <a:lstStyle/>
                    <a:p>
                      <a:r>
                        <a:rPr lang="en-GB" sz="1000" b="0" u="none" dirty="0">
                          <a:solidFill>
                            <a:schemeClr val="tx1"/>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1000" kern="1200" dirty="0" smtClean="0">
                          <a:solidFill>
                            <a:schemeClr val="dk1"/>
                          </a:solidFill>
                          <a:effectLst/>
                          <a:latin typeface="+mn-lt"/>
                          <a:ea typeface="+mn-ea"/>
                          <a:cs typeface="+mn-cs"/>
                        </a:rPr>
                        <a:t>Structure</a:t>
                      </a:r>
                      <a:r>
                        <a:rPr lang="en-GB" sz="1000" kern="1200" baseline="0" dirty="0" smtClean="0">
                          <a:solidFill>
                            <a:schemeClr val="dk1"/>
                          </a:solidFill>
                          <a:effectLst/>
                          <a:latin typeface="+mn-lt"/>
                          <a:ea typeface="+mn-ea"/>
                          <a:cs typeface="+mn-cs"/>
                        </a:rPr>
                        <a:t> devices and form.</a:t>
                      </a:r>
                    </a:p>
                    <a:p>
                      <a:r>
                        <a:rPr lang="en-GB" sz="1000" kern="1200" baseline="0" dirty="0" smtClean="0">
                          <a:solidFill>
                            <a:schemeClr val="dk1"/>
                          </a:solidFill>
                          <a:effectLst/>
                          <a:latin typeface="+mn-lt"/>
                          <a:ea typeface="+mn-ea"/>
                          <a:cs typeface="+mn-cs"/>
                        </a:rPr>
                        <a:t>Aural settings and how they affect choreographic outcomes.</a:t>
                      </a:r>
                      <a:endParaRPr lang="en-GB" sz="1000" kern="1200" dirty="0" smtClean="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b="0" u="none" dirty="0" smtClean="0">
                          <a:solidFill>
                            <a:schemeClr val="tx1"/>
                          </a:solidFill>
                        </a:rPr>
                        <a:t>Physical skills and attributes</a:t>
                      </a:r>
                    </a:p>
                    <a:p>
                      <a:r>
                        <a:rPr lang="en-GB" sz="1000" b="0" u="none" dirty="0" smtClean="0">
                          <a:solidFill>
                            <a:schemeClr val="tx1"/>
                          </a:solidFill>
                        </a:rPr>
                        <a:t>Technical skills and attributes</a:t>
                      </a:r>
                    </a:p>
                    <a:p>
                      <a:r>
                        <a:rPr lang="en-GB" sz="1000" b="0" u="none" dirty="0" smtClean="0">
                          <a:solidFill>
                            <a:schemeClr val="tx1"/>
                          </a:solidFill>
                        </a:rPr>
                        <a:t>Expressive skills and attributes</a:t>
                      </a:r>
                    </a:p>
                    <a:p>
                      <a:r>
                        <a:rPr lang="en-GB" sz="1000" b="0" u="none" dirty="0" smtClean="0">
                          <a:solidFill>
                            <a:schemeClr val="tx1"/>
                          </a:solidFill>
                        </a:rPr>
                        <a:t>Mental</a:t>
                      </a:r>
                      <a:r>
                        <a:rPr lang="en-GB" sz="1000" b="0" u="none" baseline="0" dirty="0" smtClean="0">
                          <a:solidFill>
                            <a:schemeClr val="tx1"/>
                          </a:solidFill>
                        </a:rPr>
                        <a:t> skills and attributes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smtClean="0">
                          <a:solidFill>
                            <a:schemeClr val="tx1"/>
                          </a:solidFill>
                        </a:rPr>
                        <a:t>Physical skills and attributes</a:t>
                      </a:r>
                    </a:p>
                    <a:p>
                      <a:r>
                        <a:rPr lang="en-GB" sz="1000" b="0" u="none" dirty="0" smtClean="0">
                          <a:solidFill>
                            <a:schemeClr val="tx1"/>
                          </a:solidFill>
                        </a:rPr>
                        <a:t>Technical skills and attributes</a:t>
                      </a:r>
                    </a:p>
                    <a:p>
                      <a:r>
                        <a:rPr lang="en-GB" sz="1000" b="0" u="none" dirty="0" smtClean="0">
                          <a:solidFill>
                            <a:schemeClr val="tx1"/>
                          </a:solidFill>
                        </a:rPr>
                        <a:t>Expressive skills and attributes</a:t>
                      </a:r>
                    </a:p>
                    <a:p>
                      <a:r>
                        <a:rPr lang="en-GB" sz="1000" b="0" u="none" dirty="0" smtClean="0">
                          <a:solidFill>
                            <a:schemeClr val="tx1"/>
                          </a:solidFill>
                        </a:rPr>
                        <a:t>Mental</a:t>
                      </a:r>
                      <a:r>
                        <a:rPr lang="en-GB" sz="1000" b="0" u="none" baseline="0" dirty="0" smtClean="0">
                          <a:solidFill>
                            <a:schemeClr val="tx1"/>
                          </a:solidFill>
                        </a:rPr>
                        <a:t> skills and attributes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smtClean="0">
                          <a:solidFill>
                            <a:schemeClr val="tx1"/>
                          </a:solidFill>
                        </a:rPr>
                        <a:t>‘Artificial</a:t>
                      </a:r>
                      <a:r>
                        <a:rPr lang="en-GB" sz="1000" b="0" u="none" baseline="0" dirty="0" smtClean="0">
                          <a:solidFill>
                            <a:schemeClr val="tx1"/>
                          </a:solidFill>
                        </a:rPr>
                        <a:t> Things</a:t>
                      </a:r>
                      <a:r>
                        <a:rPr lang="en-GB" sz="1000" b="0" u="none" dirty="0" smtClean="0">
                          <a:solidFill>
                            <a:schemeClr val="tx1"/>
                          </a:solidFill>
                        </a:rPr>
                        <a:t>’</a:t>
                      </a:r>
                    </a:p>
                    <a:p>
                      <a:r>
                        <a:rPr lang="en-GB" sz="1000" b="0" u="none" dirty="0" smtClean="0">
                          <a:solidFill>
                            <a:schemeClr val="tx1"/>
                          </a:solidFill>
                        </a:rPr>
                        <a:t>Critically</a:t>
                      </a:r>
                      <a:r>
                        <a:rPr lang="en-GB" sz="1000" b="0" u="none" baseline="0" dirty="0" smtClean="0">
                          <a:solidFill>
                            <a:schemeClr val="tx1"/>
                          </a:solidFill>
                        </a:rPr>
                        <a:t> appreciate</a:t>
                      </a:r>
                      <a:r>
                        <a:rPr lang="en-GB" sz="1000" b="0" u="none" dirty="0" smtClean="0">
                          <a:solidFill>
                            <a:schemeClr val="tx1"/>
                          </a:solidFill>
                        </a:rPr>
                        <a:t> all aspects of ‘AT’ as professional</a:t>
                      </a:r>
                      <a:r>
                        <a:rPr lang="en-GB" sz="1000" b="0" u="none" baseline="0" dirty="0" smtClean="0">
                          <a:solidFill>
                            <a:schemeClr val="tx1"/>
                          </a:solidFill>
                        </a:rPr>
                        <a:t> works</a:t>
                      </a:r>
                    </a:p>
                    <a:p>
                      <a:r>
                        <a:rPr lang="en-GB" sz="1000" b="1" u="none" baseline="0" dirty="0" smtClean="0">
                          <a:solidFill>
                            <a:schemeClr val="tx1"/>
                          </a:solidFill>
                        </a:rPr>
                        <a:t>Section A exam development</a:t>
                      </a: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b="0" u="none" dirty="0" smtClean="0">
                          <a:solidFill>
                            <a:schemeClr val="tx1"/>
                          </a:solidFill>
                        </a:rPr>
                        <a:t>‘Infra’</a:t>
                      </a:r>
                    </a:p>
                    <a:p>
                      <a:r>
                        <a:rPr lang="en-GB" sz="1000" b="0" u="none" dirty="0" smtClean="0">
                          <a:solidFill>
                            <a:schemeClr val="tx1"/>
                          </a:solidFill>
                        </a:rPr>
                        <a:t>Critically</a:t>
                      </a:r>
                      <a:r>
                        <a:rPr lang="en-GB" sz="1000" b="0" u="none" baseline="0" dirty="0" smtClean="0">
                          <a:solidFill>
                            <a:schemeClr val="tx1"/>
                          </a:solidFill>
                        </a:rPr>
                        <a:t> appreciate</a:t>
                      </a:r>
                      <a:r>
                        <a:rPr lang="en-GB" sz="1000" b="0" u="none" dirty="0" smtClean="0">
                          <a:solidFill>
                            <a:schemeClr val="tx1"/>
                          </a:solidFill>
                        </a:rPr>
                        <a:t> all aspects of ‘Infra’ as professional</a:t>
                      </a:r>
                      <a:r>
                        <a:rPr lang="en-GB" sz="1000" b="0" u="none" baseline="0" dirty="0" smtClean="0">
                          <a:solidFill>
                            <a:schemeClr val="tx1"/>
                          </a:solidFill>
                        </a:rPr>
                        <a:t> works</a:t>
                      </a:r>
                    </a:p>
                    <a:p>
                      <a:pPr marL="0" marR="0" indent="0" algn="l" defTabSz="914400" rtl="0" eaLnBrk="1" fontAlgn="auto" latinLnBrk="0" hangingPunct="1">
                        <a:lnSpc>
                          <a:spcPct val="100000"/>
                        </a:lnSpc>
                        <a:spcBef>
                          <a:spcPts val="0"/>
                        </a:spcBef>
                        <a:spcAft>
                          <a:spcPts val="0"/>
                        </a:spcAft>
                        <a:buClrTx/>
                        <a:buSzTx/>
                        <a:buFontTx/>
                        <a:buNone/>
                        <a:tabLst/>
                        <a:defRPr/>
                      </a:pPr>
                      <a:r>
                        <a:rPr lang="en-GB" sz="1000" b="1" u="none" baseline="0" dirty="0" smtClean="0">
                          <a:solidFill>
                            <a:schemeClr val="tx1"/>
                          </a:solidFill>
                        </a:rPr>
                        <a:t>Section A exam development</a:t>
                      </a:r>
                      <a:endParaRPr lang="en-GB" sz="1000" b="1" u="none" dirty="0" smtClean="0">
                        <a:solidFill>
                          <a:schemeClr val="tx1"/>
                        </a:solidFill>
                      </a:endParaRP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68239525"/>
                  </a:ext>
                </a:extLst>
              </a:tr>
              <a:tr h="2110054">
                <a:tc>
                  <a:txBody>
                    <a:bodyPr/>
                    <a:lstStyle/>
                    <a:p>
                      <a:r>
                        <a:rPr lang="en-GB" sz="1000" b="0" u="none" dirty="0">
                          <a:solidFill>
                            <a:schemeClr val="tx1"/>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000" b="0" u="none" dirty="0" smtClean="0">
                          <a:solidFill>
                            <a:schemeClr val="tx1"/>
                          </a:solidFill>
                        </a:rPr>
                        <a:t>-creative</a:t>
                      </a:r>
                      <a:r>
                        <a:rPr lang="en-US" sz="1000" b="0" u="none" baseline="0" dirty="0" smtClean="0">
                          <a:solidFill>
                            <a:schemeClr val="tx1"/>
                          </a:solidFill>
                        </a:rPr>
                        <a:t> and imaginative response to range of stimuli</a:t>
                      </a:r>
                    </a:p>
                    <a:p>
                      <a:r>
                        <a:rPr lang="en-US" sz="1000" b="0" u="none" baseline="0" dirty="0" smtClean="0">
                          <a:solidFill>
                            <a:schemeClr val="tx1"/>
                          </a:solidFill>
                        </a:rPr>
                        <a:t>-use of imagination, problem solving, creativity and synthesis of ideas</a:t>
                      </a:r>
                    </a:p>
                    <a:p>
                      <a:r>
                        <a:rPr lang="en-US" sz="1000" b="0" u="none" baseline="0" dirty="0" smtClean="0">
                          <a:solidFill>
                            <a:schemeClr val="tx1"/>
                          </a:solidFill>
                        </a:rPr>
                        <a:t>-application of knowledge, skills and understanding of choreographic forms and devices</a:t>
                      </a:r>
                    </a:p>
                    <a:p>
                      <a:r>
                        <a:rPr lang="en-US" sz="1000" b="0" u="none" baseline="0" dirty="0" smtClean="0">
                          <a:solidFill>
                            <a:schemeClr val="tx1"/>
                          </a:solidFill>
                        </a:rPr>
                        <a:t>-communication of ideas, feelings, emotions, meanings and moods</a:t>
                      </a:r>
                      <a:endParaRPr lang="en-US" sz="1000" b="0" u="none" dirty="0" smtClean="0">
                        <a:solidFill>
                          <a:schemeClr val="tx1"/>
                        </a:solidFill>
                      </a:endParaRPr>
                    </a:p>
                    <a:p>
                      <a:endParaRPr lang="en-US" sz="1000" b="0" u="none" dirty="0" smtClean="0">
                        <a:solidFill>
                          <a:schemeClr val="tx1"/>
                        </a:solidFill>
                      </a:endParaRPr>
                    </a:p>
                    <a:p>
                      <a:endParaRPr lang="en-US" sz="1000" b="0" u="none" dirty="0" smtClean="0">
                        <a:solidFill>
                          <a:schemeClr val="tx1"/>
                        </a:solidFill>
                      </a:endParaRPr>
                    </a:p>
                    <a:p>
                      <a:endParaRPr lang="en-US" sz="1000" b="0" u="none" dirty="0" smtClean="0">
                        <a:solidFill>
                          <a:schemeClr val="tx1"/>
                        </a:solidFill>
                      </a:endParaRP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b="0" u="none" dirty="0" smtClean="0">
                          <a:solidFill>
                            <a:schemeClr val="tx1"/>
                          </a:solidFill>
                        </a:rPr>
                        <a:t>-application of knowledge, skills and understanding for performing</a:t>
                      </a:r>
                    </a:p>
                    <a:p>
                      <a:r>
                        <a:rPr lang="en-GB" sz="1000" b="0" u="none" dirty="0" smtClean="0">
                          <a:solidFill>
                            <a:schemeClr val="tx1"/>
                          </a:solidFill>
                        </a:rPr>
                        <a:t>-development of physical, technical, mental and expressive skills.</a:t>
                      </a:r>
                    </a:p>
                    <a:p>
                      <a:r>
                        <a:rPr lang="en-GB" sz="1000" b="0" u="none" dirty="0" smtClean="0">
                          <a:solidFill>
                            <a:schemeClr val="tx1"/>
                          </a:solidFill>
                        </a:rPr>
                        <a:t>-communication of choreographic intention and artistry</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smtClean="0">
                          <a:solidFill>
                            <a:schemeClr val="tx1"/>
                          </a:solidFill>
                        </a:rPr>
                        <a:t>-application of knowledge, skills and understanding for performing</a:t>
                      </a:r>
                    </a:p>
                    <a:p>
                      <a:r>
                        <a:rPr lang="en-GB" sz="1000" b="0" u="none" dirty="0" smtClean="0">
                          <a:solidFill>
                            <a:schemeClr val="tx1"/>
                          </a:solidFill>
                        </a:rPr>
                        <a:t>-development of physical, technical, mental and expressive skills.</a:t>
                      </a:r>
                    </a:p>
                    <a:p>
                      <a:r>
                        <a:rPr lang="en-GB" sz="1000" b="0" u="none" dirty="0" smtClean="0">
                          <a:solidFill>
                            <a:schemeClr val="tx1"/>
                          </a:solidFill>
                        </a:rPr>
                        <a:t>-communication of choreographic intention and artistry</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smtClean="0">
                          <a:solidFill>
                            <a:schemeClr val="tx1"/>
                          </a:solidFill>
                        </a:rPr>
                        <a:t>-articulation</a:t>
                      </a:r>
                      <a:r>
                        <a:rPr lang="en-GB" sz="1000" b="0" u="none" baseline="0" dirty="0" smtClean="0">
                          <a:solidFill>
                            <a:schemeClr val="tx1"/>
                          </a:solidFill>
                        </a:rPr>
                        <a:t> of knowledge and critical reflection to inform, artistic process.</a:t>
                      </a:r>
                    </a:p>
                    <a:p>
                      <a:r>
                        <a:rPr lang="en-GB" sz="1000" b="0" u="none" baseline="0" dirty="0" smtClean="0">
                          <a:solidFill>
                            <a:schemeClr val="tx1"/>
                          </a:solidFill>
                        </a:rPr>
                        <a:t>-critical appreciation of dance in its physical, artistic, aesthetic and cultural contexts.</a:t>
                      </a:r>
                    </a:p>
                    <a:p>
                      <a:r>
                        <a:rPr lang="en-GB" sz="1000" b="0" u="none" baseline="0" dirty="0" smtClean="0">
                          <a:solidFill>
                            <a:schemeClr val="tx1"/>
                          </a:solidFill>
                        </a:rPr>
                        <a:t>-critical analysis, interpretation, evaluation and appreciation of professional works.</a:t>
                      </a: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b="0" u="none" dirty="0" smtClean="0">
                          <a:solidFill>
                            <a:schemeClr val="tx1"/>
                          </a:solidFill>
                        </a:rPr>
                        <a:t>-articulation</a:t>
                      </a:r>
                      <a:r>
                        <a:rPr lang="en-GB" sz="1000" b="0" u="none" baseline="0" dirty="0" smtClean="0">
                          <a:solidFill>
                            <a:schemeClr val="tx1"/>
                          </a:solidFill>
                        </a:rPr>
                        <a:t> of knowledge and critical reflection to inform, artistic process.</a:t>
                      </a:r>
                    </a:p>
                    <a:p>
                      <a:r>
                        <a:rPr lang="en-GB" sz="1000" b="0" u="none" baseline="0" dirty="0" smtClean="0">
                          <a:solidFill>
                            <a:schemeClr val="tx1"/>
                          </a:solidFill>
                        </a:rPr>
                        <a:t>-critical appreciation of dance in its physical, artistic, aesthetic and cultural contexts.</a:t>
                      </a:r>
                    </a:p>
                    <a:p>
                      <a:r>
                        <a:rPr lang="en-GB" sz="1000" b="0" u="none" baseline="0" dirty="0" smtClean="0">
                          <a:solidFill>
                            <a:schemeClr val="tx1"/>
                          </a:solidFill>
                        </a:rPr>
                        <a:t>-critical analysis, interpretation, evaluation and appreciation of professional works.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501469523"/>
                  </a:ext>
                </a:extLst>
              </a:tr>
            </a:tbl>
          </a:graphicData>
        </a:graphic>
      </p:graphicFrame>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864" y="31414"/>
            <a:ext cx="465044" cy="697566"/>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66589" y="110154"/>
            <a:ext cx="857594" cy="423246"/>
          </a:xfrm>
          <a:prstGeom prst="rect">
            <a:avLst/>
          </a:prstGeom>
        </p:spPr>
      </p:pic>
    </p:spTree>
    <p:extLst>
      <p:ext uri="{BB962C8B-B14F-4D97-AF65-F5344CB8AC3E}">
        <p14:creationId xmlns:p14="http://schemas.microsoft.com/office/powerpoint/2010/main" val="22311696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2424690"/>
            <a:ext cx="9144000" cy="2387600"/>
          </a:xfrm>
        </p:spPr>
        <p:txBody>
          <a:bodyPr>
            <a:normAutofit fontScale="90000"/>
          </a:bodyPr>
          <a:lstStyle/>
          <a:p>
            <a:r>
              <a:rPr lang="en-GB" b="1" u="sng" dirty="0" smtClean="0"/>
              <a:t/>
            </a:r>
            <a:br>
              <a:rPr lang="en-GB" b="1" u="sng" dirty="0" smtClean="0"/>
            </a:br>
            <a:r>
              <a:rPr lang="en-GB" b="1" u="sng" dirty="0" smtClean="0"/>
              <a:t>PE/Dance </a:t>
            </a:r>
            <a:r>
              <a:rPr lang="en-GB" b="1" u="sng" dirty="0"/>
              <a:t>curriculum overview – Year </a:t>
            </a:r>
            <a:r>
              <a:rPr lang="en-GB" b="1" u="sng" dirty="0" smtClean="0"/>
              <a:t>11 </a:t>
            </a:r>
            <a:r>
              <a:rPr lang="en-GB" b="1" u="sng" dirty="0"/>
              <a:t>(KS4)</a:t>
            </a:r>
            <a:r>
              <a:rPr lang="en-GB" b="1" dirty="0"/>
              <a:t>   </a:t>
            </a:r>
            <a:r>
              <a:rPr lang="en-GB" b="1" u="sng" dirty="0"/>
              <a:t>Exam board: AQA GCSE Dance(8236)</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5028" y="272824"/>
            <a:ext cx="1132718" cy="1699077"/>
          </a:xfrm>
          <a:prstGeom prst="rect">
            <a:avLst/>
          </a:prstGeom>
        </p:spPr>
      </p:pic>
      <p:pic>
        <p:nvPicPr>
          <p:cNvPr id="5" name="Picture 4"/>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63683" y="0"/>
            <a:ext cx="2808633" cy="1386137"/>
          </a:xfrm>
          <a:prstGeom prst="rect">
            <a:avLst/>
          </a:prstGeom>
        </p:spPr>
      </p:pic>
    </p:spTree>
    <p:extLst>
      <p:ext uri="{BB962C8B-B14F-4D97-AF65-F5344CB8AC3E}">
        <p14:creationId xmlns:p14="http://schemas.microsoft.com/office/powerpoint/2010/main" val="11972045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0" y="-297712"/>
            <a:ext cx="12192000" cy="1325563"/>
          </a:xfrm>
        </p:spPr>
        <p:txBody>
          <a:bodyPr>
            <a:normAutofit/>
          </a:bodyPr>
          <a:lstStyle/>
          <a:p>
            <a:pPr algn="ctr"/>
            <a:r>
              <a:rPr lang="en-GB" sz="2400" b="1" u="sng" dirty="0" smtClean="0"/>
              <a:t>PE/Dance curriculum overview – Year 11 (KS4)</a:t>
            </a:r>
            <a:r>
              <a:rPr lang="en-GB" sz="2400" b="1" dirty="0" smtClean="0"/>
              <a:t>   </a:t>
            </a:r>
            <a:r>
              <a:rPr lang="en-GB" sz="2400" b="1" u="sng" dirty="0" smtClean="0"/>
              <a:t>Exam board: AQA GCSE Dance(8236)</a:t>
            </a:r>
            <a:endParaRPr lang="en-GB" sz="2400" b="1" u="sng" dirty="0">
              <a:solidFill>
                <a:srgbClr val="FF0000"/>
              </a:solidFill>
            </a:endParaRPr>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extLst/>
          </p:nvPr>
        </p:nvGraphicFramePr>
        <p:xfrm>
          <a:off x="434829" y="728981"/>
          <a:ext cx="9706698" cy="5950024"/>
        </p:xfrm>
        <a:graphic>
          <a:graphicData uri="http://schemas.openxmlformats.org/drawingml/2006/table">
            <a:tbl>
              <a:tblPr firstRow="1" bandRow="1">
                <a:tableStyleId>{5C22544A-7EE6-4342-B048-85BDC9FD1C3A}</a:tableStyleId>
              </a:tblPr>
              <a:tblGrid>
                <a:gridCol w="1835508">
                  <a:extLst>
                    <a:ext uri="{9D8B030D-6E8A-4147-A177-3AD203B41FA5}">
                      <a16:colId xmlns:a16="http://schemas.microsoft.com/office/drawing/2014/main" val="3717695141"/>
                    </a:ext>
                  </a:extLst>
                </a:gridCol>
                <a:gridCol w="2623730">
                  <a:extLst>
                    <a:ext uri="{9D8B030D-6E8A-4147-A177-3AD203B41FA5}">
                      <a16:colId xmlns:a16="http://schemas.microsoft.com/office/drawing/2014/main" val="1058426284"/>
                    </a:ext>
                  </a:extLst>
                </a:gridCol>
                <a:gridCol w="2623730">
                  <a:extLst>
                    <a:ext uri="{9D8B030D-6E8A-4147-A177-3AD203B41FA5}">
                      <a16:colId xmlns:a16="http://schemas.microsoft.com/office/drawing/2014/main" val="3960397057"/>
                    </a:ext>
                  </a:extLst>
                </a:gridCol>
                <a:gridCol w="2623730">
                  <a:extLst>
                    <a:ext uri="{9D8B030D-6E8A-4147-A177-3AD203B41FA5}">
                      <a16:colId xmlns:a16="http://schemas.microsoft.com/office/drawing/2014/main" val="4178250955"/>
                    </a:ext>
                  </a:extLst>
                </a:gridCol>
              </a:tblGrid>
              <a:tr h="661544">
                <a:tc>
                  <a:txBody>
                    <a:bodyPr/>
                    <a:lstStyle/>
                    <a:p>
                      <a:r>
                        <a:rPr lang="en-GB" sz="1000" b="0" u="none" dirty="0">
                          <a:solidFill>
                            <a:schemeClr val="tx1"/>
                          </a:solidFill>
                        </a:rPr>
                        <a:t>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000" b="1" u="none" dirty="0" smtClean="0">
                          <a:solidFill>
                            <a:schemeClr val="tx1"/>
                          </a:solidFill>
                        </a:rPr>
                        <a:t>Year 11</a:t>
                      </a:r>
                    </a:p>
                    <a:p>
                      <a:r>
                        <a:rPr lang="en-US" sz="1000" b="1" u="none" dirty="0" smtClean="0">
                          <a:solidFill>
                            <a:schemeClr val="tx1"/>
                          </a:solidFill>
                        </a:rPr>
                        <a:t>Choreography</a:t>
                      </a:r>
                    </a:p>
                    <a:p>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US" sz="1000" b="1" u="none" dirty="0" smtClean="0">
                          <a:solidFill>
                            <a:schemeClr val="tx1"/>
                          </a:solidFill>
                        </a:rPr>
                        <a:t>Year 11</a:t>
                      </a:r>
                    </a:p>
                    <a:p>
                      <a:r>
                        <a:rPr lang="en-US" sz="1000" b="1" u="none" dirty="0" smtClean="0">
                          <a:solidFill>
                            <a:schemeClr val="tx1"/>
                          </a:solidFill>
                        </a:rPr>
                        <a:t>Performance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1" u="none" dirty="0" smtClean="0">
                          <a:solidFill>
                            <a:schemeClr val="tx1"/>
                          </a:solidFill>
                        </a:rPr>
                        <a:t>Year 11</a:t>
                      </a:r>
                    </a:p>
                    <a:p>
                      <a:r>
                        <a:rPr lang="en-GB" sz="1000" b="1" u="none" dirty="0" smtClean="0">
                          <a:solidFill>
                            <a:schemeClr val="tx1"/>
                          </a:solidFill>
                        </a:rPr>
                        <a:t>Critically</a:t>
                      </a:r>
                      <a:r>
                        <a:rPr lang="en-GB" sz="1000" b="1" u="none" baseline="0" dirty="0" smtClean="0">
                          <a:solidFill>
                            <a:schemeClr val="tx1"/>
                          </a:solidFill>
                        </a:rPr>
                        <a:t> appreciate own works and professional works</a:t>
                      </a:r>
                    </a:p>
                    <a:p>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95773868"/>
                  </a:ext>
                </a:extLst>
              </a:tr>
              <a:tr h="531397">
                <a:tc>
                  <a:txBody>
                    <a:bodyPr/>
                    <a:lstStyle/>
                    <a:p>
                      <a:r>
                        <a:rPr lang="en-GB" sz="1000" b="0" u="none" dirty="0">
                          <a:solidFill>
                            <a:schemeClr val="tx1"/>
                          </a:solidFill>
                        </a:rPr>
                        <a:t>Length of </a:t>
                      </a:r>
                      <a:r>
                        <a:rPr lang="en-GB" sz="1000" b="0" u="none" dirty="0" smtClean="0">
                          <a:solidFill>
                            <a:schemeClr val="tx1"/>
                          </a:solidFill>
                        </a:rPr>
                        <a:t>topic (in weeks)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000" b="0" u="none" dirty="0" smtClean="0">
                          <a:solidFill>
                            <a:schemeClr val="tx1"/>
                          </a:solidFill>
                        </a:rPr>
                        <a:t>HT2 after performance exam</a:t>
                      </a:r>
                    </a:p>
                    <a:p>
                      <a:r>
                        <a:rPr lang="en-US" sz="1000" b="0" u="none" dirty="0" smtClean="0">
                          <a:solidFill>
                            <a:schemeClr val="tx1"/>
                          </a:solidFill>
                        </a:rPr>
                        <a:t>6  weeks</a:t>
                      </a: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US" sz="1000" b="0" u="none" dirty="0" smtClean="0">
                          <a:solidFill>
                            <a:schemeClr val="tx1"/>
                          </a:solidFill>
                        </a:rPr>
                        <a:t>HT1</a:t>
                      </a:r>
                    </a:p>
                    <a:p>
                      <a:r>
                        <a:rPr lang="en-US" sz="1000" b="0" u="none" dirty="0" smtClean="0">
                          <a:solidFill>
                            <a:schemeClr val="tx1"/>
                          </a:solidFill>
                        </a:rPr>
                        <a:t>6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smtClean="0">
                          <a:solidFill>
                            <a:schemeClr val="tx1"/>
                          </a:solidFill>
                        </a:rPr>
                        <a:t>HT1/2 (SOME LESSONS SWITCHED TO PRACTICAL)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smtClean="0">
                          <a:solidFill>
                            <a:schemeClr val="tx1"/>
                          </a:solidFill>
                        </a:rPr>
                        <a:t>6 weeks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264519711"/>
                  </a:ext>
                </a:extLst>
              </a:tr>
              <a:tr h="1092985">
                <a:tc>
                  <a:txBody>
                    <a:bodyPr/>
                    <a:lstStyle/>
                    <a:p>
                      <a:r>
                        <a:rPr lang="en-US" sz="1000" b="0" u="none" dirty="0" smtClean="0">
                          <a:solidFill>
                            <a:schemeClr val="tx1"/>
                          </a:solidFill>
                        </a:rPr>
                        <a:t>Links to</a:t>
                      </a:r>
                      <a:r>
                        <a:rPr lang="en-US" sz="1000" b="0" u="none" baseline="0" dirty="0" smtClean="0">
                          <a:solidFill>
                            <a:schemeClr val="tx1"/>
                          </a:solidFill>
                        </a:rPr>
                        <a:t> specification</a:t>
                      </a: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1000" b="1" u="none" kern="1200" dirty="0" smtClean="0">
                          <a:solidFill>
                            <a:schemeClr val="dk1"/>
                          </a:solidFill>
                          <a:effectLst/>
                          <a:latin typeface="+mn-lt"/>
                          <a:ea typeface="+mn-ea"/>
                          <a:cs typeface="+mn-cs"/>
                        </a:rPr>
                        <a:t>AO2/3 – Create dance, including movement material and aural setting, to communicate choreographic intention</a:t>
                      </a: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dirty="0" smtClean="0">
                          <a:solidFill>
                            <a:schemeClr val="tx1"/>
                          </a:solidFill>
                        </a:rPr>
                        <a:t>AO1/3</a:t>
                      </a:r>
                      <a:r>
                        <a:rPr lang="en-GB" sz="1000" b="1" u="none" baseline="0" dirty="0" smtClean="0">
                          <a:solidFill>
                            <a:schemeClr val="tx1"/>
                          </a:solidFill>
                        </a:rPr>
                        <a:t> – Perform dance, reflecting choreographic intention through physical, technical and expressive skills</a:t>
                      </a: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dirty="0" smtClean="0">
                          <a:solidFill>
                            <a:schemeClr val="tx1"/>
                          </a:solidFill>
                        </a:rPr>
                        <a:t>AO4 - Critically</a:t>
                      </a:r>
                      <a:r>
                        <a:rPr lang="en-GB" sz="1000" b="1" u="none" baseline="0" dirty="0" smtClean="0">
                          <a:solidFill>
                            <a:schemeClr val="tx1"/>
                          </a:solidFill>
                        </a:rPr>
                        <a:t> appreciate own works and professional works through analytical, interpretative and evaluative judgements.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1" u="sng"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818478522"/>
                  </a:ext>
                </a:extLst>
              </a:tr>
              <a:tr h="681279">
                <a:tc>
                  <a:txBody>
                    <a:bodyPr/>
                    <a:lstStyle/>
                    <a:p>
                      <a:r>
                        <a:rPr lang="en-GB" sz="1000" b="0" u="none" dirty="0">
                          <a:solidFill>
                            <a:schemeClr val="tx1"/>
                          </a:solidFill>
                        </a:rPr>
                        <a:t>Assessment </a:t>
                      </a:r>
                      <a:r>
                        <a:rPr lang="en-GB" sz="1000" b="0" u="none" dirty="0" smtClean="0">
                          <a:solidFill>
                            <a:schemeClr val="tx1"/>
                          </a:solidFill>
                        </a:rPr>
                        <a:t>Task(s)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000" b="0" u="none" dirty="0" smtClean="0">
                          <a:solidFill>
                            <a:schemeClr val="tx1"/>
                          </a:solidFill>
                        </a:rPr>
                        <a:t>GCSE</a:t>
                      </a:r>
                      <a:r>
                        <a:rPr lang="en-US" sz="1000" b="0" u="none" baseline="0" dirty="0" smtClean="0">
                          <a:solidFill>
                            <a:schemeClr val="tx1"/>
                          </a:solidFill>
                        </a:rPr>
                        <a:t> Choreography exam</a:t>
                      </a:r>
                    </a:p>
                    <a:p>
                      <a:r>
                        <a:rPr lang="en-US" sz="1000" b="0" u="none" baseline="0" dirty="0" smtClean="0">
                          <a:solidFill>
                            <a:schemeClr val="tx1"/>
                          </a:solidFill>
                        </a:rPr>
                        <a:t>Introduction to exam criteria.</a:t>
                      </a:r>
                    </a:p>
                    <a:p>
                      <a:r>
                        <a:rPr lang="en-US" sz="1000" b="0" u="none" baseline="0" dirty="0" smtClean="0">
                          <a:solidFill>
                            <a:schemeClr val="tx1"/>
                          </a:solidFill>
                        </a:rPr>
                        <a:t>NEA 30% mark</a:t>
                      </a:r>
                      <a:endParaRPr lang="en-US" sz="1000" b="0" u="none"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GB" sz="1000" b="0" u="none" dirty="0" smtClean="0">
                          <a:solidFill>
                            <a:schemeClr val="tx1"/>
                          </a:solidFill>
                        </a:rPr>
                        <a:t>GCSE</a:t>
                      </a:r>
                      <a:r>
                        <a:rPr lang="en-GB" sz="1000" b="0" u="none" baseline="0" dirty="0" smtClean="0">
                          <a:solidFill>
                            <a:schemeClr val="tx1"/>
                          </a:solidFill>
                        </a:rPr>
                        <a:t> Performance exam</a:t>
                      </a:r>
                    </a:p>
                    <a:p>
                      <a:r>
                        <a:rPr lang="en-GB" sz="1000" b="0" u="none" baseline="0" dirty="0" smtClean="0">
                          <a:solidFill>
                            <a:schemeClr val="tx1"/>
                          </a:solidFill>
                        </a:rPr>
                        <a:t>SOLO SET PHRASES BREATHE/SCOOP /12</a:t>
                      </a:r>
                    </a:p>
                    <a:p>
                      <a:r>
                        <a:rPr lang="en-GB" sz="1000" b="0" u="none" baseline="0" dirty="0" smtClean="0">
                          <a:solidFill>
                            <a:schemeClr val="tx1"/>
                          </a:solidFill>
                        </a:rPr>
                        <a:t>DUET/TRIO /24</a:t>
                      </a:r>
                      <a:endParaRPr lang="en-GB" sz="1000" b="0" u="none"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GB" sz="1000" b="0" u="none" baseline="0" dirty="0" smtClean="0">
                          <a:solidFill>
                            <a:schemeClr val="tx1"/>
                          </a:solidFill>
                        </a:rPr>
                        <a:t>Section A exam development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6407812"/>
                  </a:ext>
                </a:extLst>
              </a:tr>
              <a:tr h="831159">
                <a:tc>
                  <a:txBody>
                    <a:bodyPr/>
                    <a:lstStyle/>
                    <a:p>
                      <a:r>
                        <a:rPr lang="en-GB" sz="1000" b="0" u="none" dirty="0">
                          <a:solidFill>
                            <a:schemeClr val="tx1"/>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1000" kern="1200" dirty="0" smtClean="0">
                          <a:solidFill>
                            <a:schemeClr val="dk1"/>
                          </a:solidFill>
                          <a:effectLst/>
                          <a:latin typeface="+mn-lt"/>
                          <a:ea typeface="+mn-ea"/>
                          <a:cs typeface="+mn-cs"/>
                        </a:rPr>
                        <a:t>Processes-researching, generating, selecting, developing, refining and synthesising.</a:t>
                      </a:r>
                    </a:p>
                    <a:p>
                      <a:r>
                        <a:rPr lang="en-GB" sz="1000" b="0" u="none" kern="1200" dirty="0" smtClean="0">
                          <a:solidFill>
                            <a:schemeClr val="dk1"/>
                          </a:solidFill>
                          <a:effectLst/>
                          <a:latin typeface="+mn-lt"/>
                          <a:ea typeface="+mn-ea"/>
                          <a:cs typeface="+mn-cs"/>
                        </a:rPr>
                        <a:t>Plus see all knowledge from Year 10</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b="0" u="none" dirty="0" smtClean="0">
                          <a:solidFill>
                            <a:schemeClr val="tx1"/>
                          </a:solidFill>
                        </a:rPr>
                        <a:t>Physical skills and attributes</a:t>
                      </a:r>
                    </a:p>
                    <a:p>
                      <a:r>
                        <a:rPr lang="en-GB" sz="1000" b="0" u="none" dirty="0" smtClean="0">
                          <a:solidFill>
                            <a:schemeClr val="tx1"/>
                          </a:solidFill>
                        </a:rPr>
                        <a:t>Technical skills and attributes</a:t>
                      </a:r>
                    </a:p>
                    <a:p>
                      <a:r>
                        <a:rPr lang="en-GB" sz="1000" b="0" u="none" dirty="0" smtClean="0">
                          <a:solidFill>
                            <a:schemeClr val="tx1"/>
                          </a:solidFill>
                        </a:rPr>
                        <a:t>Expressive skills and attributes</a:t>
                      </a:r>
                    </a:p>
                    <a:p>
                      <a:r>
                        <a:rPr lang="en-GB" sz="1000" b="0" u="none" dirty="0" smtClean="0">
                          <a:solidFill>
                            <a:schemeClr val="tx1"/>
                          </a:solidFill>
                        </a:rPr>
                        <a:t>Mental</a:t>
                      </a:r>
                      <a:r>
                        <a:rPr lang="en-GB" sz="1000" b="0" u="none" baseline="0" dirty="0" smtClean="0">
                          <a:solidFill>
                            <a:schemeClr val="tx1"/>
                          </a:solidFill>
                        </a:rPr>
                        <a:t> skills and attributes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smtClean="0">
                          <a:solidFill>
                            <a:schemeClr val="tx1"/>
                          </a:solidFill>
                        </a:rPr>
                        <a:t>-the</a:t>
                      </a:r>
                      <a:r>
                        <a:rPr lang="en-GB" sz="1000" b="0" u="none" baseline="0" dirty="0" smtClean="0">
                          <a:solidFill>
                            <a:schemeClr val="tx1"/>
                          </a:solidFill>
                        </a:rPr>
                        <a:t> meaning of relevant choreography terminology.</a:t>
                      </a:r>
                    </a:p>
                    <a:p>
                      <a:r>
                        <a:rPr lang="en-GB" sz="1000" b="0" u="none" baseline="0" dirty="0" smtClean="0">
                          <a:solidFill>
                            <a:schemeClr val="tx1"/>
                          </a:solidFill>
                        </a:rPr>
                        <a:t>-the contribution of choreography to audience understanding of the choreographic intent of the work.</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68239525"/>
                  </a:ext>
                </a:extLst>
              </a:tr>
              <a:tr h="2030209">
                <a:tc>
                  <a:txBody>
                    <a:bodyPr/>
                    <a:lstStyle/>
                    <a:p>
                      <a:r>
                        <a:rPr lang="en-GB" sz="1000" b="0" u="none" dirty="0">
                          <a:solidFill>
                            <a:schemeClr val="tx1"/>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000" b="0" u="none" dirty="0" smtClean="0">
                          <a:solidFill>
                            <a:schemeClr val="tx1"/>
                          </a:solidFill>
                        </a:rPr>
                        <a:t>-creative</a:t>
                      </a:r>
                      <a:r>
                        <a:rPr lang="en-US" sz="1000" b="0" u="none" baseline="0" dirty="0" smtClean="0">
                          <a:solidFill>
                            <a:schemeClr val="tx1"/>
                          </a:solidFill>
                        </a:rPr>
                        <a:t> and imaginative response to range of stimuli</a:t>
                      </a:r>
                    </a:p>
                    <a:p>
                      <a:r>
                        <a:rPr lang="en-US" sz="1000" b="0" u="none" baseline="0" dirty="0" smtClean="0">
                          <a:solidFill>
                            <a:schemeClr val="tx1"/>
                          </a:solidFill>
                        </a:rPr>
                        <a:t>-use of imagination, problem solving, creativity and synthesis of ideas</a:t>
                      </a:r>
                    </a:p>
                    <a:p>
                      <a:r>
                        <a:rPr lang="en-US" sz="1000" b="0" u="none" baseline="0" dirty="0" smtClean="0">
                          <a:solidFill>
                            <a:schemeClr val="tx1"/>
                          </a:solidFill>
                        </a:rPr>
                        <a:t>-application of knowledge, skills and understanding of choreographic forms and devices</a:t>
                      </a:r>
                    </a:p>
                    <a:p>
                      <a:r>
                        <a:rPr lang="en-US" sz="1000" b="0" u="none" baseline="0" dirty="0" smtClean="0">
                          <a:solidFill>
                            <a:schemeClr val="tx1"/>
                          </a:solidFill>
                        </a:rPr>
                        <a:t>-communication of ideas, feelings, emotions, meanings and moods</a:t>
                      </a:r>
                      <a:endParaRPr lang="en-US" sz="1000" b="0" u="none" dirty="0" smtClean="0">
                        <a:solidFill>
                          <a:schemeClr val="tx1"/>
                        </a:solidFill>
                      </a:endParaRPr>
                    </a:p>
                    <a:p>
                      <a:endParaRPr lang="en-US" sz="1000" b="0" u="none" dirty="0" smtClean="0">
                        <a:solidFill>
                          <a:schemeClr val="tx1"/>
                        </a:solidFill>
                      </a:endParaRPr>
                    </a:p>
                    <a:p>
                      <a:endParaRPr lang="en-US" sz="1000" b="0" u="none" dirty="0" smtClean="0">
                        <a:solidFill>
                          <a:schemeClr val="tx1"/>
                        </a:solidFill>
                      </a:endParaRPr>
                    </a:p>
                    <a:p>
                      <a:endParaRPr lang="en-US" sz="1000" b="0" u="none" dirty="0" smtClean="0">
                        <a:solidFill>
                          <a:schemeClr val="tx1"/>
                        </a:solidFill>
                      </a:endParaRP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b="0" u="none" dirty="0" smtClean="0">
                          <a:solidFill>
                            <a:schemeClr val="tx1"/>
                          </a:solidFill>
                        </a:rPr>
                        <a:t>-application of knowledge, skills and understanding for performing</a:t>
                      </a:r>
                    </a:p>
                    <a:p>
                      <a:r>
                        <a:rPr lang="en-GB" sz="1000" b="0" u="none" dirty="0" smtClean="0">
                          <a:solidFill>
                            <a:schemeClr val="tx1"/>
                          </a:solidFill>
                        </a:rPr>
                        <a:t>-development of physical, technical, mental and expressive skills.</a:t>
                      </a:r>
                    </a:p>
                    <a:p>
                      <a:r>
                        <a:rPr lang="en-GB" sz="1000" b="0" u="none" dirty="0" smtClean="0">
                          <a:solidFill>
                            <a:schemeClr val="tx1"/>
                          </a:solidFill>
                        </a:rPr>
                        <a:t>-communication of choreographic intention and artistry</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smtClean="0">
                          <a:solidFill>
                            <a:schemeClr val="tx1"/>
                          </a:solidFill>
                        </a:rPr>
                        <a:t>-articulation</a:t>
                      </a:r>
                      <a:r>
                        <a:rPr lang="en-GB" sz="1000" b="0" u="none" baseline="0" dirty="0" smtClean="0">
                          <a:solidFill>
                            <a:schemeClr val="tx1"/>
                          </a:solidFill>
                        </a:rPr>
                        <a:t> of knowledge and critical reflection to inform, artistic process.</a:t>
                      </a:r>
                    </a:p>
                    <a:p>
                      <a:r>
                        <a:rPr lang="en-GB" sz="1000" b="0" u="none" baseline="0" dirty="0" smtClean="0">
                          <a:solidFill>
                            <a:schemeClr val="tx1"/>
                          </a:solidFill>
                        </a:rPr>
                        <a:t>-critical appreciation of dance in its physical, artistic, aesthetic and cultural contexts.</a:t>
                      </a:r>
                    </a:p>
                    <a:p>
                      <a:r>
                        <a:rPr lang="en-GB" sz="1000" b="0" u="none" baseline="0" dirty="0" smtClean="0">
                          <a:solidFill>
                            <a:schemeClr val="tx1"/>
                          </a:solidFill>
                        </a:rPr>
                        <a:t>-critical analysis, interpretation, evaluation and appreciation of professional works.</a:t>
                      </a: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501469523"/>
                  </a:ext>
                </a:extLst>
              </a:tr>
            </a:tbl>
          </a:graphicData>
        </a:graphic>
      </p:graphicFrame>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864" y="-204113"/>
            <a:ext cx="465044" cy="697566"/>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66589" y="110154"/>
            <a:ext cx="857594" cy="423246"/>
          </a:xfrm>
          <a:prstGeom prst="rect">
            <a:avLst/>
          </a:prstGeom>
        </p:spPr>
      </p:pic>
    </p:spTree>
    <p:extLst>
      <p:ext uri="{BB962C8B-B14F-4D97-AF65-F5344CB8AC3E}">
        <p14:creationId xmlns:p14="http://schemas.microsoft.com/office/powerpoint/2010/main" val="10917790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0" y="-297712"/>
            <a:ext cx="12192000" cy="1325563"/>
          </a:xfrm>
        </p:spPr>
        <p:txBody>
          <a:bodyPr>
            <a:normAutofit/>
          </a:bodyPr>
          <a:lstStyle/>
          <a:p>
            <a:pPr algn="ctr"/>
            <a:r>
              <a:rPr lang="en-GB" sz="2400" b="1" u="sng" dirty="0" smtClean="0"/>
              <a:t>PE/Dance curriculum overview – Year 11 (KS4)</a:t>
            </a:r>
            <a:r>
              <a:rPr lang="en-GB" sz="2400" b="1" dirty="0" smtClean="0"/>
              <a:t>   </a:t>
            </a:r>
            <a:r>
              <a:rPr lang="en-GB" sz="2400" b="1" u="sng" dirty="0" smtClean="0"/>
              <a:t>Exam board: AQA GCSE Dance(8236)</a:t>
            </a:r>
            <a:endParaRPr lang="en-GB" sz="2400" b="1" u="sng" dirty="0">
              <a:solidFill>
                <a:srgbClr val="FF0000"/>
              </a:solidFill>
            </a:endParaRPr>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extLst/>
          </p:nvPr>
        </p:nvGraphicFramePr>
        <p:xfrm>
          <a:off x="434829" y="728981"/>
          <a:ext cx="9706698" cy="5969785"/>
        </p:xfrm>
        <a:graphic>
          <a:graphicData uri="http://schemas.openxmlformats.org/drawingml/2006/table">
            <a:tbl>
              <a:tblPr firstRow="1" bandRow="1">
                <a:tableStyleId>{5C22544A-7EE6-4342-B048-85BDC9FD1C3A}</a:tableStyleId>
              </a:tblPr>
              <a:tblGrid>
                <a:gridCol w="1835508">
                  <a:extLst>
                    <a:ext uri="{9D8B030D-6E8A-4147-A177-3AD203B41FA5}">
                      <a16:colId xmlns:a16="http://schemas.microsoft.com/office/drawing/2014/main" val="3717695141"/>
                    </a:ext>
                  </a:extLst>
                </a:gridCol>
                <a:gridCol w="2623730">
                  <a:extLst>
                    <a:ext uri="{9D8B030D-6E8A-4147-A177-3AD203B41FA5}">
                      <a16:colId xmlns:a16="http://schemas.microsoft.com/office/drawing/2014/main" val="1058426284"/>
                    </a:ext>
                  </a:extLst>
                </a:gridCol>
                <a:gridCol w="2623730">
                  <a:extLst>
                    <a:ext uri="{9D8B030D-6E8A-4147-A177-3AD203B41FA5}">
                      <a16:colId xmlns:a16="http://schemas.microsoft.com/office/drawing/2014/main" val="3960397057"/>
                    </a:ext>
                  </a:extLst>
                </a:gridCol>
                <a:gridCol w="2623730">
                  <a:extLst>
                    <a:ext uri="{9D8B030D-6E8A-4147-A177-3AD203B41FA5}">
                      <a16:colId xmlns:a16="http://schemas.microsoft.com/office/drawing/2014/main" val="4178250955"/>
                    </a:ext>
                  </a:extLst>
                </a:gridCol>
              </a:tblGrid>
              <a:tr h="661544">
                <a:tc>
                  <a:txBody>
                    <a:bodyPr/>
                    <a:lstStyle/>
                    <a:p>
                      <a:r>
                        <a:rPr lang="en-GB" sz="1000" b="0" u="none" dirty="0">
                          <a:solidFill>
                            <a:schemeClr val="tx1"/>
                          </a:solidFill>
                        </a:rPr>
                        <a:t>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000" b="1" u="none" dirty="0" smtClean="0">
                          <a:solidFill>
                            <a:schemeClr val="tx1"/>
                          </a:solidFill>
                        </a:rPr>
                        <a:t>Year 11</a:t>
                      </a:r>
                    </a:p>
                    <a:p>
                      <a:r>
                        <a:rPr lang="en-US" sz="1000" b="1" u="none" dirty="0" smtClean="0">
                          <a:solidFill>
                            <a:schemeClr val="tx1"/>
                          </a:solidFill>
                        </a:rPr>
                        <a:t>Choreography</a:t>
                      </a:r>
                    </a:p>
                    <a:p>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US" sz="1000" b="1" u="none" dirty="0" smtClean="0">
                          <a:solidFill>
                            <a:schemeClr val="tx1"/>
                          </a:solidFill>
                        </a:rPr>
                        <a:t>Year 11</a:t>
                      </a:r>
                    </a:p>
                    <a:p>
                      <a:r>
                        <a:rPr lang="en-US" sz="1000" b="1" u="none" dirty="0" smtClean="0">
                          <a:solidFill>
                            <a:schemeClr val="tx1"/>
                          </a:solidFill>
                        </a:rPr>
                        <a:t>Choreography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b="1" u="none" dirty="0" smtClean="0">
                          <a:solidFill>
                            <a:schemeClr val="tx1"/>
                          </a:solidFill>
                        </a:rPr>
                        <a:t>Year 11</a:t>
                      </a:r>
                    </a:p>
                    <a:p>
                      <a:r>
                        <a:rPr lang="en-GB" sz="1000" b="1" u="none" dirty="0" smtClean="0">
                          <a:solidFill>
                            <a:schemeClr val="tx1"/>
                          </a:solidFill>
                        </a:rPr>
                        <a:t>Critically</a:t>
                      </a:r>
                      <a:r>
                        <a:rPr lang="en-GB" sz="1000" b="1" u="none" baseline="0" dirty="0" smtClean="0">
                          <a:solidFill>
                            <a:schemeClr val="tx1"/>
                          </a:solidFill>
                        </a:rPr>
                        <a:t> appreciate own works and professional works</a:t>
                      </a:r>
                    </a:p>
                    <a:p>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95773868"/>
                  </a:ext>
                </a:extLst>
              </a:tr>
              <a:tr h="531397">
                <a:tc>
                  <a:txBody>
                    <a:bodyPr/>
                    <a:lstStyle/>
                    <a:p>
                      <a:r>
                        <a:rPr lang="en-GB" sz="1000" b="0" u="none" dirty="0">
                          <a:solidFill>
                            <a:schemeClr val="tx1"/>
                          </a:solidFill>
                        </a:rPr>
                        <a:t>Length of </a:t>
                      </a:r>
                      <a:r>
                        <a:rPr lang="en-GB" sz="1000" b="0" u="none" dirty="0" smtClean="0">
                          <a:solidFill>
                            <a:schemeClr val="tx1"/>
                          </a:solidFill>
                        </a:rPr>
                        <a:t>topic (in weeks)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000" b="0" u="none" dirty="0" smtClean="0">
                          <a:solidFill>
                            <a:schemeClr val="tx1"/>
                          </a:solidFill>
                        </a:rPr>
                        <a:t>HT3/4 </a:t>
                      </a:r>
                    </a:p>
                    <a:p>
                      <a:r>
                        <a:rPr lang="en-US" sz="1000" b="0" u="none" dirty="0" smtClean="0">
                          <a:solidFill>
                            <a:schemeClr val="tx1"/>
                          </a:solidFill>
                        </a:rPr>
                        <a:t>8</a:t>
                      </a:r>
                      <a:r>
                        <a:rPr lang="en-US" sz="1000" b="0" u="none" baseline="0" dirty="0" smtClean="0">
                          <a:solidFill>
                            <a:schemeClr val="tx1"/>
                          </a:solidFill>
                        </a:rPr>
                        <a:t> </a:t>
                      </a:r>
                      <a:r>
                        <a:rPr lang="en-US" sz="1000" b="0" u="none" dirty="0" smtClean="0">
                          <a:solidFill>
                            <a:schemeClr val="tx1"/>
                          </a:solidFill>
                        </a:rPr>
                        <a:t>  weeks</a:t>
                      </a: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US" sz="1000" b="0" u="none" dirty="0" smtClean="0">
                          <a:solidFill>
                            <a:schemeClr val="tx1"/>
                          </a:solidFill>
                        </a:rPr>
                        <a:t>HT3/4 </a:t>
                      </a:r>
                    </a:p>
                    <a:p>
                      <a:r>
                        <a:rPr lang="en-US" sz="1000" b="0" u="none" dirty="0" smtClean="0">
                          <a:solidFill>
                            <a:schemeClr val="tx1"/>
                          </a:solidFill>
                        </a:rPr>
                        <a:t>8</a:t>
                      </a:r>
                      <a:r>
                        <a:rPr lang="en-US" sz="1000" b="0" u="none" baseline="0" dirty="0" smtClean="0">
                          <a:solidFill>
                            <a:schemeClr val="tx1"/>
                          </a:solidFill>
                        </a:rPr>
                        <a:t> </a:t>
                      </a:r>
                      <a:r>
                        <a:rPr lang="en-US" sz="1000" b="0" u="none" dirty="0" smtClean="0">
                          <a:solidFill>
                            <a:schemeClr val="tx1"/>
                          </a:solidFill>
                        </a:rPr>
                        <a:t>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smtClean="0">
                          <a:solidFill>
                            <a:schemeClr val="tx1"/>
                          </a:solidFill>
                        </a:rPr>
                        <a:t>HT3/4 (SOME LESSONS SWITCHED TO PRACTICAL)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smtClean="0">
                          <a:solidFill>
                            <a:schemeClr val="tx1"/>
                          </a:solidFill>
                        </a:rPr>
                        <a:t>6 weeks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264519711"/>
                  </a:ext>
                </a:extLst>
              </a:tr>
              <a:tr h="1092985">
                <a:tc>
                  <a:txBody>
                    <a:bodyPr/>
                    <a:lstStyle/>
                    <a:p>
                      <a:r>
                        <a:rPr lang="en-US" sz="1000" b="0" u="none" dirty="0" smtClean="0">
                          <a:solidFill>
                            <a:schemeClr val="tx1"/>
                          </a:solidFill>
                        </a:rPr>
                        <a:t>Links to</a:t>
                      </a:r>
                      <a:r>
                        <a:rPr lang="en-US" sz="1000" b="0" u="none" baseline="0" dirty="0" smtClean="0">
                          <a:solidFill>
                            <a:schemeClr val="tx1"/>
                          </a:solidFill>
                        </a:rPr>
                        <a:t> specification</a:t>
                      </a: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1000" b="1" u="none" kern="1200" dirty="0" smtClean="0">
                          <a:solidFill>
                            <a:schemeClr val="dk1"/>
                          </a:solidFill>
                          <a:effectLst/>
                          <a:latin typeface="+mn-lt"/>
                          <a:ea typeface="+mn-ea"/>
                          <a:cs typeface="+mn-cs"/>
                        </a:rPr>
                        <a:t>AO2/3 – Create dance, including movement material and aural setting, to communicate choreographic intention</a:t>
                      </a: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b="1" u="none" kern="1200" dirty="0" smtClean="0">
                          <a:solidFill>
                            <a:schemeClr val="dk1"/>
                          </a:solidFill>
                          <a:effectLst/>
                          <a:latin typeface="+mn-lt"/>
                          <a:ea typeface="+mn-ea"/>
                          <a:cs typeface="+mn-cs"/>
                        </a:rPr>
                        <a:t>AO2/3 – Create dance, including movement material and aural setting, to communicate choreographic intention</a:t>
                      </a: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dirty="0" smtClean="0">
                          <a:solidFill>
                            <a:schemeClr val="tx1"/>
                          </a:solidFill>
                        </a:rPr>
                        <a:t>AO4 - Critically</a:t>
                      </a:r>
                      <a:r>
                        <a:rPr lang="en-GB" sz="1000" b="1" u="none" baseline="0" dirty="0" smtClean="0">
                          <a:solidFill>
                            <a:schemeClr val="tx1"/>
                          </a:solidFill>
                        </a:rPr>
                        <a:t> appreciate own works and professional works through analytical, interpretative and evaluative judgements.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1" u="sng"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818478522"/>
                  </a:ext>
                </a:extLst>
              </a:tr>
              <a:tr h="681279">
                <a:tc>
                  <a:txBody>
                    <a:bodyPr/>
                    <a:lstStyle/>
                    <a:p>
                      <a:r>
                        <a:rPr lang="en-GB" sz="1000" b="0" u="none" dirty="0">
                          <a:solidFill>
                            <a:schemeClr val="tx1"/>
                          </a:solidFill>
                        </a:rPr>
                        <a:t>Assessment </a:t>
                      </a:r>
                      <a:r>
                        <a:rPr lang="en-GB" sz="1000" b="0" u="none" dirty="0" smtClean="0">
                          <a:solidFill>
                            <a:schemeClr val="tx1"/>
                          </a:solidFill>
                        </a:rPr>
                        <a:t>Task(s)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000" b="0" u="none" dirty="0" smtClean="0">
                          <a:solidFill>
                            <a:schemeClr val="tx1"/>
                          </a:solidFill>
                        </a:rPr>
                        <a:t>GCSE</a:t>
                      </a:r>
                      <a:r>
                        <a:rPr lang="en-US" sz="1000" b="0" u="none" baseline="0" dirty="0" smtClean="0">
                          <a:solidFill>
                            <a:schemeClr val="tx1"/>
                          </a:solidFill>
                        </a:rPr>
                        <a:t> Choreography exam</a:t>
                      </a:r>
                    </a:p>
                    <a:p>
                      <a:r>
                        <a:rPr lang="en-US" sz="1000" b="0" u="none" baseline="0" dirty="0" smtClean="0">
                          <a:solidFill>
                            <a:schemeClr val="tx1"/>
                          </a:solidFill>
                        </a:rPr>
                        <a:t>Introduction to exam criteria.</a:t>
                      </a:r>
                    </a:p>
                    <a:p>
                      <a:r>
                        <a:rPr lang="en-US" sz="1000" b="0" u="none" baseline="0" dirty="0" smtClean="0">
                          <a:solidFill>
                            <a:schemeClr val="tx1"/>
                          </a:solidFill>
                        </a:rPr>
                        <a:t>NEA 30% mark</a:t>
                      </a:r>
                    </a:p>
                    <a:p>
                      <a:r>
                        <a:rPr lang="en-US" sz="1000" b="0" u="none" baseline="0" dirty="0" smtClean="0">
                          <a:solidFill>
                            <a:schemeClr val="tx1"/>
                          </a:solidFill>
                        </a:rPr>
                        <a:t>EXAM MARCH</a:t>
                      </a:r>
                      <a:endParaRPr lang="en-US" sz="1000" b="0" u="none"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US" sz="1000" b="0" u="none" dirty="0" smtClean="0">
                          <a:solidFill>
                            <a:schemeClr val="tx1"/>
                          </a:solidFill>
                        </a:rPr>
                        <a:t>GCSE</a:t>
                      </a:r>
                      <a:r>
                        <a:rPr lang="en-US" sz="1000" b="0" u="none" baseline="0" dirty="0" smtClean="0">
                          <a:solidFill>
                            <a:schemeClr val="tx1"/>
                          </a:solidFill>
                        </a:rPr>
                        <a:t> Choreography exam</a:t>
                      </a:r>
                    </a:p>
                    <a:p>
                      <a:r>
                        <a:rPr lang="en-US" sz="1000" b="0" u="none" baseline="0" dirty="0" smtClean="0">
                          <a:solidFill>
                            <a:schemeClr val="tx1"/>
                          </a:solidFill>
                        </a:rPr>
                        <a:t>Introduction to exam criteria.</a:t>
                      </a:r>
                    </a:p>
                    <a:p>
                      <a:r>
                        <a:rPr lang="en-US" sz="1000" b="0" u="none" baseline="0" dirty="0" smtClean="0">
                          <a:solidFill>
                            <a:schemeClr val="tx1"/>
                          </a:solidFill>
                        </a:rPr>
                        <a:t>NEA 30% mark</a:t>
                      </a:r>
                    </a:p>
                    <a:p>
                      <a:r>
                        <a:rPr lang="en-US" sz="1000" b="0" u="none" baseline="0" dirty="0" smtClean="0">
                          <a:solidFill>
                            <a:schemeClr val="tx1"/>
                          </a:solidFill>
                        </a:rPr>
                        <a:t>EXAM MARCH</a:t>
                      </a:r>
                      <a:endParaRPr lang="en-US" sz="1000" b="0" u="none"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GB" sz="1000" b="0" u="none" baseline="0" dirty="0" smtClean="0">
                          <a:solidFill>
                            <a:schemeClr val="tx1"/>
                          </a:solidFill>
                        </a:rPr>
                        <a:t>Section A exam development</a:t>
                      </a:r>
                    </a:p>
                    <a:p>
                      <a:r>
                        <a:rPr lang="en-GB" sz="1000" b="0" u="none" baseline="0" dirty="0" smtClean="0">
                          <a:solidFill>
                            <a:schemeClr val="tx1"/>
                          </a:solidFill>
                        </a:rPr>
                        <a:t>Section C recap exam development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6407812"/>
                  </a:ext>
                </a:extLst>
              </a:tr>
              <a:tr h="831159">
                <a:tc>
                  <a:txBody>
                    <a:bodyPr/>
                    <a:lstStyle/>
                    <a:p>
                      <a:r>
                        <a:rPr lang="en-GB" sz="1000" b="0" u="none" dirty="0">
                          <a:solidFill>
                            <a:schemeClr val="tx1"/>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1000" kern="1200" dirty="0" smtClean="0">
                          <a:solidFill>
                            <a:schemeClr val="dk1"/>
                          </a:solidFill>
                          <a:effectLst/>
                          <a:latin typeface="+mn-lt"/>
                          <a:ea typeface="+mn-ea"/>
                          <a:cs typeface="+mn-cs"/>
                        </a:rPr>
                        <a:t>Processes-researching, generating, selecting, developing, refining and synthesising.</a:t>
                      </a:r>
                    </a:p>
                    <a:p>
                      <a:r>
                        <a:rPr lang="en-GB" sz="1000" b="0" u="none" kern="1200" dirty="0" smtClean="0">
                          <a:solidFill>
                            <a:schemeClr val="dk1"/>
                          </a:solidFill>
                          <a:effectLst/>
                          <a:latin typeface="+mn-lt"/>
                          <a:ea typeface="+mn-ea"/>
                          <a:cs typeface="+mn-cs"/>
                        </a:rPr>
                        <a:t>Plus see all knowledge from Year 10</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kern="1200" dirty="0" smtClean="0">
                          <a:solidFill>
                            <a:schemeClr val="dk1"/>
                          </a:solidFill>
                          <a:effectLst/>
                          <a:latin typeface="+mn-lt"/>
                          <a:ea typeface="+mn-ea"/>
                          <a:cs typeface="+mn-cs"/>
                        </a:rPr>
                        <a:t>Processes-researching, generating, selecting, developing, refining and synthesising.</a:t>
                      </a:r>
                    </a:p>
                    <a:p>
                      <a:r>
                        <a:rPr lang="en-GB" sz="1000" b="0" u="none" kern="1200" dirty="0" smtClean="0">
                          <a:solidFill>
                            <a:schemeClr val="dk1"/>
                          </a:solidFill>
                          <a:effectLst/>
                          <a:latin typeface="+mn-lt"/>
                          <a:ea typeface="+mn-ea"/>
                          <a:cs typeface="+mn-cs"/>
                        </a:rPr>
                        <a:t>Plus see all knowledge from Year 10</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b="0" u="none" dirty="0" smtClean="0">
                          <a:solidFill>
                            <a:schemeClr val="tx1"/>
                          </a:solidFill>
                        </a:rPr>
                        <a:t>-the</a:t>
                      </a:r>
                      <a:r>
                        <a:rPr lang="en-GB" sz="1000" b="0" u="none" baseline="0" dirty="0" smtClean="0">
                          <a:solidFill>
                            <a:schemeClr val="tx1"/>
                          </a:solidFill>
                        </a:rPr>
                        <a:t> meaning of relevant choreography terminology.</a:t>
                      </a:r>
                    </a:p>
                    <a:p>
                      <a:r>
                        <a:rPr lang="en-GB" sz="1000" b="0" u="none" baseline="0" dirty="0" smtClean="0">
                          <a:solidFill>
                            <a:schemeClr val="tx1"/>
                          </a:solidFill>
                        </a:rPr>
                        <a:t>-the contribution of choreography to audience understanding of the choreographic intent of the work.</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68239525"/>
                  </a:ext>
                </a:extLst>
              </a:tr>
              <a:tr h="2030209">
                <a:tc>
                  <a:txBody>
                    <a:bodyPr/>
                    <a:lstStyle/>
                    <a:p>
                      <a:r>
                        <a:rPr lang="en-GB" sz="1000" b="0" u="none" dirty="0">
                          <a:solidFill>
                            <a:schemeClr val="tx1"/>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000" b="0" u="none" dirty="0" smtClean="0">
                          <a:solidFill>
                            <a:schemeClr val="tx1"/>
                          </a:solidFill>
                        </a:rPr>
                        <a:t>-creative</a:t>
                      </a:r>
                      <a:r>
                        <a:rPr lang="en-US" sz="1000" b="0" u="none" baseline="0" dirty="0" smtClean="0">
                          <a:solidFill>
                            <a:schemeClr val="tx1"/>
                          </a:solidFill>
                        </a:rPr>
                        <a:t> and imaginative response to range of stimuli</a:t>
                      </a:r>
                    </a:p>
                    <a:p>
                      <a:r>
                        <a:rPr lang="en-US" sz="1000" b="0" u="none" baseline="0" dirty="0" smtClean="0">
                          <a:solidFill>
                            <a:schemeClr val="tx1"/>
                          </a:solidFill>
                        </a:rPr>
                        <a:t>-use of imagination, problem solving, creativity and synthesis of ideas</a:t>
                      </a:r>
                    </a:p>
                    <a:p>
                      <a:r>
                        <a:rPr lang="en-US" sz="1000" b="0" u="none" baseline="0" dirty="0" smtClean="0">
                          <a:solidFill>
                            <a:schemeClr val="tx1"/>
                          </a:solidFill>
                        </a:rPr>
                        <a:t>-application of knowledge, skills and understanding of choreographic forms and devices</a:t>
                      </a:r>
                    </a:p>
                    <a:p>
                      <a:r>
                        <a:rPr lang="en-US" sz="1000" b="0" u="none" baseline="0" dirty="0" smtClean="0">
                          <a:solidFill>
                            <a:schemeClr val="tx1"/>
                          </a:solidFill>
                        </a:rPr>
                        <a:t>-communication of ideas, feelings, emotions, meanings and moods</a:t>
                      </a:r>
                      <a:endParaRPr lang="en-US" sz="1000" b="0" u="none" dirty="0" smtClean="0">
                        <a:solidFill>
                          <a:schemeClr val="tx1"/>
                        </a:solidFill>
                      </a:endParaRPr>
                    </a:p>
                    <a:p>
                      <a:endParaRPr lang="en-US" sz="1000" b="0" u="none" dirty="0" smtClean="0">
                        <a:solidFill>
                          <a:schemeClr val="tx1"/>
                        </a:solidFill>
                      </a:endParaRPr>
                    </a:p>
                    <a:p>
                      <a:endParaRPr lang="en-US" sz="1000" b="0" u="none" dirty="0" smtClean="0">
                        <a:solidFill>
                          <a:schemeClr val="tx1"/>
                        </a:solidFill>
                      </a:endParaRPr>
                    </a:p>
                    <a:p>
                      <a:endParaRPr lang="en-US" sz="1000" b="0" u="none" dirty="0" smtClean="0">
                        <a:solidFill>
                          <a:schemeClr val="tx1"/>
                        </a:solidFill>
                      </a:endParaRP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US" sz="1000" b="0" u="none" dirty="0" smtClean="0">
                          <a:solidFill>
                            <a:schemeClr val="tx1"/>
                          </a:solidFill>
                        </a:rPr>
                        <a:t>-creative</a:t>
                      </a:r>
                      <a:r>
                        <a:rPr lang="en-US" sz="1000" b="0" u="none" baseline="0" dirty="0" smtClean="0">
                          <a:solidFill>
                            <a:schemeClr val="tx1"/>
                          </a:solidFill>
                        </a:rPr>
                        <a:t> and imaginative response to range of stimuli</a:t>
                      </a:r>
                    </a:p>
                    <a:p>
                      <a:r>
                        <a:rPr lang="en-US" sz="1000" b="0" u="none" baseline="0" dirty="0" smtClean="0">
                          <a:solidFill>
                            <a:schemeClr val="tx1"/>
                          </a:solidFill>
                        </a:rPr>
                        <a:t>-use of imagination, problem solving, creativity and synthesis of ideas</a:t>
                      </a:r>
                    </a:p>
                    <a:p>
                      <a:r>
                        <a:rPr lang="en-US" sz="1000" b="0" u="none" baseline="0" dirty="0" smtClean="0">
                          <a:solidFill>
                            <a:schemeClr val="tx1"/>
                          </a:solidFill>
                        </a:rPr>
                        <a:t>-application of knowledge, skills and understanding of choreographic forms and devices</a:t>
                      </a:r>
                    </a:p>
                    <a:p>
                      <a:r>
                        <a:rPr lang="en-US" sz="1000" b="0" u="none" baseline="0" dirty="0" smtClean="0">
                          <a:solidFill>
                            <a:schemeClr val="tx1"/>
                          </a:solidFill>
                        </a:rPr>
                        <a:t>-communication of ideas, feelings, emotions, meanings and moods</a:t>
                      </a:r>
                      <a:endParaRPr lang="en-US" sz="1000" b="0" u="none" dirty="0" smtClean="0">
                        <a:solidFill>
                          <a:schemeClr val="tx1"/>
                        </a:solidFill>
                      </a:endParaRPr>
                    </a:p>
                    <a:p>
                      <a:endParaRPr lang="en-US" sz="1000" b="0" u="none" dirty="0" smtClean="0">
                        <a:solidFill>
                          <a:schemeClr val="tx1"/>
                        </a:solidFill>
                      </a:endParaRPr>
                    </a:p>
                    <a:p>
                      <a:endParaRPr lang="en-US" sz="1000" b="0" u="none" dirty="0" smtClean="0">
                        <a:solidFill>
                          <a:schemeClr val="tx1"/>
                        </a:solidFill>
                      </a:endParaRPr>
                    </a:p>
                    <a:p>
                      <a:endParaRPr lang="en-US" sz="1000" b="0" u="none"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b="0" u="none" dirty="0" smtClean="0">
                          <a:solidFill>
                            <a:schemeClr val="tx1"/>
                          </a:solidFill>
                        </a:rPr>
                        <a:t>-articulation</a:t>
                      </a:r>
                      <a:r>
                        <a:rPr lang="en-GB" sz="1000" b="0" u="none" baseline="0" dirty="0" smtClean="0">
                          <a:solidFill>
                            <a:schemeClr val="tx1"/>
                          </a:solidFill>
                        </a:rPr>
                        <a:t> of knowledge and critical reflection to inform, artistic process.</a:t>
                      </a:r>
                    </a:p>
                    <a:p>
                      <a:r>
                        <a:rPr lang="en-GB" sz="1000" b="0" u="none" baseline="0" dirty="0" smtClean="0">
                          <a:solidFill>
                            <a:schemeClr val="tx1"/>
                          </a:solidFill>
                        </a:rPr>
                        <a:t>-critical appreciation of dance in its physical, artistic, aesthetic and cultural contexts.</a:t>
                      </a:r>
                    </a:p>
                    <a:p>
                      <a:r>
                        <a:rPr lang="en-GB" sz="1000" b="0" u="none" baseline="0" dirty="0" smtClean="0">
                          <a:solidFill>
                            <a:schemeClr val="tx1"/>
                          </a:solidFill>
                        </a:rPr>
                        <a:t>-critical analysis, interpretation, evaluation and appreciation of professional works.</a:t>
                      </a: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501469523"/>
                  </a:ext>
                </a:extLst>
              </a:tr>
            </a:tbl>
          </a:graphicData>
        </a:graphic>
      </p:graphicFrame>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864" y="-204113"/>
            <a:ext cx="465044" cy="697566"/>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66589" y="110154"/>
            <a:ext cx="857594" cy="423246"/>
          </a:xfrm>
          <a:prstGeom prst="rect">
            <a:avLst/>
          </a:prstGeom>
        </p:spPr>
      </p:pic>
    </p:spTree>
    <p:extLst>
      <p:ext uri="{BB962C8B-B14F-4D97-AF65-F5344CB8AC3E}">
        <p14:creationId xmlns:p14="http://schemas.microsoft.com/office/powerpoint/2010/main" val="26971052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0" y="-297712"/>
            <a:ext cx="12192000" cy="1325563"/>
          </a:xfrm>
        </p:spPr>
        <p:txBody>
          <a:bodyPr>
            <a:normAutofit/>
          </a:bodyPr>
          <a:lstStyle/>
          <a:p>
            <a:pPr algn="ctr"/>
            <a:r>
              <a:rPr lang="en-GB" sz="2400" b="1" u="sng" dirty="0" smtClean="0"/>
              <a:t>PE/Dance curriculum overview – Year 11 (KS4)</a:t>
            </a:r>
            <a:r>
              <a:rPr lang="en-GB" sz="2400" b="1" dirty="0" smtClean="0"/>
              <a:t>   </a:t>
            </a:r>
            <a:r>
              <a:rPr lang="en-GB" sz="2400" b="1" u="sng" dirty="0" smtClean="0"/>
              <a:t>Exam board: AQA GCSE Dance(8236)</a:t>
            </a:r>
            <a:endParaRPr lang="en-GB" sz="2400" b="1" u="sng" dirty="0">
              <a:solidFill>
                <a:srgbClr val="FF0000"/>
              </a:solidFill>
            </a:endParaRPr>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extLst/>
          </p:nvPr>
        </p:nvGraphicFramePr>
        <p:xfrm>
          <a:off x="434829" y="728982"/>
          <a:ext cx="9734406" cy="5950670"/>
        </p:xfrm>
        <a:graphic>
          <a:graphicData uri="http://schemas.openxmlformats.org/drawingml/2006/table">
            <a:tbl>
              <a:tblPr firstRow="1" bandRow="1">
                <a:tableStyleId>{5C22544A-7EE6-4342-B048-85BDC9FD1C3A}</a:tableStyleId>
              </a:tblPr>
              <a:tblGrid>
                <a:gridCol w="1311202">
                  <a:extLst>
                    <a:ext uri="{9D8B030D-6E8A-4147-A177-3AD203B41FA5}">
                      <a16:colId xmlns:a16="http://schemas.microsoft.com/office/drawing/2014/main" val="3717695141"/>
                    </a:ext>
                  </a:extLst>
                </a:gridCol>
                <a:gridCol w="2558353">
                  <a:extLst>
                    <a:ext uri="{9D8B030D-6E8A-4147-A177-3AD203B41FA5}">
                      <a16:colId xmlns:a16="http://schemas.microsoft.com/office/drawing/2014/main" val="1058426284"/>
                    </a:ext>
                  </a:extLst>
                </a:gridCol>
                <a:gridCol w="2558353">
                  <a:extLst>
                    <a:ext uri="{9D8B030D-6E8A-4147-A177-3AD203B41FA5}">
                      <a16:colId xmlns:a16="http://schemas.microsoft.com/office/drawing/2014/main" val="3960397057"/>
                    </a:ext>
                  </a:extLst>
                </a:gridCol>
                <a:gridCol w="2558353">
                  <a:extLst>
                    <a:ext uri="{9D8B030D-6E8A-4147-A177-3AD203B41FA5}">
                      <a16:colId xmlns:a16="http://schemas.microsoft.com/office/drawing/2014/main" val="4178250955"/>
                    </a:ext>
                  </a:extLst>
                </a:gridCol>
                <a:gridCol w="748145">
                  <a:extLst>
                    <a:ext uri="{9D8B030D-6E8A-4147-A177-3AD203B41FA5}">
                      <a16:colId xmlns:a16="http://schemas.microsoft.com/office/drawing/2014/main" val="918570129"/>
                    </a:ext>
                  </a:extLst>
                </a:gridCol>
              </a:tblGrid>
              <a:tr h="818363">
                <a:tc>
                  <a:txBody>
                    <a:bodyPr/>
                    <a:lstStyle/>
                    <a:p>
                      <a:r>
                        <a:rPr lang="en-GB" sz="1000" b="0" u="none" dirty="0">
                          <a:solidFill>
                            <a:schemeClr val="tx1"/>
                          </a:solidFill>
                        </a:rPr>
                        <a:t>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1000" b="1" u="none" dirty="0" smtClean="0">
                          <a:solidFill>
                            <a:schemeClr val="tx1"/>
                          </a:solidFill>
                        </a:rPr>
                        <a:t>Year 11</a:t>
                      </a:r>
                    </a:p>
                    <a:p>
                      <a:r>
                        <a:rPr lang="en-GB" sz="1000" b="1" u="none" dirty="0" smtClean="0">
                          <a:solidFill>
                            <a:schemeClr val="tx1"/>
                          </a:solidFill>
                        </a:rPr>
                        <a:t>Critically</a:t>
                      </a:r>
                      <a:r>
                        <a:rPr lang="en-GB" sz="1000" b="1" u="none" baseline="0" dirty="0" smtClean="0">
                          <a:solidFill>
                            <a:schemeClr val="tx1"/>
                          </a:solidFill>
                        </a:rPr>
                        <a:t> appreciate own works and professional works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b="1" u="none" dirty="0" smtClean="0">
                          <a:solidFill>
                            <a:schemeClr val="tx1"/>
                          </a:solidFill>
                        </a:rPr>
                        <a:t>Year 11</a:t>
                      </a:r>
                    </a:p>
                    <a:p>
                      <a:r>
                        <a:rPr lang="en-GB" sz="1000" b="1" u="none" dirty="0" smtClean="0">
                          <a:solidFill>
                            <a:schemeClr val="tx1"/>
                          </a:solidFill>
                        </a:rPr>
                        <a:t>Critically</a:t>
                      </a:r>
                      <a:r>
                        <a:rPr lang="en-GB" sz="1000" b="1" u="none" baseline="0" dirty="0" smtClean="0">
                          <a:solidFill>
                            <a:schemeClr val="tx1"/>
                          </a:solidFill>
                        </a:rPr>
                        <a:t> appreciate own works and professional works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b="1" u="none" dirty="0" smtClean="0">
                          <a:solidFill>
                            <a:schemeClr val="tx1"/>
                          </a:solidFill>
                        </a:rPr>
                        <a:t>Year 11</a:t>
                      </a:r>
                    </a:p>
                    <a:p>
                      <a:r>
                        <a:rPr lang="en-GB" sz="1000" b="1" u="none" dirty="0" smtClean="0">
                          <a:solidFill>
                            <a:schemeClr val="tx1"/>
                          </a:solidFill>
                        </a:rPr>
                        <a:t>Critically</a:t>
                      </a:r>
                      <a:r>
                        <a:rPr lang="en-GB" sz="1000" b="1" u="none" baseline="0" dirty="0" smtClean="0">
                          <a:solidFill>
                            <a:schemeClr val="tx1"/>
                          </a:solidFill>
                        </a:rPr>
                        <a:t> appreciate own works and professional works</a:t>
                      </a:r>
                    </a:p>
                    <a:p>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b="1" u="none" dirty="0" smtClean="0">
                          <a:solidFill>
                            <a:schemeClr val="tx1"/>
                          </a:solidFill>
                        </a:rPr>
                        <a:t>GCSE DANCE EXAM </a:t>
                      </a:r>
                    </a:p>
                    <a:p>
                      <a:r>
                        <a:rPr lang="en-GB" sz="1000" b="1" u="none" dirty="0" smtClean="0">
                          <a:solidFill>
                            <a:schemeClr val="tx1"/>
                          </a:solidFill>
                        </a:rPr>
                        <a:t>JUNE </a:t>
                      </a:r>
                    </a:p>
                    <a:p>
                      <a:r>
                        <a:rPr lang="en-GB" sz="1000" b="1" u="none" dirty="0" smtClean="0">
                          <a:solidFill>
                            <a:schemeClr val="tx1"/>
                          </a:solidFill>
                        </a:rPr>
                        <a:t>40%</a:t>
                      </a: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95773868"/>
                  </a:ext>
                </a:extLst>
              </a:tr>
              <a:tr h="818363">
                <a:tc>
                  <a:txBody>
                    <a:bodyPr/>
                    <a:lstStyle/>
                    <a:p>
                      <a:r>
                        <a:rPr lang="en-GB" sz="1000" b="0" u="none" dirty="0">
                          <a:solidFill>
                            <a:schemeClr val="tx1"/>
                          </a:solidFill>
                        </a:rPr>
                        <a:t>Length of </a:t>
                      </a:r>
                      <a:r>
                        <a:rPr lang="en-GB" sz="1000" b="0" u="none" dirty="0" smtClean="0">
                          <a:solidFill>
                            <a:schemeClr val="tx1"/>
                          </a:solidFill>
                        </a:rPr>
                        <a:t>topic (in weeks)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smtClean="0">
                          <a:solidFill>
                            <a:schemeClr val="tx1"/>
                          </a:solidFill>
                        </a:rPr>
                        <a:t>HT5</a:t>
                      </a:r>
                      <a:r>
                        <a:rPr lang="en-GB" sz="1000" b="0" u="none" baseline="0" dirty="0" smtClean="0">
                          <a:solidFill>
                            <a:schemeClr val="tx1"/>
                          </a:solidFill>
                        </a:rPr>
                        <a:t> </a:t>
                      </a:r>
                      <a:r>
                        <a:rPr lang="en-GB" sz="1000" b="0" u="none" dirty="0" smtClean="0">
                          <a:solidFill>
                            <a:schemeClr val="tx1"/>
                          </a:solidFill>
                        </a:rPr>
                        <a:t>6 weeks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smtClean="0">
                          <a:solidFill>
                            <a:schemeClr val="tx1"/>
                          </a:solidFill>
                        </a:rPr>
                        <a:t>HT5 6 weeks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smtClean="0">
                          <a:solidFill>
                            <a:schemeClr val="tx1"/>
                          </a:solidFill>
                        </a:rPr>
                        <a:t>HT6</a:t>
                      </a:r>
                      <a:r>
                        <a:rPr lang="en-GB" sz="1000" b="0" u="none" baseline="0" dirty="0" smtClean="0">
                          <a:solidFill>
                            <a:schemeClr val="tx1"/>
                          </a:solidFill>
                        </a:rPr>
                        <a:t> 3 weeks</a:t>
                      </a:r>
                      <a:endParaRPr lang="en-GB" sz="1000" b="0" u="none"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smtClean="0">
                          <a:solidFill>
                            <a:schemeClr val="tx1"/>
                          </a:solidFill>
                        </a:rPr>
                        <a:t>6 weeks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Calibri" panose="020F0502020204030204"/>
                          <a:ea typeface="+mn-ea"/>
                          <a:cs typeface="+mn-cs"/>
                        </a:rPr>
                        <a:t>GCSE DANCE EXAM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Calibri" panose="020F0502020204030204"/>
                          <a:ea typeface="+mn-ea"/>
                          <a:cs typeface="+mn-cs"/>
                        </a:rPr>
                        <a:t>JUNE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Calibri" panose="020F0502020204030204"/>
                          <a:ea typeface="+mn-ea"/>
                          <a:cs typeface="+mn-cs"/>
                        </a:rPr>
                        <a:t>40%</a:t>
                      </a:r>
                      <a:endPar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264519711"/>
                  </a:ext>
                </a:extLst>
              </a:tr>
              <a:tr h="887810">
                <a:tc>
                  <a:txBody>
                    <a:bodyPr/>
                    <a:lstStyle/>
                    <a:p>
                      <a:r>
                        <a:rPr lang="en-US" sz="1000" b="0" u="none" dirty="0" smtClean="0">
                          <a:solidFill>
                            <a:schemeClr val="tx1"/>
                          </a:solidFill>
                        </a:rPr>
                        <a:t>Links to</a:t>
                      </a:r>
                      <a:r>
                        <a:rPr lang="en-US" sz="1000" b="0" u="none" baseline="0" dirty="0" smtClean="0">
                          <a:solidFill>
                            <a:schemeClr val="tx1"/>
                          </a:solidFill>
                        </a:rPr>
                        <a:t> specification</a:t>
                      </a: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dirty="0" smtClean="0">
                          <a:solidFill>
                            <a:schemeClr val="tx1"/>
                          </a:solidFill>
                        </a:rPr>
                        <a:t>AO4 - Critically</a:t>
                      </a:r>
                      <a:r>
                        <a:rPr lang="en-GB" sz="1000" b="1" u="none" baseline="0" dirty="0" smtClean="0">
                          <a:solidFill>
                            <a:schemeClr val="tx1"/>
                          </a:solidFill>
                        </a:rPr>
                        <a:t> appreciate own works and professional works through analytical, interpretative and evaluative judgements.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1" u="sng"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dirty="0" smtClean="0">
                          <a:solidFill>
                            <a:schemeClr val="tx1"/>
                          </a:solidFill>
                        </a:rPr>
                        <a:t>AO4 - Critically</a:t>
                      </a:r>
                      <a:r>
                        <a:rPr lang="en-GB" sz="1000" b="1" u="none" baseline="0" dirty="0" smtClean="0">
                          <a:solidFill>
                            <a:schemeClr val="tx1"/>
                          </a:solidFill>
                        </a:rPr>
                        <a:t> appreciate own works and professional works through analytical, interpretative and evaluative judgements.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1" u="sng"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dirty="0" smtClean="0">
                          <a:solidFill>
                            <a:schemeClr val="tx1"/>
                          </a:solidFill>
                        </a:rPr>
                        <a:t>AO4 - Critically</a:t>
                      </a:r>
                      <a:r>
                        <a:rPr lang="en-GB" sz="1000" b="1" u="none" baseline="0" dirty="0" smtClean="0">
                          <a:solidFill>
                            <a:schemeClr val="tx1"/>
                          </a:solidFill>
                        </a:rPr>
                        <a:t> appreciate own works and professional works through analytical, interpretative and evaluative judgements.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1" u="sng"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Calibri" panose="020F0502020204030204"/>
                          <a:ea typeface="+mn-ea"/>
                          <a:cs typeface="+mn-cs"/>
                        </a:rPr>
                        <a:t>GCSE DANCE EXAM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Calibri" panose="020F0502020204030204"/>
                          <a:ea typeface="+mn-ea"/>
                          <a:cs typeface="+mn-cs"/>
                        </a:rPr>
                        <a:t>JUNE 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Calibri" panose="020F0502020204030204"/>
                          <a:ea typeface="+mn-ea"/>
                          <a:cs typeface="+mn-cs"/>
                        </a:rPr>
                        <a:t>40%</a:t>
                      </a:r>
                      <a:endPar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818478522"/>
                  </a:ext>
                </a:extLst>
              </a:tr>
              <a:tr h="818363">
                <a:tc>
                  <a:txBody>
                    <a:bodyPr/>
                    <a:lstStyle/>
                    <a:p>
                      <a:r>
                        <a:rPr lang="en-GB" sz="1000" b="0" u="none" dirty="0">
                          <a:solidFill>
                            <a:schemeClr val="tx1"/>
                          </a:solidFill>
                        </a:rPr>
                        <a:t>Assessment </a:t>
                      </a:r>
                      <a:r>
                        <a:rPr lang="en-GB" sz="1000" b="0" u="none" dirty="0" smtClean="0">
                          <a:solidFill>
                            <a:schemeClr val="tx1"/>
                          </a:solidFill>
                        </a:rPr>
                        <a:t>Task(s)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1000" b="0" u="none" baseline="0" dirty="0" smtClean="0">
                          <a:solidFill>
                            <a:schemeClr val="tx1"/>
                          </a:solidFill>
                        </a:rPr>
                        <a:t>Section A exam development</a:t>
                      </a:r>
                    </a:p>
                    <a:p>
                      <a:r>
                        <a:rPr lang="en-GB" sz="1000" b="0" u="none" baseline="0" dirty="0" smtClean="0">
                          <a:solidFill>
                            <a:schemeClr val="tx1"/>
                          </a:solidFill>
                        </a:rPr>
                        <a:t>Section C recap exam development</a:t>
                      </a:r>
                    </a:p>
                    <a:p>
                      <a:r>
                        <a:rPr lang="en-GB" sz="1000" b="0" u="none" baseline="0" dirty="0" smtClean="0">
                          <a:solidFill>
                            <a:schemeClr val="tx1"/>
                          </a:solidFill>
                        </a:rPr>
                        <a:t>6/12 mark answer development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b="0" u="none" baseline="0" dirty="0" smtClean="0">
                          <a:solidFill>
                            <a:schemeClr val="tx1"/>
                          </a:solidFill>
                        </a:rPr>
                        <a:t>Section A exam development</a:t>
                      </a:r>
                    </a:p>
                    <a:p>
                      <a:r>
                        <a:rPr lang="en-GB" sz="1000" b="0" u="none" baseline="0" dirty="0" smtClean="0">
                          <a:solidFill>
                            <a:schemeClr val="tx1"/>
                          </a:solidFill>
                        </a:rPr>
                        <a:t>Section C recap exam development</a:t>
                      </a:r>
                    </a:p>
                    <a:p>
                      <a:r>
                        <a:rPr lang="en-GB" sz="1000" b="0" u="none" baseline="0" dirty="0" smtClean="0">
                          <a:solidFill>
                            <a:schemeClr val="tx1"/>
                          </a:solidFill>
                        </a:rPr>
                        <a:t>6/12 mark answer development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b="0" u="none" baseline="0" dirty="0" smtClean="0">
                          <a:solidFill>
                            <a:schemeClr val="tx1"/>
                          </a:solidFill>
                        </a:rPr>
                        <a:t>Section B exam development</a:t>
                      </a:r>
                    </a:p>
                    <a:p>
                      <a:r>
                        <a:rPr lang="en-GB" sz="1000" b="0" u="none" baseline="0" dirty="0" smtClean="0">
                          <a:solidFill>
                            <a:schemeClr val="tx1"/>
                          </a:solidFill>
                        </a:rPr>
                        <a:t>6 mark questions development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Calibri" panose="020F0502020204030204"/>
                          <a:ea typeface="+mn-ea"/>
                          <a:cs typeface="+mn-cs"/>
                        </a:rPr>
                        <a:t>GCSE DANCE EXAM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Calibri" panose="020F0502020204030204"/>
                          <a:ea typeface="+mn-ea"/>
                          <a:cs typeface="+mn-cs"/>
                        </a:rPr>
                        <a:t>JUNE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Calibri" panose="020F0502020204030204"/>
                          <a:ea typeface="+mn-ea"/>
                          <a:cs typeface="+mn-cs"/>
                        </a:rPr>
                        <a:t>40%</a:t>
                      </a:r>
                      <a:endPar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6407812"/>
                  </a:ext>
                </a:extLst>
              </a:tr>
              <a:tr h="818363">
                <a:tc>
                  <a:txBody>
                    <a:bodyPr/>
                    <a:lstStyle/>
                    <a:p>
                      <a:r>
                        <a:rPr lang="en-GB" sz="1000" b="0" u="none" dirty="0">
                          <a:solidFill>
                            <a:schemeClr val="tx1"/>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1000" b="0" u="none" dirty="0" smtClean="0">
                          <a:solidFill>
                            <a:schemeClr val="tx1"/>
                          </a:solidFill>
                        </a:rPr>
                        <a:t>-the</a:t>
                      </a:r>
                      <a:r>
                        <a:rPr lang="en-GB" sz="1000" b="0" u="none" baseline="0" dirty="0" smtClean="0">
                          <a:solidFill>
                            <a:schemeClr val="tx1"/>
                          </a:solidFill>
                        </a:rPr>
                        <a:t> meaning of relevant choreography terminology.</a:t>
                      </a:r>
                    </a:p>
                    <a:p>
                      <a:r>
                        <a:rPr lang="en-GB" sz="1000" b="0" u="none" baseline="0" dirty="0" smtClean="0">
                          <a:solidFill>
                            <a:schemeClr val="tx1"/>
                          </a:solidFill>
                        </a:rPr>
                        <a:t>-the contribution of choreography to audience understanding of the choreographic intent of the work.</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b="0" u="none" dirty="0" smtClean="0">
                          <a:solidFill>
                            <a:schemeClr val="tx1"/>
                          </a:solidFill>
                        </a:rPr>
                        <a:t>-the</a:t>
                      </a:r>
                      <a:r>
                        <a:rPr lang="en-GB" sz="1000" b="0" u="none" baseline="0" dirty="0" smtClean="0">
                          <a:solidFill>
                            <a:schemeClr val="tx1"/>
                          </a:solidFill>
                        </a:rPr>
                        <a:t> meaning of relevant choreography terminology.</a:t>
                      </a:r>
                    </a:p>
                    <a:p>
                      <a:r>
                        <a:rPr lang="en-GB" sz="1000" b="0" u="none" baseline="0" dirty="0" smtClean="0">
                          <a:solidFill>
                            <a:schemeClr val="tx1"/>
                          </a:solidFill>
                        </a:rPr>
                        <a:t>-the contribution of choreography to audience understanding of the choreographic intent of the work.</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b="0" u="none" dirty="0" smtClean="0">
                          <a:solidFill>
                            <a:schemeClr val="tx1"/>
                          </a:solidFill>
                        </a:rPr>
                        <a:t>-the</a:t>
                      </a:r>
                      <a:r>
                        <a:rPr lang="en-GB" sz="1000" b="0" u="none" baseline="0" dirty="0" smtClean="0">
                          <a:solidFill>
                            <a:schemeClr val="tx1"/>
                          </a:solidFill>
                        </a:rPr>
                        <a:t> meaning of relevant choreography terminology.</a:t>
                      </a:r>
                    </a:p>
                    <a:p>
                      <a:r>
                        <a:rPr lang="en-GB" sz="1000" b="0" u="none" baseline="0" dirty="0" smtClean="0">
                          <a:solidFill>
                            <a:schemeClr val="tx1"/>
                          </a:solidFill>
                        </a:rPr>
                        <a:t>-the contribution of choreography to audience understanding of the choreographic intent of the work.</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Calibri" panose="020F0502020204030204"/>
                          <a:ea typeface="+mn-ea"/>
                          <a:cs typeface="+mn-cs"/>
                        </a:rPr>
                        <a:t>GCSE DANCE EXAM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Calibri" panose="020F0502020204030204"/>
                          <a:ea typeface="+mn-ea"/>
                          <a:cs typeface="+mn-cs"/>
                        </a:rPr>
                        <a:t>JUNE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Calibri" panose="020F0502020204030204"/>
                          <a:ea typeface="+mn-ea"/>
                          <a:cs typeface="+mn-cs"/>
                        </a:rPr>
                        <a:t>40%</a:t>
                      </a:r>
                      <a:endPar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68239525"/>
                  </a:ext>
                </a:extLst>
              </a:tr>
              <a:tr h="1649100">
                <a:tc>
                  <a:txBody>
                    <a:bodyPr/>
                    <a:lstStyle/>
                    <a:p>
                      <a:r>
                        <a:rPr lang="en-GB" sz="1000" b="0" u="none" dirty="0">
                          <a:solidFill>
                            <a:schemeClr val="tx1"/>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1000" b="0" u="none" dirty="0" smtClean="0">
                          <a:solidFill>
                            <a:schemeClr val="tx1"/>
                          </a:solidFill>
                        </a:rPr>
                        <a:t>-articulation</a:t>
                      </a:r>
                      <a:r>
                        <a:rPr lang="en-GB" sz="1000" b="0" u="none" baseline="0" dirty="0" smtClean="0">
                          <a:solidFill>
                            <a:schemeClr val="tx1"/>
                          </a:solidFill>
                        </a:rPr>
                        <a:t> of knowledge and critical reflection to inform, artistic process.</a:t>
                      </a:r>
                    </a:p>
                    <a:p>
                      <a:r>
                        <a:rPr lang="en-GB" sz="1000" b="0" u="none" baseline="0" dirty="0" smtClean="0">
                          <a:solidFill>
                            <a:schemeClr val="tx1"/>
                          </a:solidFill>
                        </a:rPr>
                        <a:t>-critical appreciation of dance in its physical, artistic, aesthetic and cultural contexts.</a:t>
                      </a:r>
                    </a:p>
                    <a:p>
                      <a:r>
                        <a:rPr lang="en-GB" sz="1000" b="0" u="none" baseline="0" dirty="0" smtClean="0">
                          <a:solidFill>
                            <a:schemeClr val="tx1"/>
                          </a:solidFill>
                        </a:rPr>
                        <a:t>-critical analysis, interpretation, evaluation and appreciation of professional works.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b="0" u="none" dirty="0" smtClean="0">
                          <a:solidFill>
                            <a:schemeClr val="tx1"/>
                          </a:solidFill>
                        </a:rPr>
                        <a:t>-articulation</a:t>
                      </a:r>
                      <a:r>
                        <a:rPr lang="en-GB" sz="1000" b="0" u="none" baseline="0" dirty="0" smtClean="0">
                          <a:solidFill>
                            <a:schemeClr val="tx1"/>
                          </a:solidFill>
                        </a:rPr>
                        <a:t> of knowledge and critical reflection to inform, artistic process.</a:t>
                      </a:r>
                    </a:p>
                    <a:p>
                      <a:r>
                        <a:rPr lang="en-GB" sz="1000" b="0" u="none" baseline="0" dirty="0" smtClean="0">
                          <a:solidFill>
                            <a:schemeClr val="tx1"/>
                          </a:solidFill>
                        </a:rPr>
                        <a:t>-critical appreciation of dance in its physical, artistic, aesthetic and cultural contexts.</a:t>
                      </a:r>
                    </a:p>
                    <a:p>
                      <a:r>
                        <a:rPr lang="en-GB" sz="1000" b="0" u="none" baseline="0" dirty="0" smtClean="0">
                          <a:solidFill>
                            <a:schemeClr val="tx1"/>
                          </a:solidFill>
                        </a:rPr>
                        <a:t>-critical analysis, interpretation, evaluation and appreciation of professional works.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b="0" u="none" dirty="0" smtClean="0">
                          <a:solidFill>
                            <a:schemeClr val="tx1"/>
                          </a:solidFill>
                        </a:rPr>
                        <a:t>-articulation</a:t>
                      </a:r>
                      <a:r>
                        <a:rPr lang="en-GB" sz="1000" b="0" u="none" baseline="0" dirty="0" smtClean="0">
                          <a:solidFill>
                            <a:schemeClr val="tx1"/>
                          </a:solidFill>
                        </a:rPr>
                        <a:t> of knowledge and critical reflection to inform, artistic process.</a:t>
                      </a:r>
                    </a:p>
                    <a:p>
                      <a:r>
                        <a:rPr lang="en-GB" sz="1000" b="0" u="none" baseline="0" dirty="0" smtClean="0">
                          <a:solidFill>
                            <a:schemeClr val="tx1"/>
                          </a:solidFill>
                        </a:rPr>
                        <a:t>-critical appreciation of dance in its physical, artistic, aesthetic and cultural contexts.</a:t>
                      </a:r>
                    </a:p>
                    <a:p>
                      <a:r>
                        <a:rPr lang="en-GB" sz="1000" b="0" u="none" baseline="0" dirty="0" smtClean="0">
                          <a:solidFill>
                            <a:schemeClr val="tx1"/>
                          </a:solidFill>
                        </a:rPr>
                        <a:t>-critical analysis, interpretation, evaluation and appreciation of professional works.</a:t>
                      </a: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Calibri" panose="020F0502020204030204"/>
                          <a:ea typeface="+mn-ea"/>
                          <a:cs typeface="+mn-cs"/>
                        </a:rPr>
                        <a:t>GCSE DANCE EXAM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smtClean="0">
                          <a:ln>
                            <a:noFill/>
                          </a:ln>
                          <a:solidFill>
                            <a:prstClr val="black"/>
                          </a:solidFill>
                          <a:effectLst/>
                          <a:uLnTx/>
                          <a:uFillTx/>
                          <a:latin typeface="Calibri" panose="020F0502020204030204"/>
                          <a:ea typeface="+mn-ea"/>
                          <a:cs typeface="+mn-cs"/>
                        </a:rPr>
                        <a:t>JUNE</a:t>
                      </a:r>
                      <a:endParaRPr kumimoji="0" lang="en-GB" sz="1000" b="1"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smtClean="0">
                          <a:ln>
                            <a:noFill/>
                          </a:ln>
                          <a:solidFill>
                            <a:prstClr val="black"/>
                          </a:solidFill>
                          <a:effectLst/>
                          <a:uLnTx/>
                          <a:uFillTx/>
                          <a:latin typeface="Calibri" panose="020F0502020204030204"/>
                          <a:ea typeface="+mn-ea"/>
                          <a:cs typeface="+mn-cs"/>
                        </a:rPr>
                        <a:t>40%</a:t>
                      </a:r>
                      <a:endPar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501469523"/>
                  </a:ext>
                </a:extLst>
              </a:tr>
            </a:tbl>
          </a:graphicData>
        </a:graphic>
      </p:graphicFrame>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2307" y="110154"/>
            <a:ext cx="465044" cy="697566"/>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66589" y="110154"/>
            <a:ext cx="857594" cy="423246"/>
          </a:xfrm>
          <a:prstGeom prst="rect">
            <a:avLst/>
          </a:prstGeom>
        </p:spPr>
      </p:pic>
    </p:spTree>
    <p:extLst>
      <p:ext uri="{BB962C8B-B14F-4D97-AF65-F5344CB8AC3E}">
        <p14:creationId xmlns:p14="http://schemas.microsoft.com/office/powerpoint/2010/main" val="36550989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2424690"/>
            <a:ext cx="9144000" cy="1436110"/>
          </a:xfrm>
        </p:spPr>
        <p:txBody>
          <a:bodyPr>
            <a:normAutofit fontScale="90000"/>
          </a:bodyPr>
          <a:lstStyle/>
          <a:p>
            <a:r>
              <a:rPr lang="en-GB" b="1" u="sng" dirty="0" smtClean="0"/>
              <a:t/>
            </a:r>
            <a:br>
              <a:rPr lang="en-GB" b="1" u="sng" dirty="0" smtClean="0"/>
            </a:br>
            <a:r>
              <a:rPr lang="en-GB" b="1" u="sng" dirty="0" smtClean="0"/>
              <a:t>PE/Dance </a:t>
            </a:r>
            <a:r>
              <a:rPr lang="en-GB" b="1" u="sng" dirty="0"/>
              <a:t>curriculum overview – Year </a:t>
            </a:r>
            <a:r>
              <a:rPr lang="en-GB" b="1" u="sng" dirty="0" smtClean="0"/>
              <a:t>10/11</a:t>
            </a:r>
            <a:br>
              <a:rPr lang="en-GB" b="1" u="sng" dirty="0" smtClean="0"/>
            </a:b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5028" y="272824"/>
            <a:ext cx="1132718" cy="1699077"/>
          </a:xfrm>
          <a:prstGeom prst="rect">
            <a:avLst/>
          </a:prstGeom>
        </p:spPr>
      </p:pic>
      <p:pic>
        <p:nvPicPr>
          <p:cNvPr id="5" name="Picture 4"/>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63683" y="0"/>
            <a:ext cx="2808633" cy="1386137"/>
          </a:xfrm>
          <a:prstGeom prst="rect">
            <a:avLst/>
          </a:prstGeom>
        </p:spPr>
      </p:pic>
      <p:sp>
        <p:nvSpPr>
          <p:cNvPr id="3" name="Rectangle 2"/>
          <p:cNvSpPr/>
          <p:nvPr/>
        </p:nvSpPr>
        <p:spPr>
          <a:xfrm>
            <a:off x="3175000" y="3263900"/>
            <a:ext cx="6088683" cy="232410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chemeClr val="tx1"/>
                </a:solidFill>
              </a:rPr>
              <a:t> Dance enrichment:</a:t>
            </a:r>
          </a:p>
          <a:p>
            <a:pPr algn="ctr"/>
            <a:r>
              <a:rPr lang="en-GB" dirty="0" smtClean="0">
                <a:solidFill>
                  <a:schemeClr val="tx1"/>
                </a:solidFill>
              </a:rPr>
              <a:t>LIPA tour and works</a:t>
            </a:r>
          </a:p>
          <a:p>
            <a:pPr algn="ctr"/>
            <a:r>
              <a:rPr lang="en-GB" dirty="0" smtClean="0">
                <a:solidFill>
                  <a:schemeClr val="tx1"/>
                </a:solidFill>
              </a:rPr>
              <a:t>Dance clubs/intervention</a:t>
            </a:r>
          </a:p>
          <a:p>
            <a:pPr algn="ctr"/>
            <a:r>
              <a:rPr lang="en-GB" dirty="0" smtClean="0">
                <a:solidFill>
                  <a:schemeClr val="tx1"/>
                </a:solidFill>
              </a:rPr>
              <a:t>Opportunity to watch LIPA/</a:t>
            </a:r>
            <a:r>
              <a:rPr lang="en-GB" dirty="0" err="1" smtClean="0">
                <a:solidFill>
                  <a:schemeClr val="tx1"/>
                </a:solidFill>
              </a:rPr>
              <a:t>Winstanley</a:t>
            </a:r>
            <a:r>
              <a:rPr lang="en-GB" dirty="0" smtClean="0">
                <a:solidFill>
                  <a:schemeClr val="tx1"/>
                </a:solidFill>
              </a:rPr>
              <a:t> dancers</a:t>
            </a:r>
          </a:p>
          <a:p>
            <a:pPr algn="ctr"/>
            <a:r>
              <a:rPr lang="en-GB" dirty="0" smtClean="0">
                <a:solidFill>
                  <a:schemeClr val="tx1"/>
                </a:solidFill>
              </a:rPr>
              <a:t>Theatre trips</a:t>
            </a:r>
          </a:p>
        </p:txBody>
      </p:sp>
    </p:spTree>
    <p:extLst>
      <p:ext uri="{BB962C8B-B14F-4D97-AF65-F5344CB8AC3E}">
        <p14:creationId xmlns:p14="http://schemas.microsoft.com/office/powerpoint/2010/main" val="22471315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335864" y="-297712"/>
            <a:ext cx="11200975" cy="1325563"/>
          </a:xfrm>
        </p:spPr>
        <p:txBody>
          <a:bodyPr>
            <a:normAutofit/>
          </a:bodyPr>
          <a:lstStyle/>
          <a:p>
            <a:pPr algn="ctr"/>
            <a:r>
              <a:rPr lang="en-GB" sz="3600" b="1" u="sng" dirty="0" smtClean="0">
                <a:solidFill>
                  <a:srgbClr val="FF0000"/>
                </a:solidFill>
              </a:rPr>
              <a:t>PE/Dance </a:t>
            </a:r>
            <a:r>
              <a:rPr lang="en-GB" sz="3600" b="1" u="sng" dirty="0"/>
              <a:t>C</a:t>
            </a:r>
            <a:r>
              <a:rPr lang="en-GB" sz="3600" b="1" u="sng" dirty="0" smtClean="0"/>
              <a:t>urriculum </a:t>
            </a:r>
            <a:r>
              <a:rPr lang="en-GB" sz="3600" b="1" u="sng" dirty="0"/>
              <a:t>O</a:t>
            </a:r>
            <a:r>
              <a:rPr lang="en-GB" sz="3600" b="1" u="sng" dirty="0" smtClean="0"/>
              <a:t>verview – Year 7 &amp; 8 Girls (KS3)</a:t>
            </a:r>
            <a:endParaRPr lang="en-GB" sz="3600" b="1" u="sng" dirty="0"/>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extLst>
              <p:ext uri="{D42A27DB-BD31-4B8C-83A1-F6EECF244321}">
                <p14:modId xmlns:p14="http://schemas.microsoft.com/office/powerpoint/2010/main" val="1392923450"/>
              </p:ext>
            </p:extLst>
          </p:nvPr>
        </p:nvGraphicFramePr>
        <p:xfrm>
          <a:off x="182879" y="976826"/>
          <a:ext cx="11821886" cy="5585104"/>
        </p:xfrm>
        <a:graphic>
          <a:graphicData uri="http://schemas.openxmlformats.org/drawingml/2006/table">
            <a:tbl>
              <a:tblPr firstRow="1" bandRow="1">
                <a:tableStyleId>{5C22544A-7EE6-4342-B048-85BDC9FD1C3A}</a:tableStyleId>
              </a:tblPr>
              <a:tblGrid>
                <a:gridCol w="1564587">
                  <a:extLst>
                    <a:ext uri="{9D8B030D-6E8A-4147-A177-3AD203B41FA5}">
                      <a16:colId xmlns:a16="http://schemas.microsoft.com/office/drawing/2014/main" val="3717695141"/>
                    </a:ext>
                  </a:extLst>
                </a:gridCol>
                <a:gridCol w="1805631">
                  <a:extLst>
                    <a:ext uri="{9D8B030D-6E8A-4147-A177-3AD203B41FA5}">
                      <a16:colId xmlns:a16="http://schemas.microsoft.com/office/drawing/2014/main" val="1058426284"/>
                    </a:ext>
                  </a:extLst>
                </a:gridCol>
                <a:gridCol w="1696304">
                  <a:extLst>
                    <a:ext uri="{9D8B030D-6E8A-4147-A177-3AD203B41FA5}">
                      <a16:colId xmlns:a16="http://schemas.microsoft.com/office/drawing/2014/main" val="3960397057"/>
                    </a:ext>
                  </a:extLst>
                </a:gridCol>
                <a:gridCol w="1688841">
                  <a:extLst>
                    <a:ext uri="{9D8B030D-6E8A-4147-A177-3AD203B41FA5}">
                      <a16:colId xmlns:a16="http://schemas.microsoft.com/office/drawing/2014/main" val="3706240846"/>
                    </a:ext>
                  </a:extLst>
                </a:gridCol>
                <a:gridCol w="1688841">
                  <a:extLst>
                    <a:ext uri="{9D8B030D-6E8A-4147-A177-3AD203B41FA5}">
                      <a16:colId xmlns:a16="http://schemas.microsoft.com/office/drawing/2014/main" val="4178250955"/>
                    </a:ext>
                  </a:extLst>
                </a:gridCol>
                <a:gridCol w="1688841">
                  <a:extLst>
                    <a:ext uri="{9D8B030D-6E8A-4147-A177-3AD203B41FA5}">
                      <a16:colId xmlns:a16="http://schemas.microsoft.com/office/drawing/2014/main" val="4072156639"/>
                    </a:ext>
                  </a:extLst>
                </a:gridCol>
                <a:gridCol w="1688841">
                  <a:extLst>
                    <a:ext uri="{9D8B030D-6E8A-4147-A177-3AD203B41FA5}">
                      <a16:colId xmlns:a16="http://schemas.microsoft.com/office/drawing/2014/main" val="2435721000"/>
                    </a:ext>
                  </a:extLst>
                </a:gridCol>
              </a:tblGrid>
              <a:tr h="538117">
                <a:tc>
                  <a:txBody>
                    <a:bodyPr/>
                    <a:lstStyle/>
                    <a:p>
                      <a:r>
                        <a:rPr lang="en-GB" sz="1400" b="0" u="none" dirty="0">
                          <a:solidFill>
                            <a:schemeClr val="tx1"/>
                          </a:solidFill>
                        </a:rPr>
                        <a:t>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u="none" dirty="0" smtClean="0">
                          <a:solidFill>
                            <a:schemeClr val="tx1"/>
                          </a:solidFill>
                        </a:rPr>
                        <a:t>Netball</a:t>
                      </a:r>
                      <a:endParaRPr lang="en-GB" sz="14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dirty="0" smtClean="0">
                          <a:solidFill>
                            <a:schemeClr val="tx1"/>
                          </a:solidFill>
                        </a:rPr>
                        <a:t>Dance</a:t>
                      </a:r>
                      <a:endParaRPr lang="en-GB" sz="14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u="none" dirty="0" smtClean="0">
                          <a:solidFill>
                            <a:schemeClr val="tx1"/>
                          </a:solidFill>
                        </a:rPr>
                        <a:t>Fitness</a:t>
                      </a:r>
                      <a:endParaRPr lang="en-GB" sz="14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lang="en-GB" sz="1400" b="0" u="none" dirty="0" smtClean="0">
                          <a:solidFill>
                            <a:schemeClr val="tx1"/>
                          </a:solidFill>
                        </a:rPr>
                        <a:t>Badminton</a:t>
                      </a:r>
                      <a:endParaRPr lang="en-GB" sz="14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u="none" dirty="0" smtClean="0">
                          <a:solidFill>
                            <a:schemeClr val="tx1"/>
                          </a:solidFill>
                        </a:rPr>
                        <a:t>Invasion/</a:t>
                      </a:r>
                    </a:p>
                    <a:p>
                      <a:r>
                        <a:rPr lang="en-GB" sz="1400" b="0" u="none" dirty="0" smtClean="0">
                          <a:solidFill>
                            <a:schemeClr val="tx1"/>
                          </a:solidFill>
                        </a:rPr>
                        <a:t>Athletics</a:t>
                      </a:r>
                      <a:endParaRPr lang="en-GB" sz="14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lang="en-GB" sz="1400" b="0" u="none" dirty="0" smtClean="0">
                          <a:solidFill>
                            <a:schemeClr val="tx1"/>
                          </a:solidFill>
                        </a:rPr>
                        <a:t>Rounders</a:t>
                      </a:r>
                      <a:endParaRPr lang="en-GB" sz="14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5773868"/>
                  </a:ext>
                </a:extLst>
              </a:tr>
              <a:tr h="535577">
                <a:tc>
                  <a:txBody>
                    <a:bodyPr/>
                    <a:lstStyle/>
                    <a:p>
                      <a:r>
                        <a:rPr lang="en-GB" sz="1400" b="0" u="none" dirty="0">
                          <a:solidFill>
                            <a:schemeClr val="tx1"/>
                          </a:solidFill>
                        </a:rPr>
                        <a:t>Length of </a:t>
                      </a:r>
                      <a:r>
                        <a:rPr lang="en-GB" sz="1400" b="0" u="none" dirty="0" smtClean="0">
                          <a:solidFill>
                            <a:schemeClr val="tx1"/>
                          </a:solidFill>
                        </a:rPr>
                        <a:t>topic (in weeks)</a:t>
                      </a:r>
                      <a:endParaRPr lang="en-GB" sz="14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0" u="none" dirty="0" smtClean="0">
                          <a:solidFill>
                            <a:schemeClr val="tx1"/>
                          </a:solidFill>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dirty="0" smtClean="0">
                          <a:solidFill>
                            <a:schemeClr val="tx1"/>
                          </a:solidFill>
                        </a:rPr>
                        <a:t>8</a:t>
                      </a:r>
                      <a:endParaRPr lang="en-GB" sz="14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400" b="0" u="none" dirty="0" smtClean="0">
                          <a:solidFill>
                            <a:schemeClr val="tx1"/>
                          </a:solidFill>
                        </a:rPr>
                        <a:t>5/6</a:t>
                      </a:r>
                      <a:endParaRPr lang="en-GB" sz="14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dirty="0" smtClean="0">
                          <a:solidFill>
                            <a:schemeClr val="tx1"/>
                          </a:solidFill>
                        </a:rPr>
                        <a:t>5/6</a:t>
                      </a:r>
                      <a:endParaRPr lang="en-GB" sz="14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dirty="0" smtClean="0">
                          <a:solidFill>
                            <a:schemeClr val="tx1"/>
                          </a:solidFill>
                        </a:rPr>
                        <a:t>3</a:t>
                      </a:r>
                      <a:r>
                        <a:rPr lang="en-GB" sz="1400" b="0" u="none" baseline="0" dirty="0" smtClean="0">
                          <a:solidFill>
                            <a:schemeClr val="tx1"/>
                          </a:solidFill>
                        </a:rPr>
                        <a:t> of each</a:t>
                      </a:r>
                      <a:endParaRPr lang="en-GB" sz="14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u="none" dirty="0" smtClean="0">
                          <a:solidFill>
                            <a:schemeClr val="tx1"/>
                          </a:solidFill>
                        </a:rPr>
                        <a:t>6/7</a:t>
                      </a:r>
                      <a:endParaRPr lang="en-GB" sz="14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4519711"/>
                  </a:ext>
                </a:extLst>
              </a:tr>
              <a:tr h="770709">
                <a:tc>
                  <a:txBody>
                    <a:bodyPr/>
                    <a:lstStyle/>
                    <a:p>
                      <a:r>
                        <a:rPr lang="en-US" sz="1400" b="0" u="none" dirty="0" smtClean="0">
                          <a:solidFill>
                            <a:schemeClr val="tx1"/>
                          </a:solidFill>
                        </a:rPr>
                        <a:t>Links to</a:t>
                      </a:r>
                      <a:r>
                        <a:rPr lang="en-US" sz="1400" b="0" u="none" baseline="0" dirty="0" smtClean="0">
                          <a:solidFill>
                            <a:schemeClr val="tx1"/>
                          </a:solidFill>
                        </a:rPr>
                        <a:t> specification</a:t>
                      </a:r>
                    </a:p>
                    <a:p>
                      <a:endParaRPr lang="en-GB" sz="14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gridSpan="6">
                  <a:txBody>
                    <a:bodyPr/>
                    <a:lstStyle/>
                    <a:p>
                      <a:pPr marL="0" indent="0">
                        <a:buFont typeface="Arial" panose="020B0604020202020204" pitchFamily="34" charset="0"/>
                        <a:buNone/>
                      </a:pPr>
                      <a:r>
                        <a:rPr lang="en-US" sz="1600" b="0" u="none" dirty="0" smtClean="0">
                          <a:solidFill>
                            <a:schemeClr val="tx1"/>
                          </a:solidFill>
                        </a:rPr>
                        <a:t>AO4 - </a:t>
                      </a:r>
                      <a:r>
                        <a:rPr lang="en-GB" sz="1600" kern="1200" dirty="0" smtClean="0">
                          <a:solidFill>
                            <a:schemeClr val="dk1"/>
                          </a:solidFill>
                          <a:effectLst/>
                          <a:latin typeface="+mn-lt"/>
                          <a:ea typeface="+mn-ea"/>
                          <a:cs typeface="+mn-cs"/>
                        </a:rPr>
                        <a:t>Demonstrate and apply relevant skills and techniques in physical activity and sport</a:t>
                      </a:r>
                    </a:p>
                    <a:p>
                      <a:pPr marL="0" indent="0">
                        <a:buFont typeface="Arial" panose="020B0604020202020204" pitchFamily="34" charset="0"/>
                        <a:buNone/>
                      </a:pPr>
                      <a:r>
                        <a:rPr lang="en-GB" sz="1600" kern="1200" dirty="0" smtClean="0">
                          <a:solidFill>
                            <a:schemeClr val="dk1"/>
                          </a:solidFill>
                          <a:effectLst/>
                          <a:latin typeface="+mn-lt"/>
                          <a:ea typeface="+mn-ea"/>
                          <a:cs typeface="+mn-cs"/>
                        </a:rPr>
                        <a:t>Analyse and evaluate performance</a:t>
                      </a:r>
                      <a:endParaRPr lang="en-GB" sz="1600" b="0" u="none" dirty="0" smtClean="0">
                        <a:solidFill>
                          <a:schemeClr val="tx1"/>
                        </a:solidFill>
                      </a:endParaRPr>
                    </a:p>
                    <a:p>
                      <a:pPr marL="0" indent="0">
                        <a:buFont typeface="Arial" panose="020B0604020202020204" pitchFamily="34" charset="0"/>
                        <a:buNone/>
                      </a:pP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18478522"/>
                  </a:ext>
                </a:extLst>
              </a:tr>
              <a:tr h="1227909">
                <a:tc>
                  <a:txBody>
                    <a:bodyPr/>
                    <a:lstStyle/>
                    <a:p>
                      <a:r>
                        <a:rPr lang="en-GB" sz="1400" b="0" u="none" dirty="0">
                          <a:solidFill>
                            <a:schemeClr val="tx1"/>
                          </a:solidFill>
                        </a:rPr>
                        <a:t>Assessment </a:t>
                      </a:r>
                      <a:r>
                        <a:rPr lang="en-GB" sz="1400" b="0" u="none" dirty="0" smtClean="0">
                          <a:solidFill>
                            <a:schemeClr val="tx1"/>
                          </a:solidFill>
                        </a:rPr>
                        <a:t>Task(s)</a:t>
                      </a:r>
                      <a:endParaRPr lang="en-GB" sz="14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u="none" dirty="0" smtClean="0">
                          <a:solidFill>
                            <a:schemeClr val="tx1"/>
                          </a:solidFill>
                        </a:rPr>
                        <a:t>Formal Assessment</a:t>
                      </a:r>
                      <a:r>
                        <a:rPr lang="en-US" sz="1200" b="0" u="none" baseline="0" dirty="0" smtClean="0">
                          <a:solidFill>
                            <a:schemeClr val="tx1"/>
                          </a:solidFill>
                        </a:rPr>
                        <a:t> of AF</a:t>
                      </a:r>
                    </a:p>
                    <a:p>
                      <a:r>
                        <a:rPr lang="en-GB" sz="1200" kern="1200" dirty="0" smtClean="0">
                          <a:solidFill>
                            <a:schemeClr val="dk1"/>
                          </a:solidFill>
                          <a:effectLst/>
                          <a:latin typeface="+mn-lt"/>
                          <a:ea typeface="+mn-ea"/>
                          <a:cs typeface="+mn-cs"/>
                        </a:rPr>
                        <a:t>1.Range of skills</a:t>
                      </a:r>
                    </a:p>
                    <a:p>
                      <a:r>
                        <a:rPr lang="en-GB" sz="1200" kern="1200" dirty="0" smtClean="0">
                          <a:solidFill>
                            <a:schemeClr val="dk1"/>
                          </a:solidFill>
                          <a:effectLst/>
                          <a:latin typeface="+mn-lt"/>
                          <a:ea typeface="+mn-ea"/>
                          <a:cs typeface="+mn-cs"/>
                        </a:rPr>
                        <a:t>2. Quality of skills</a:t>
                      </a:r>
                    </a:p>
                    <a:p>
                      <a:r>
                        <a:rPr lang="en-GB" sz="1200" kern="1200" dirty="0" smtClean="0">
                          <a:solidFill>
                            <a:schemeClr val="dk1"/>
                          </a:solidFill>
                          <a:effectLst/>
                          <a:latin typeface="+mn-lt"/>
                          <a:ea typeface="+mn-ea"/>
                          <a:cs typeface="+mn-cs"/>
                        </a:rPr>
                        <a:t>3. Physical attributes</a:t>
                      </a:r>
                    </a:p>
                    <a:p>
                      <a:r>
                        <a:rPr lang="en-GB" sz="1200" kern="1200" dirty="0" smtClean="0">
                          <a:solidFill>
                            <a:schemeClr val="dk1"/>
                          </a:solidFill>
                          <a:effectLst/>
                          <a:latin typeface="+mn-lt"/>
                          <a:ea typeface="+mn-ea"/>
                          <a:cs typeface="+mn-cs"/>
                        </a:rPr>
                        <a:t>4. Decision making</a:t>
                      </a:r>
                    </a:p>
                    <a:p>
                      <a:r>
                        <a:rPr lang="en-GB" sz="1200" b="1" u="none" kern="1200" dirty="0" smtClean="0">
                          <a:solidFill>
                            <a:schemeClr val="dk1"/>
                          </a:solidFill>
                          <a:effectLst/>
                          <a:latin typeface="+mn-lt"/>
                          <a:ea typeface="+mn-ea"/>
                          <a:cs typeface="+mn-cs"/>
                        </a:rPr>
                        <a:t>5. Strategies</a:t>
                      </a:r>
                      <a:r>
                        <a:rPr lang="en-GB" sz="1200" b="1" u="none" kern="1200" baseline="0" dirty="0" smtClean="0">
                          <a:solidFill>
                            <a:schemeClr val="dk1"/>
                          </a:solidFill>
                          <a:effectLst/>
                          <a:latin typeface="+mn-lt"/>
                          <a:ea typeface="+mn-ea"/>
                          <a:cs typeface="+mn-cs"/>
                        </a:rPr>
                        <a:t>/Tactics</a:t>
                      </a:r>
                      <a:endParaRPr lang="en-US" sz="1200" b="1" u="none"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lang="en-US" sz="1200" b="0" u="none" dirty="0" smtClean="0">
                          <a:solidFill>
                            <a:schemeClr val="tx1"/>
                          </a:solidFill>
                        </a:rPr>
                        <a:t>Formal Assessment</a:t>
                      </a:r>
                      <a:r>
                        <a:rPr lang="en-US" sz="1200" b="0" u="none" baseline="0" dirty="0" smtClean="0">
                          <a:solidFill>
                            <a:schemeClr val="tx1"/>
                          </a:solidFill>
                        </a:rPr>
                        <a:t> of AF</a:t>
                      </a:r>
                    </a:p>
                    <a:p>
                      <a:r>
                        <a:rPr lang="en-GB" sz="1200" kern="1200" dirty="0" smtClean="0">
                          <a:solidFill>
                            <a:schemeClr val="dk1"/>
                          </a:solidFill>
                          <a:effectLst/>
                          <a:latin typeface="+mn-lt"/>
                          <a:ea typeface="+mn-ea"/>
                          <a:cs typeface="+mn-cs"/>
                        </a:rPr>
                        <a:t>1.Range of skills</a:t>
                      </a:r>
                    </a:p>
                    <a:p>
                      <a:r>
                        <a:rPr lang="en-GB" sz="1200" kern="1200" dirty="0" smtClean="0">
                          <a:solidFill>
                            <a:schemeClr val="dk1"/>
                          </a:solidFill>
                          <a:effectLst/>
                          <a:latin typeface="+mn-lt"/>
                          <a:ea typeface="+mn-ea"/>
                          <a:cs typeface="+mn-cs"/>
                        </a:rPr>
                        <a:t>2. Quality of skills</a:t>
                      </a:r>
                    </a:p>
                    <a:p>
                      <a:r>
                        <a:rPr lang="en-GB" sz="1200" kern="1200" dirty="0" smtClean="0">
                          <a:solidFill>
                            <a:schemeClr val="dk1"/>
                          </a:solidFill>
                          <a:effectLst/>
                          <a:latin typeface="+mn-lt"/>
                          <a:ea typeface="+mn-ea"/>
                          <a:cs typeface="+mn-cs"/>
                        </a:rPr>
                        <a:t>3. Physical attributes</a:t>
                      </a:r>
                    </a:p>
                    <a:p>
                      <a:r>
                        <a:rPr lang="en-GB" sz="1200" kern="1200" dirty="0" smtClean="0">
                          <a:solidFill>
                            <a:schemeClr val="dk1"/>
                          </a:solidFill>
                          <a:effectLst/>
                          <a:latin typeface="+mn-lt"/>
                          <a:ea typeface="+mn-ea"/>
                          <a:cs typeface="+mn-cs"/>
                        </a:rPr>
                        <a:t>4. Decision making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Calibri" panose="020F0502020204030204"/>
                          <a:ea typeface="+mn-ea"/>
                          <a:cs typeface="+mn-cs"/>
                        </a:rPr>
                        <a:t>5. Strengths &amp; weaknesses</a:t>
                      </a:r>
                      <a:endParaRPr kumimoji="0" lang="en-US" sz="1200" b="1" i="0" u="none" strike="noStrike" kern="1200" cap="none" spc="0" normalizeH="0" baseline="0" noProof="0" dirty="0" smtClean="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u="none" dirty="0" smtClean="0">
                          <a:solidFill>
                            <a:schemeClr val="tx1"/>
                          </a:solidFill>
                        </a:rPr>
                        <a:t>Formal Assessment</a:t>
                      </a:r>
                      <a:r>
                        <a:rPr lang="en-US" sz="1200" b="0" u="none" baseline="0" dirty="0" smtClean="0">
                          <a:solidFill>
                            <a:schemeClr val="tx1"/>
                          </a:solidFill>
                        </a:rPr>
                        <a:t> of AF</a:t>
                      </a:r>
                    </a:p>
                    <a:p>
                      <a:r>
                        <a:rPr lang="en-GB" sz="1200" kern="1200" dirty="0" smtClean="0">
                          <a:solidFill>
                            <a:schemeClr val="dk1"/>
                          </a:solidFill>
                          <a:effectLst/>
                          <a:latin typeface="+mn-lt"/>
                          <a:ea typeface="+mn-ea"/>
                          <a:cs typeface="+mn-cs"/>
                        </a:rPr>
                        <a:t>1.Range of skills</a:t>
                      </a:r>
                    </a:p>
                    <a:p>
                      <a:r>
                        <a:rPr lang="en-GB" sz="1200" kern="1200" dirty="0" smtClean="0">
                          <a:solidFill>
                            <a:schemeClr val="dk1"/>
                          </a:solidFill>
                          <a:effectLst/>
                          <a:latin typeface="+mn-lt"/>
                          <a:ea typeface="+mn-ea"/>
                          <a:cs typeface="+mn-cs"/>
                        </a:rPr>
                        <a:t>2. Quality of skills</a:t>
                      </a:r>
                    </a:p>
                    <a:p>
                      <a:r>
                        <a:rPr lang="en-GB" sz="1200" kern="1200" dirty="0" smtClean="0">
                          <a:solidFill>
                            <a:schemeClr val="dk1"/>
                          </a:solidFill>
                          <a:effectLst/>
                          <a:latin typeface="+mn-lt"/>
                          <a:ea typeface="+mn-ea"/>
                          <a:cs typeface="+mn-cs"/>
                        </a:rPr>
                        <a:t>3. Physical attributes</a:t>
                      </a:r>
                    </a:p>
                    <a:p>
                      <a:r>
                        <a:rPr lang="en-GB" sz="1200" kern="1200" dirty="0" smtClean="0">
                          <a:solidFill>
                            <a:schemeClr val="dk1"/>
                          </a:solidFill>
                          <a:effectLst/>
                          <a:latin typeface="+mn-lt"/>
                          <a:ea typeface="+mn-ea"/>
                          <a:cs typeface="+mn-cs"/>
                        </a:rPr>
                        <a:t>4. Decision making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Calibri" panose="020F0502020204030204"/>
                          <a:ea typeface="+mn-ea"/>
                          <a:cs typeface="+mn-cs"/>
                        </a:rPr>
                        <a:t>5. Safety procedures</a:t>
                      </a:r>
                      <a:endParaRPr lang="en-US" sz="1200" b="1" u="none"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lang="en-US" sz="1200" b="0" u="none" dirty="0" smtClean="0">
                          <a:solidFill>
                            <a:schemeClr val="tx1"/>
                          </a:solidFill>
                        </a:rPr>
                        <a:t>Formal Assessment</a:t>
                      </a:r>
                      <a:r>
                        <a:rPr lang="en-US" sz="1200" b="0" u="none" baseline="0" dirty="0" smtClean="0">
                          <a:solidFill>
                            <a:schemeClr val="tx1"/>
                          </a:solidFill>
                        </a:rPr>
                        <a:t> of AF</a:t>
                      </a:r>
                    </a:p>
                    <a:p>
                      <a:r>
                        <a:rPr lang="en-GB" sz="1200" kern="1200" dirty="0" smtClean="0">
                          <a:solidFill>
                            <a:schemeClr val="dk1"/>
                          </a:solidFill>
                          <a:effectLst/>
                          <a:latin typeface="+mn-lt"/>
                          <a:ea typeface="+mn-ea"/>
                          <a:cs typeface="+mn-cs"/>
                        </a:rPr>
                        <a:t>1.Range of skills</a:t>
                      </a:r>
                    </a:p>
                    <a:p>
                      <a:r>
                        <a:rPr lang="en-GB" sz="1200" kern="1200" dirty="0" smtClean="0">
                          <a:solidFill>
                            <a:schemeClr val="dk1"/>
                          </a:solidFill>
                          <a:effectLst/>
                          <a:latin typeface="+mn-lt"/>
                          <a:ea typeface="+mn-ea"/>
                          <a:cs typeface="+mn-cs"/>
                        </a:rPr>
                        <a:t>2. Quality of skills</a:t>
                      </a:r>
                    </a:p>
                    <a:p>
                      <a:r>
                        <a:rPr lang="en-GB" sz="1200" kern="1200" dirty="0" smtClean="0">
                          <a:solidFill>
                            <a:schemeClr val="dk1"/>
                          </a:solidFill>
                          <a:effectLst/>
                          <a:latin typeface="+mn-lt"/>
                          <a:ea typeface="+mn-ea"/>
                          <a:cs typeface="+mn-cs"/>
                        </a:rPr>
                        <a:t>3. Physical attributes</a:t>
                      </a:r>
                    </a:p>
                    <a:p>
                      <a:r>
                        <a:rPr lang="en-GB" sz="1200" kern="1200" dirty="0" smtClean="0">
                          <a:solidFill>
                            <a:schemeClr val="dk1"/>
                          </a:solidFill>
                          <a:effectLst/>
                          <a:latin typeface="+mn-lt"/>
                          <a:ea typeface="+mn-ea"/>
                          <a:cs typeface="+mn-cs"/>
                        </a:rPr>
                        <a:t>4. Decision making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Calibri" panose="020F0502020204030204"/>
                          <a:ea typeface="+mn-ea"/>
                          <a:cs typeface="+mn-cs"/>
                        </a:rPr>
                        <a:t>5</a:t>
                      </a:r>
                      <a:r>
                        <a:rPr kumimoji="0" lang="en-GB" sz="1200" b="1" i="0" u="none" strike="noStrike" kern="1200" cap="none" spc="0" normalizeH="0" baseline="0" noProof="0" dirty="0" smtClean="0">
                          <a:ln>
                            <a:noFill/>
                          </a:ln>
                          <a:solidFill>
                            <a:prstClr val="black"/>
                          </a:solidFill>
                          <a:effectLst/>
                          <a:uLnTx/>
                          <a:uFillTx/>
                          <a:latin typeface="+mn-lt"/>
                          <a:ea typeface="+mn-ea"/>
                          <a:cs typeface="+mn-cs"/>
                        </a:rPr>
                        <a:t>. Rules and Regulations</a:t>
                      </a:r>
                      <a:endParaRPr kumimoji="0" lang="en-US" sz="1200" b="1" i="0" u="none" strike="noStrike" kern="1200" cap="none" spc="0" normalizeH="0" baseline="0" noProof="0" dirty="0" smtClean="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u="none" dirty="0" smtClean="0">
                          <a:solidFill>
                            <a:schemeClr val="tx1"/>
                          </a:solidFill>
                        </a:rPr>
                        <a:t>Formal Assessment</a:t>
                      </a:r>
                      <a:r>
                        <a:rPr lang="en-US" sz="1200" b="0" u="none" baseline="0" dirty="0" smtClean="0">
                          <a:solidFill>
                            <a:schemeClr val="tx1"/>
                          </a:solidFill>
                        </a:rPr>
                        <a:t> of AF</a:t>
                      </a:r>
                    </a:p>
                    <a:p>
                      <a:r>
                        <a:rPr lang="en-GB" sz="1200" kern="1200" dirty="0" smtClean="0">
                          <a:solidFill>
                            <a:schemeClr val="dk1"/>
                          </a:solidFill>
                          <a:effectLst/>
                          <a:latin typeface="+mn-lt"/>
                          <a:ea typeface="+mn-ea"/>
                          <a:cs typeface="+mn-cs"/>
                        </a:rPr>
                        <a:t>1.Range of skills</a:t>
                      </a:r>
                    </a:p>
                    <a:p>
                      <a:r>
                        <a:rPr lang="en-GB" sz="1200" kern="1200" dirty="0" smtClean="0">
                          <a:solidFill>
                            <a:schemeClr val="dk1"/>
                          </a:solidFill>
                          <a:effectLst/>
                          <a:latin typeface="+mn-lt"/>
                          <a:ea typeface="+mn-ea"/>
                          <a:cs typeface="+mn-cs"/>
                        </a:rPr>
                        <a:t>2. Quality of skills</a:t>
                      </a:r>
                    </a:p>
                    <a:p>
                      <a:r>
                        <a:rPr lang="en-GB" sz="1200" kern="1200" dirty="0" smtClean="0">
                          <a:solidFill>
                            <a:schemeClr val="dk1"/>
                          </a:solidFill>
                          <a:effectLst/>
                          <a:latin typeface="+mn-lt"/>
                          <a:ea typeface="+mn-ea"/>
                          <a:cs typeface="+mn-cs"/>
                        </a:rPr>
                        <a:t>3. Physical attributes</a:t>
                      </a:r>
                    </a:p>
                    <a:p>
                      <a:r>
                        <a:rPr lang="en-GB" sz="1200" kern="1200" dirty="0" smtClean="0">
                          <a:solidFill>
                            <a:schemeClr val="dk1"/>
                          </a:solidFill>
                          <a:effectLst/>
                          <a:latin typeface="+mn-lt"/>
                          <a:ea typeface="+mn-ea"/>
                          <a:cs typeface="+mn-cs"/>
                        </a:rPr>
                        <a:t>4. Decision making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Calibri" panose="020F0502020204030204"/>
                          <a:ea typeface="+mn-ea"/>
                          <a:cs typeface="+mn-cs"/>
                        </a:rPr>
                        <a:t>5. Strengths &amp; weaknesses</a:t>
                      </a:r>
                      <a:endParaRPr kumimoji="0" lang="en-US" sz="1200" b="1" i="0" u="none" strike="noStrike" kern="1200" cap="none" spc="0" normalizeH="0" baseline="0" noProof="0" dirty="0" smtClean="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lang="en-US" sz="1200" b="0" u="none" dirty="0" smtClean="0">
                          <a:solidFill>
                            <a:schemeClr val="tx1"/>
                          </a:solidFill>
                        </a:rPr>
                        <a:t>Formal Assessment</a:t>
                      </a:r>
                      <a:r>
                        <a:rPr lang="en-US" sz="1200" b="0" u="none" baseline="0" dirty="0" smtClean="0">
                          <a:solidFill>
                            <a:schemeClr val="tx1"/>
                          </a:solidFill>
                        </a:rPr>
                        <a:t> of AF</a:t>
                      </a:r>
                    </a:p>
                    <a:p>
                      <a:r>
                        <a:rPr lang="en-GB" sz="1200" kern="1200" dirty="0" smtClean="0">
                          <a:solidFill>
                            <a:schemeClr val="dk1"/>
                          </a:solidFill>
                          <a:effectLst/>
                          <a:latin typeface="+mn-lt"/>
                          <a:ea typeface="+mn-ea"/>
                          <a:cs typeface="+mn-cs"/>
                        </a:rPr>
                        <a:t>1.Range of skills</a:t>
                      </a:r>
                    </a:p>
                    <a:p>
                      <a:r>
                        <a:rPr lang="en-GB" sz="1200" kern="1200" dirty="0" smtClean="0">
                          <a:solidFill>
                            <a:schemeClr val="dk1"/>
                          </a:solidFill>
                          <a:effectLst/>
                          <a:latin typeface="+mn-lt"/>
                          <a:ea typeface="+mn-ea"/>
                          <a:cs typeface="+mn-cs"/>
                        </a:rPr>
                        <a:t>2. Quality of skills</a:t>
                      </a:r>
                    </a:p>
                    <a:p>
                      <a:r>
                        <a:rPr lang="en-GB" sz="1200" kern="1200" dirty="0" smtClean="0">
                          <a:solidFill>
                            <a:schemeClr val="dk1"/>
                          </a:solidFill>
                          <a:effectLst/>
                          <a:latin typeface="+mn-lt"/>
                          <a:ea typeface="+mn-ea"/>
                          <a:cs typeface="+mn-cs"/>
                        </a:rPr>
                        <a:t>3. Physical attributes</a:t>
                      </a:r>
                    </a:p>
                    <a:p>
                      <a:r>
                        <a:rPr lang="en-GB" sz="1200" kern="1200" dirty="0" smtClean="0">
                          <a:solidFill>
                            <a:schemeClr val="dk1"/>
                          </a:solidFill>
                          <a:effectLst/>
                          <a:latin typeface="+mn-lt"/>
                          <a:ea typeface="+mn-ea"/>
                          <a:cs typeface="+mn-cs"/>
                        </a:rPr>
                        <a:t>4. Decision making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Calibri" panose="020F0502020204030204"/>
                          <a:ea typeface="+mn-ea"/>
                          <a:cs typeface="+mn-cs"/>
                        </a:rPr>
                        <a:t>5. Communication</a:t>
                      </a:r>
                      <a:endParaRPr kumimoji="0" lang="en-US" sz="1200" b="1" i="0" u="none" strike="noStrike" kern="1200" cap="none" spc="0" normalizeH="0" baseline="0" noProof="0" dirty="0" smtClean="0">
                        <a:ln>
                          <a:noFill/>
                        </a:ln>
                        <a:solidFill>
                          <a:prstClr val="black"/>
                        </a:solidFill>
                        <a:effectLst/>
                        <a:uLnTx/>
                        <a:uFillTx/>
                        <a:latin typeface="Calibri" panose="020F0502020204030204"/>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07812"/>
                  </a:ext>
                </a:extLst>
              </a:tr>
              <a:tr h="1123406">
                <a:tc>
                  <a:txBody>
                    <a:bodyPr/>
                    <a:lstStyle/>
                    <a:p>
                      <a:r>
                        <a:rPr lang="en-GB" sz="1400" b="0" u="none" dirty="0">
                          <a:solidFill>
                            <a:schemeClr val="tx1"/>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gridSpan="6">
                  <a:txBody>
                    <a:bodyPr/>
                    <a:lstStyle/>
                    <a:p>
                      <a:pPr algn="l">
                        <a:spcAft>
                          <a:spcPts val="0"/>
                        </a:spcAft>
                      </a:pPr>
                      <a:r>
                        <a:rPr lang="en-GB" sz="1600" dirty="0" smtClean="0">
                          <a:effectLst/>
                          <a:latin typeface="+mn-lt"/>
                          <a:ea typeface="Times New Roman" panose="02020603050405020304" pitchFamily="18" charset="0"/>
                        </a:rPr>
                        <a:t>Demonstration of</a:t>
                      </a:r>
                      <a:r>
                        <a:rPr lang="en-GB" sz="1600" baseline="0" dirty="0" smtClean="0">
                          <a:effectLst/>
                          <a:latin typeface="+mn-lt"/>
                          <a:ea typeface="Times New Roman" panose="02020603050405020304" pitchFamily="18" charset="0"/>
                        </a:rPr>
                        <a:t> core and advanced skills (see specification and SOW).</a:t>
                      </a:r>
                    </a:p>
                    <a:p>
                      <a:pPr algn="l">
                        <a:spcAft>
                          <a:spcPts val="0"/>
                        </a:spcAft>
                      </a:pPr>
                      <a:r>
                        <a:rPr lang="en-GB" sz="1600" baseline="0" dirty="0" smtClean="0">
                          <a:effectLst/>
                          <a:latin typeface="+mn-lt"/>
                          <a:ea typeface="Times New Roman" panose="02020603050405020304" pitchFamily="18" charset="0"/>
                        </a:rPr>
                        <a:t>Ability to control the quality of the skills.</a:t>
                      </a:r>
                    </a:p>
                    <a:p>
                      <a:pPr algn="l">
                        <a:spcAft>
                          <a:spcPts val="0"/>
                        </a:spcAft>
                      </a:pPr>
                      <a:r>
                        <a:rPr lang="en-GB" sz="1600" baseline="0" dirty="0" smtClean="0">
                          <a:effectLst/>
                          <a:latin typeface="+mn-lt"/>
                          <a:ea typeface="Times New Roman" panose="02020603050405020304" pitchFamily="18" charset="0"/>
                        </a:rPr>
                        <a:t>Demonstration of appropriate levels of physical fitness and psychological control.</a:t>
                      </a:r>
                    </a:p>
                    <a:p>
                      <a:pPr algn="l">
                        <a:spcAft>
                          <a:spcPts val="0"/>
                        </a:spcAft>
                      </a:pPr>
                      <a:r>
                        <a:rPr lang="en-GB" sz="1600" baseline="0" dirty="0" smtClean="0">
                          <a:effectLst/>
                          <a:latin typeface="+mn-lt"/>
                          <a:ea typeface="Times New Roman" panose="02020603050405020304" pitchFamily="18" charset="0"/>
                        </a:rPr>
                        <a:t>Selection and application of correct tactics/strategies.</a:t>
                      </a:r>
                      <a:endParaRPr lang="en-GB" sz="1200" dirty="0">
                        <a:effectLst/>
                        <a:latin typeface="+mn-lt"/>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239525"/>
                  </a:ext>
                </a:extLst>
              </a:tr>
              <a:tr h="1062815">
                <a:tc>
                  <a:txBody>
                    <a:bodyPr/>
                    <a:lstStyle/>
                    <a:p>
                      <a:r>
                        <a:rPr lang="en-GB" sz="1400" b="0" u="none" dirty="0">
                          <a:solidFill>
                            <a:schemeClr val="tx1"/>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u="none" dirty="0" smtClean="0">
                          <a:solidFill>
                            <a:schemeClr val="tx1"/>
                          </a:solidFill>
                        </a:rPr>
                        <a:t>Teamwork</a:t>
                      </a:r>
                    </a:p>
                    <a:p>
                      <a:r>
                        <a:rPr lang="en-US" sz="1200" b="0" u="none" dirty="0" smtClean="0">
                          <a:solidFill>
                            <a:schemeClr val="tx1"/>
                          </a:solidFill>
                        </a:rPr>
                        <a:t>Positioning</a:t>
                      </a:r>
                      <a:r>
                        <a:rPr lang="en-US" sz="1200" b="0" u="none" baseline="0" dirty="0" smtClean="0">
                          <a:solidFill>
                            <a:schemeClr val="tx1"/>
                          </a:solidFill>
                        </a:rPr>
                        <a:t> </a:t>
                      </a:r>
                      <a:endParaRPr lang="en-US" sz="1200" b="0" u="none" dirty="0" smtClean="0">
                        <a:solidFill>
                          <a:schemeClr val="tx1"/>
                        </a:solidFill>
                      </a:endParaRPr>
                    </a:p>
                    <a:p>
                      <a:r>
                        <a:rPr lang="en-GB" sz="1200" b="0" u="none" dirty="0" smtClean="0">
                          <a:solidFill>
                            <a:schemeClr val="tx1"/>
                          </a:solidFill>
                        </a:rPr>
                        <a:t>Knowledge of rules</a:t>
                      </a:r>
                    </a:p>
                    <a:p>
                      <a:r>
                        <a:rPr lang="en-GB" sz="1200" b="0" u="none" dirty="0" smtClean="0">
                          <a:solidFill>
                            <a:schemeClr val="tx1"/>
                          </a:solidFill>
                        </a:rPr>
                        <a:t>Decision</a:t>
                      </a:r>
                      <a:r>
                        <a:rPr lang="en-GB" sz="1200" b="0" u="none" baseline="0" dirty="0" smtClean="0">
                          <a:solidFill>
                            <a:schemeClr val="tx1"/>
                          </a:solidFill>
                        </a:rPr>
                        <a:t> making</a:t>
                      </a: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lang="en-US" sz="1200" kern="1200" dirty="0" smtClean="0">
                          <a:solidFill>
                            <a:schemeClr val="dk1"/>
                          </a:solidFill>
                          <a:effectLst/>
                          <a:latin typeface="+mn-lt"/>
                          <a:ea typeface="+mn-ea"/>
                          <a:cs typeface="+mn-cs"/>
                        </a:rPr>
                        <a:t>Creativity</a:t>
                      </a:r>
                    </a:p>
                    <a:p>
                      <a:r>
                        <a:rPr lang="en-US" sz="1200" kern="1200" dirty="0" smtClean="0">
                          <a:solidFill>
                            <a:schemeClr val="dk1"/>
                          </a:solidFill>
                          <a:effectLst/>
                          <a:latin typeface="+mn-lt"/>
                          <a:ea typeface="+mn-ea"/>
                          <a:cs typeface="+mn-cs"/>
                        </a:rPr>
                        <a:t>Control</a:t>
                      </a:r>
                    </a:p>
                    <a:p>
                      <a:r>
                        <a:rPr lang="en-US" sz="1200" kern="1200" dirty="0" smtClean="0">
                          <a:solidFill>
                            <a:schemeClr val="dk1"/>
                          </a:solidFill>
                          <a:effectLst/>
                          <a:latin typeface="+mn-lt"/>
                          <a:ea typeface="+mn-ea"/>
                          <a:cs typeface="+mn-cs"/>
                        </a:rPr>
                        <a:t>Rhythm </a:t>
                      </a:r>
                    </a:p>
                    <a:p>
                      <a:r>
                        <a:rPr lang="en-US" sz="1200" kern="1200" dirty="0" smtClean="0">
                          <a:solidFill>
                            <a:schemeClr val="dk1"/>
                          </a:solidFill>
                          <a:effectLst/>
                          <a:latin typeface="+mn-lt"/>
                          <a:ea typeface="+mn-ea"/>
                          <a:cs typeface="+mn-cs"/>
                        </a:rPr>
                        <a:t>Timing</a:t>
                      </a:r>
                    </a:p>
                    <a:p>
                      <a:r>
                        <a:rPr lang="en-US" sz="1200" kern="1200" dirty="0" smtClean="0">
                          <a:solidFill>
                            <a:schemeClr val="dk1"/>
                          </a:solidFill>
                          <a:effectLst/>
                          <a:latin typeface="+mn-lt"/>
                          <a:ea typeface="+mn-ea"/>
                          <a:cs typeface="+mn-cs"/>
                        </a:rPr>
                        <a:t>Aesthetics</a:t>
                      </a: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u="none" dirty="0" smtClean="0">
                          <a:solidFill>
                            <a:schemeClr val="tx1"/>
                          </a:solidFill>
                        </a:rPr>
                        <a:t>Health and safety</a:t>
                      </a:r>
                    </a:p>
                    <a:p>
                      <a:r>
                        <a:rPr lang="en-GB" sz="1200" b="0" u="none" dirty="0" smtClean="0">
                          <a:solidFill>
                            <a:schemeClr val="tx1"/>
                          </a:solidFill>
                        </a:rPr>
                        <a:t>Technique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lang="en-GB" sz="1200" b="0" u="none" dirty="0" smtClean="0">
                          <a:solidFill>
                            <a:schemeClr val="tx1"/>
                          </a:solidFill>
                        </a:rPr>
                        <a:t>Knowledge of rules</a:t>
                      </a:r>
                    </a:p>
                    <a:p>
                      <a:r>
                        <a:rPr lang="en-GB" sz="1200" b="0" u="none" dirty="0" smtClean="0">
                          <a:solidFill>
                            <a:schemeClr val="tx1"/>
                          </a:solidFill>
                        </a:rPr>
                        <a:t>Decision</a:t>
                      </a:r>
                      <a:r>
                        <a:rPr lang="en-GB" sz="1200" b="0" u="none" baseline="0" dirty="0" smtClean="0">
                          <a:solidFill>
                            <a:schemeClr val="tx1"/>
                          </a:solidFill>
                        </a:rPr>
                        <a:t> making</a:t>
                      </a:r>
                      <a:endParaRPr lang="en-GB" sz="1200" b="0" u="none" dirty="0" smtClean="0">
                        <a:solidFill>
                          <a:schemeClr val="tx1"/>
                        </a:solidFill>
                      </a:endParaRPr>
                    </a:p>
                    <a:p>
                      <a:r>
                        <a:rPr lang="en-GB" sz="1200" b="0" u="none" dirty="0" smtClean="0">
                          <a:solidFill>
                            <a:schemeClr val="tx1"/>
                          </a:solidFill>
                        </a:rPr>
                        <a:t>Shot selection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200" b="0" u="none" dirty="0" smtClean="0">
                          <a:solidFill>
                            <a:schemeClr val="tx1"/>
                          </a:solidFill>
                        </a:rPr>
                        <a:t>Knowledge of rules</a:t>
                      </a:r>
                    </a:p>
                    <a:p>
                      <a:r>
                        <a:rPr lang="en-GB" sz="1200" b="0" u="none" dirty="0" smtClean="0">
                          <a:solidFill>
                            <a:schemeClr val="tx1"/>
                          </a:solidFill>
                        </a:rPr>
                        <a:t>Decision</a:t>
                      </a:r>
                      <a:r>
                        <a:rPr lang="en-GB" sz="1200" b="0" u="none" baseline="0" dirty="0" smtClean="0">
                          <a:solidFill>
                            <a:schemeClr val="tx1"/>
                          </a:solidFill>
                        </a:rPr>
                        <a:t> making</a:t>
                      </a:r>
                      <a:endParaRPr lang="en-GB" sz="1200" b="0" u="none" dirty="0" smtClean="0">
                        <a:solidFill>
                          <a:schemeClr val="tx1"/>
                        </a:solidFill>
                      </a:endParaRPr>
                    </a:p>
                    <a:p>
                      <a:r>
                        <a:rPr lang="en-GB" sz="1200" b="0" u="none" dirty="0" smtClean="0">
                          <a:solidFill>
                            <a:schemeClr val="tx1"/>
                          </a:solidFill>
                        </a:rPr>
                        <a:t>Technique</a:t>
                      </a: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r>
                        <a:rPr lang="en-GB" sz="1200" b="0" u="none" dirty="0" smtClean="0">
                          <a:solidFill>
                            <a:schemeClr val="tx1"/>
                          </a:solidFill>
                        </a:rPr>
                        <a:t>Teamwork</a:t>
                      </a:r>
                    </a:p>
                    <a:p>
                      <a:r>
                        <a:rPr lang="en-GB" sz="1200" b="0" u="none" dirty="0" smtClean="0">
                          <a:solidFill>
                            <a:schemeClr val="tx1"/>
                          </a:solidFill>
                        </a:rPr>
                        <a:t>Communication</a:t>
                      </a:r>
                    </a:p>
                    <a:p>
                      <a:r>
                        <a:rPr lang="en-GB" sz="1200" b="0" u="none" dirty="0" smtClean="0">
                          <a:solidFill>
                            <a:schemeClr val="tx1"/>
                          </a:solidFill>
                        </a:rPr>
                        <a:t>Knowledge of rules</a:t>
                      </a:r>
                    </a:p>
                    <a:p>
                      <a:r>
                        <a:rPr lang="en-GB" sz="1200" b="0" u="none" dirty="0" smtClean="0">
                          <a:solidFill>
                            <a:schemeClr val="tx1"/>
                          </a:solidFill>
                        </a:rPr>
                        <a:t>Decision</a:t>
                      </a:r>
                      <a:r>
                        <a:rPr lang="en-GB" sz="1200" b="0" u="none" baseline="0" dirty="0" smtClean="0">
                          <a:solidFill>
                            <a:schemeClr val="tx1"/>
                          </a:solidFill>
                        </a:rPr>
                        <a:t> making</a:t>
                      </a:r>
                      <a:endParaRPr lang="en-GB" sz="1200" b="0" u="none" dirty="0" smtClean="0">
                        <a:solidFill>
                          <a:schemeClr val="tx1"/>
                        </a:solidFill>
                      </a:endParaRPr>
                    </a:p>
                    <a:p>
                      <a:r>
                        <a:rPr lang="en-GB" sz="1200" b="0" u="none" dirty="0" smtClean="0">
                          <a:solidFill>
                            <a:schemeClr val="tx1"/>
                          </a:solidFill>
                        </a:rPr>
                        <a:t>Technique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1469523"/>
                  </a:ext>
                </a:extLst>
              </a:tr>
            </a:tbl>
          </a:graphicData>
        </a:graphic>
      </p:graphicFrame>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42" y="68460"/>
            <a:ext cx="465044" cy="697566"/>
          </a:xfrm>
          <a:prstGeom prst="rect">
            <a:avLst/>
          </a:prstGeom>
        </p:spPr>
      </p:pic>
      <p:pic>
        <p:nvPicPr>
          <p:cNvPr id="3" name="Picture 2"/>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060200" y="144963"/>
            <a:ext cx="953277" cy="470468"/>
          </a:xfrm>
          <a:prstGeom prst="rect">
            <a:avLst/>
          </a:prstGeom>
        </p:spPr>
      </p:pic>
    </p:spTree>
    <p:extLst>
      <p:ext uri="{BB962C8B-B14F-4D97-AF65-F5344CB8AC3E}">
        <p14:creationId xmlns:p14="http://schemas.microsoft.com/office/powerpoint/2010/main" val="2632936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0" y="-297712"/>
            <a:ext cx="12192000" cy="1325563"/>
          </a:xfrm>
        </p:spPr>
        <p:txBody>
          <a:bodyPr>
            <a:normAutofit/>
          </a:bodyPr>
          <a:lstStyle/>
          <a:p>
            <a:pPr algn="ctr"/>
            <a:r>
              <a:rPr lang="en-GB" sz="2400" b="1" u="sng" dirty="0" smtClean="0"/>
              <a:t>PE/Dance curriculum overview – Year </a:t>
            </a:r>
            <a:r>
              <a:rPr lang="en-GB" sz="2400" b="1" u="sng" dirty="0"/>
              <a:t>9</a:t>
            </a:r>
            <a:r>
              <a:rPr lang="en-GB" sz="2400" b="1" u="sng" dirty="0" smtClean="0"/>
              <a:t> (KS3)</a:t>
            </a:r>
            <a:r>
              <a:rPr lang="en-GB" sz="2400" b="1" dirty="0" smtClean="0"/>
              <a:t>   </a:t>
            </a:r>
            <a:endParaRPr lang="en-GB" sz="2400" b="1" u="sng" dirty="0">
              <a:solidFill>
                <a:srgbClr val="FF0000"/>
              </a:solidFill>
            </a:endParaRPr>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extLst/>
          </p:nvPr>
        </p:nvGraphicFramePr>
        <p:xfrm>
          <a:off x="460230" y="695894"/>
          <a:ext cx="11503168" cy="6140465"/>
        </p:xfrm>
        <a:graphic>
          <a:graphicData uri="http://schemas.openxmlformats.org/drawingml/2006/table">
            <a:tbl>
              <a:tblPr firstRow="1" bandRow="1">
                <a:tableStyleId>{5C22544A-7EE6-4342-B048-85BDC9FD1C3A}</a:tableStyleId>
              </a:tblPr>
              <a:tblGrid>
                <a:gridCol w="1020064">
                  <a:extLst>
                    <a:ext uri="{9D8B030D-6E8A-4147-A177-3AD203B41FA5}">
                      <a16:colId xmlns:a16="http://schemas.microsoft.com/office/drawing/2014/main" val="3717695141"/>
                    </a:ext>
                  </a:extLst>
                </a:gridCol>
                <a:gridCol w="1747184">
                  <a:extLst>
                    <a:ext uri="{9D8B030D-6E8A-4147-A177-3AD203B41FA5}">
                      <a16:colId xmlns:a16="http://schemas.microsoft.com/office/drawing/2014/main" val="1058426284"/>
                    </a:ext>
                  </a:extLst>
                </a:gridCol>
                <a:gridCol w="1747184">
                  <a:extLst>
                    <a:ext uri="{9D8B030D-6E8A-4147-A177-3AD203B41FA5}">
                      <a16:colId xmlns:a16="http://schemas.microsoft.com/office/drawing/2014/main" val="384739484"/>
                    </a:ext>
                  </a:extLst>
                </a:gridCol>
                <a:gridCol w="1747184">
                  <a:extLst>
                    <a:ext uri="{9D8B030D-6E8A-4147-A177-3AD203B41FA5}">
                      <a16:colId xmlns:a16="http://schemas.microsoft.com/office/drawing/2014/main" val="3960397057"/>
                    </a:ext>
                  </a:extLst>
                </a:gridCol>
                <a:gridCol w="1747184">
                  <a:extLst>
                    <a:ext uri="{9D8B030D-6E8A-4147-A177-3AD203B41FA5}">
                      <a16:colId xmlns:a16="http://schemas.microsoft.com/office/drawing/2014/main" val="3706240846"/>
                    </a:ext>
                  </a:extLst>
                </a:gridCol>
                <a:gridCol w="1747184">
                  <a:extLst>
                    <a:ext uri="{9D8B030D-6E8A-4147-A177-3AD203B41FA5}">
                      <a16:colId xmlns:a16="http://schemas.microsoft.com/office/drawing/2014/main" val="4178250955"/>
                    </a:ext>
                  </a:extLst>
                </a:gridCol>
                <a:gridCol w="1747184">
                  <a:extLst>
                    <a:ext uri="{9D8B030D-6E8A-4147-A177-3AD203B41FA5}">
                      <a16:colId xmlns:a16="http://schemas.microsoft.com/office/drawing/2014/main" val="4072156639"/>
                    </a:ext>
                  </a:extLst>
                </a:gridCol>
              </a:tblGrid>
              <a:tr h="654137">
                <a:tc>
                  <a:txBody>
                    <a:bodyPr/>
                    <a:lstStyle/>
                    <a:p>
                      <a:r>
                        <a:rPr lang="en-GB" sz="1000" b="0" u="none" dirty="0">
                          <a:solidFill>
                            <a:schemeClr val="tx1"/>
                          </a:solidFill>
                        </a:rPr>
                        <a:t>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000" b="1" u="none" dirty="0" smtClean="0">
                          <a:solidFill>
                            <a:schemeClr val="tx1"/>
                          </a:solidFill>
                        </a:rPr>
                        <a:t>Year 9</a:t>
                      </a:r>
                    </a:p>
                    <a:p>
                      <a:r>
                        <a:rPr lang="en-US" sz="1000" b="1" u="none" dirty="0" smtClean="0">
                          <a:solidFill>
                            <a:schemeClr val="tx1"/>
                          </a:solidFill>
                        </a:rPr>
                        <a:t>Choreography</a:t>
                      </a:r>
                    </a:p>
                    <a:p>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US" sz="1000" b="1" u="none" dirty="0" smtClean="0">
                          <a:solidFill>
                            <a:schemeClr val="tx1"/>
                          </a:solidFill>
                        </a:rPr>
                        <a:t>Year 9</a:t>
                      </a:r>
                    </a:p>
                    <a:p>
                      <a:r>
                        <a:rPr lang="en-US" sz="1000" b="1" u="none" dirty="0" smtClean="0">
                          <a:solidFill>
                            <a:schemeClr val="tx1"/>
                          </a:solidFill>
                        </a:rPr>
                        <a:t>Choreography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US" sz="1000" b="1" u="none" dirty="0" smtClean="0">
                          <a:solidFill>
                            <a:schemeClr val="tx1"/>
                          </a:solidFill>
                        </a:rPr>
                        <a:t>Year 9</a:t>
                      </a:r>
                    </a:p>
                    <a:p>
                      <a:r>
                        <a:rPr lang="en-US" sz="1000" b="1" u="none" dirty="0" smtClean="0">
                          <a:solidFill>
                            <a:schemeClr val="tx1"/>
                          </a:solidFill>
                        </a:rPr>
                        <a:t>Performance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1" u="none" dirty="0" smtClean="0">
                          <a:solidFill>
                            <a:schemeClr val="tx1"/>
                          </a:solidFill>
                        </a:rPr>
                        <a:t>Year 9</a:t>
                      </a:r>
                    </a:p>
                    <a:p>
                      <a:r>
                        <a:rPr lang="en-GB" sz="1000" b="1" u="none" dirty="0" smtClean="0">
                          <a:solidFill>
                            <a:schemeClr val="tx1"/>
                          </a:solidFill>
                        </a:rPr>
                        <a:t>Performance</a:t>
                      </a: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1" u="none" dirty="0" smtClean="0">
                          <a:solidFill>
                            <a:schemeClr val="tx1"/>
                          </a:solidFill>
                        </a:rPr>
                        <a:t>Year 9</a:t>
                      </a:r>
                    </a:p>
                    <a:p>
                      <a:r>
                        <a:rPr lang="en-GB" sz="1000" b="1" u="none" dirty="0" smtClean="0">
                          <a:solidFill>
                            <a:schemeClr val="tx1"/>
                          </a:solidFill>
                        </a:rPr>
                        <a:t>Critical</a:t>
                      </a:r>
                      <a:r>
                        <a:rPr lang="en-GB" sz="1000" b="1" u="none" baseline="0" dirty="0" smtClean="0">
                          <a:solidFill>
                            <a:schemeClr val="tx1"/>
                          </a:solidFill>
                        </a:rPr>
                        <a:t> appreciation/performance</a:t>
                      </a:r>
                    </a:p>
                    <a:p>
                      <a:r>
                        <a:rPr lang="en-GB" sz="1000" b="1" u="none" baseline="0" dirty="0" smtClean="0">
                          <a:solidFill>
                            <a:schemeClr val="tx1"/>
                          </a:solidFill>
                        </a:rPr>
                        <a:t>A </a:t>
                      </a:r>
                      <a:r>
                        <a:rPr lang="en-GB" sz="1000" b="1" u="none" baseline="0" dirty="0" err="1" smtClean="0">
                          <a:solidFill>
                            <a:schemeClr val="tx1"/>
                          </a:solidFill>
                        </a:rPr>
                        <a:t>Linha</a:t>
                      </a:r>
                      <a:r>
                        <a:rPr lang="en-GB" sz="1000" b="1" u="none" baseline="0" dirty="0" smtClean="0">
                          <a:solidFill>
                            <a:schemeClr val="tx1"/>
                          </a:solidFill>
                        </a:rPr>
                        <a:t> </a:t>
                      </a:r>
                      <a:r>
                        <a:rPr lang="en-GB" sz="1000" b="1" u="none" baseline="0" dirty="0" err="1" smtClean="0">
                          <a:solidFill>
                            <a:schemeClr val="tx1"/>
                          </a:solidFill>
                        </a:rPr>
                        <a:t>Curva</a:t>
                      </a: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US" sz="1000" b="1" u="none" dirty="0" smtClean="0">
                          <a:solidFill>
                            <a:schemeClr val="tx1"/>
                          </a:solidFill>
                        </a:rPr>
                        <a:t>Year 9</a:t>
                      </a:r>
                    </a:p>
                    <a:p>
                      <a:r>
                        <a:rPr lang="en-US" sz="1000" b="1" u="none" dirty="0" smtClean="0">
                          <a:solidFill>
                            <a:schemeClr val="tx1"/>
                          </a:solidFill>
                        </a:rPr>
                        <a:t>Choreography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295773868"/>
                  </a:ext>
                </a:extLst>
              </a:tr>
              <a:tr h="511934">
                <a:tc>
                  <a:txBody>
                    <a:bodyPr/>
                    <a:lstStyle/>
                    <a:p>
                      <a:r>
                        <a:rPr lang="en-GB" sz="1000" b="0" u="none" dirty="0">
                          <a:solidFill>
                            <a:schemeClr val="tx1"/>
                          </a:solidFill>
                        </a:rPr>
                        <a:t>Length of </a:t>
                      </a:r>
                      <a:r>
                        <a:rPr lang="en-GB" sz="1000" b="0" u="none" dirty="0" smtClean="0">
                          <a:solidFill>
                            <a:schemeClr val="tx1"/>
                          </a:solidFill>
                        </a:rPr>
                        <a:t>topic (in weeks)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900" b="0" u="none" dirty="0" smtClean="0">
                          <a:solidFill>
                            <a:schemeClr val="tx1"/>
                          </a:solidFill>
                        </a:rPr>
                        <a:t>HT1 - </a:t>
                      </a:r>
                    </a:p>
                    <a:p>
                      <a:r>
                        <a:rPr lang="en-US" sz="900" b="0" u="none" dirty="0" smtClean="0">
                          <a:solidFill>
                            <a:schemeClr val="tx1"/>
                          </a:solidFill>
                        </a:rPr>
                        <a:t>7 weeks</a:t>
                      </a:r>
                    </a:p>
                    <a:p>
                      <a:endParaRPr lang="en-GB" sz="9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US" sz="900" b="0" u="none" dirty="0" smtClean="0">
                          <a:solidFill>
                            <a:schemeClr val="tx1"/>
                          </a:solidFill>
                        </a:rPr>
                        <a:t>HT1</a:t>
                      </a:r>
                    </a:p>
                    <a:p>
                      <a:r>
                        <a:rPr lang="en-US" sz="900" b="0" u="none" dirty="0" smtClean="0">
                          <a:solidFill>
                            <a:schemeClr val="tx1"/>
                          </a:solidFill>
                        </a:rPr>
                        <a:t>7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US" sz="900" b="0" u="none" dirty="0" smtClean="0">
                          <a:solidFill>
                            <a:schemeClr val="tx1"/>
                          </a:solidFill>
                        </a:rPr>
                        <a:t>HT2 – SOLO SET PHRASE Breathe</a:t>
                      </a:r>
                    </a:p>
                    <a:p>
                      <a:r>
                        <a:rPr lang="en-US" sz="900" b="0" u="none" dirty="0" smtClean="0">
                          <a:solidFill>
                            <a:schemeClr val="tx1"/>
                          </a:solidFill>
                        </a:rPr>
                        <a:t>6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900" b="0" u="none" dirty="0" smtClean="0">
                          <a:solidFill>
                            <a:schemeClr val="tx1"/>
                          </a:solidFill>
                        </a:rPr>
                        <a:t>HT2</a:t>
                      </a:r>
                    </a:p>
                    <a:p>
                      <a:r>
                        <a:rPr lang="en-GB" sz="900" b="0" u="none" dirty="0" smtClean="0">
                          <a:solidFill>
                            <a:schemeClr val="tx1"/>
                          </a:solidFill>
                        </a:rPr>
                        <a:t>6 weeks</a:t>
                      </a:r>
                      <a:endParaRPr lang="en-GB" sz="9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u="none" dirty="0" smtClean="0">
                          <a:solidFill>
                            <a:schemeClr val="tx1"/>
                          </a:solidFill>
                        </a:rPr>
                        <a:t>HT3</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b="0" u="none" dirty="0" smtClean="0">
                          <a:solidFill>
                            <a:schemeClr val="tx1"/>
                          </a:solidFill>
                        </a:rPr>
                        <a:t>6 weeks</a:t>
                      </a:r>
                      <a:endParaRPr lang="en-GB" sz="9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US" sz="900" b="0" u="none" dirty="0" smtClean="0">
                          <a:solidFill>
                            <a:schemeClr val="tx1"/>
                          </a:solidFill>
                        </a:rPr>
                        <a:t>HT3</a:t>
                      </a:r>
                    </a:p>
                    <a:p>
                      <a:r>
                        <a:rPr lang="en-US" sz="900" b="0" u="none" dirty="0" smtClean="0">
                          <a:solidFill>
                            <a:schemeClr val="tx1"/>
                          </a:solidFill>
                        </a:rPr>
                        <a:t>6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264519711"/>
                  </a:ext>
                </a:extLst>
              </a:tr>
              <a:tr h="925706">
                <a:tc>
                  <a:txBody>
                    <a:bodyPr/>
                    <a:lstStyle/>
                    <a:p>
                      <a:r>
                        <a:rPr lang="en-US" sz="1000" b="0" u="none" dirty="0" smtClean="0">
                          <a:solidFill>
                            <a:schemeClr val="tx1"/>
                          </a:solidFill>
                        </a:rPr>
                        <a:t>Links to</a:t>
                      </a:r>
                      <a:r>
                        <a:rPr lang="en-US" sz="1000" b="0" u="none" baseline="0" dirty="0" smtClean="0">
                          <a:solidFill>
                            <a:schemeClr val="tx1"/>
                          </a:solidFill>
                        </a:rPr>
                        <a:t> specification</a:t>
                      </a: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900" b="1" u="none" kern="1200" dirty="0" smtClean="0">
                          <a:solidFill>
                            <a:schemeClr val="dk1"/>
                          </a:solidFill>
                          <a:effectLst/>
                          <a:latin typeface="+mn-lt"/>
                          <a:ea typeface="+mn-ea"/>
                          <a:cs typeface="+mn-cs"/>
                        </a:rPr>
                        <a:t>AO2/3 – Create dance, including movement material and aural setting, to communicate choreographic intention</a:t>
                      </a:r>
                      <a:endParaRPr lang="en-GB" sz="9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900" b="1" u="none" kern="1200" dirty="0" smtClean="0">
                          <a:solidFill>
                            <a:schemeClr val="dk1"/>
                          </a:solidFill>
                          <a:effectLst/>
                          <a:latin typeface="+mn-lt"/>
                          <a:ea typeface="+mn-ea"/>
                          <a:cs typeface="+mn-cs"/>
                        </a:rPr>
                        <a:t>AO2/3 – Create dance, including movement material and aural setting, to communicate choreographic intention</a:t>
                      </a:r>
                      <a:endParaRPr lang="en-GB" sz="9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1" u="none" dirty="0" smtClean="0">
                          <a:solidFill>
                            <a:schemeClr val="tx1"/>
                          </a:solidFill>
                        </a:rPr>
                        <a:t>AO1/3</a:t>
                      </a:r>
                      <a:r>
                        <a:rPr lang="en-GB" sz="900" b="1" u="none" baseline="0" dirty="0" smtClean="0">
                          <a:solidFill>
                            <a:schemeClr val="tx1"/>
                          </a:solidFill>
                        </a:rPr>
                        <a:t> – Perform dance, reflecting choreographic intention through physical, technical and expressive skills</a:t>
                      </a:r>
                      <a:endParaRPr lang="en-GB" sz="9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1" u="none" dirty="0" smtClean="0">
                          <a:solidFill>
                            <a:schemeClr val="tx1"/>
                          </a:solidFill>
                        </a:rPr>
                        <a:t>AO1/3</a:t>
                      </a:r>
                      <a:r>
                        <a:rPr lang="en-GB" sz="900" b="1" u="none" baseline="0" dirty="0" smtClean="0">
                          <a:solidFill>
                            <a:schemeClr val="tx1"/>
                          </a:solidFill>
                        </a:rPr>
                        <a:t> – Perform dance, reflecting choreographic intention through physical, technical and expressive skills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b="1" u="none" baseline="0" dirty="0" smtClean="0">
                          <a:solidFill>
                            <a:schemeClr val="tx1"/>
                          </a:solidFill>
                        </a:rPr>
                        <a:t>GREATEST SHOWMAN</a:t>
                      </a:r>
                      <a:endParaRPr lang="en-GB" sz="900" b="1" u="none" dirty="0" smtClean="0">
                        <a:solidFill>
                          <a:schemeClr val="tx1"/>
                        </a:solidFill>
                      </a:endParaRPr>
                    </a:p>
                    <a:p>
                      <a:endParaRPr lang="en-GB" sz="9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1" u="none" dirty="0" smtClean="0">
                          <a:solidFill>
                            <a:schemeClr val="tx1"/>
                          </a:solidFill>
                        </a:rPr>
                        <a:t>AO4/2 - Critically</a:t>
                      </a:r>
                      <a:r>
                        <a:rPr lang="en-GB" sz="900" b="1" u="none" baseline="0" dirty="0" smtClean="0">
                          <a:solidFill>
                            <a:schemeClr val="tx1"/>
                          </a:solidFill>
                        </a:rPr>
                        <a:t> appreciate own works and professional works through analytical, interpretative and evaluative judgements.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b="1" u="sng" baseline="0" dirty="0" smtClean="0">
                          <a:solidFill>
                            <a:schemeClr val="tx1"/>
                          </a:solidFill>
                        </a:rPr>
                        <a:t>A LINHA CURVA</a:t>
                      </a:r>
                      <a:endParaRPr lang="en-GB" sz="9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900" b="1" u="none" kern="1200" dirty="0" smtClean="0">
                          <a:solidFill>
                            <a:schemeClr val="dk1"/>
                          </a:solidFill>
                          <a:effectLst/>
                          <a:latin typeface="+mn-lt"/>
                          <a:ea typeface="+mn-ea"/>
                          <a:cs typeface="+mn-cs"/>
                        </a:rPr>
                        <a:t>AO2/3 – Create dance, including movement material and aural setting, to communicate choreographic intention</a:t>
                      </a:r>
                      <a:endParaRPr lang="en-GB" sz="9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818478522"/>
                  </a:ext>
                </a:extLst>
              </a:tr>
              <a:tr h="796341">
                <a:tc>
                  <a:txBody>
                    <a:bodyPr/>
                    <a:lstStyle/>
                    <a:p>
                      <a:r>
                        <a:rPr lang="en-GB" sz="1000" b="0" u="none" dirty="0">
                          <a:solidFill>
                            <a:schemeClr val="tx1"/>
                          </a:solidFill>
                        </a:rPr>
                        <a:t>Assessment </a:t>
                      </a:r>
                      <a:r>
                        <a:rPr lang="en-GB" sz="1000" b="0" u="none" dirty="0" smtClean="0">
                          <a:solidFill>
                            <a:schemeClr val="tx1"/>
                          </a:solidFill>
                        </a:rPr>
                        <a:t>Task(s)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900" b="0" u="none" dirty="0" smtClean="0">
                          <a:solidFill>
                            <a:schemeClr val="tx1"/>
                          </a:solidFill>
                        </a:rPr>
                        <a:t>Creative choreography – actions/dynamics/</a:t>
                      </a:r>
                    </a:p>
                    <a:p>
                      <a:r>
                        <a:rPr lang="en-US" sz="900" b="0" u="none" dirty="0" smtClean="0">
                          <a:solidFill>
                            <a:schemeClr val="tx1"/>
                          </a:solidFill>
                        </a:rPr>
                        <a:t>Stage</a:t>
                      </a:r>
                      <a:r>
                        <a:rPr lang="en-US" sz="900" b="0" u="none" baseline="0" dirty="0" smtClean="0">
                          <a:solidFill>
                            <a:schemeClr val="tx1"/>
                          </a:solidFill>
                        </a:rPr>
                        <a:t> criteria</a:t>
                      </a:r>
                    </a:p>
                    <a:p>
                      <a:r>
                        <a:rPr lang="en-US" sz="900" b="0" u="none" baseline="0" dirty="0" smtClean="0">
                          <a:solidFill>
                            <a:schemeClr val="tx1"/>
                          </a:solidFill>
                        </a:rPr>
                        <a:t>Weekly teacher assessment</a:t>
                      </a:r>
                      <a:endParaRPr lang="en-US" sz="900" b="0" u="none"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US" sz="900" b="0" u="none" dirty="0" smtClean="0">
                          <a:solidFill>
                            <a:schemeClr val="tx1"/>
                          </a:solidFill>
                        </a:rPr>
                        <a:t>Creative choreography – space and relationships. </a:t>
                      </a:r>
                    </a:p>
                    <a:p>
                      <a:r>
                        <a:rPr lang="en-US" sz="900" b="0" u="none" dirty="0" smtClean="0">
                          <a:solidFill>
                            <a:schemeClr val="tx1"/>
                          </a:solidFill>
                        </a:rPr>
                        <a:t>Stage</a:t>
                      </a:r>
                      <a:r>
                        <a:rPr lang="en-US" sz="900" b="0" u="none" baseline="0" dirty="0" smtClean="0">
                          <a:solidFill>
                            <a:schemeClr val="tx1"/>
                          </a:solidFill>
                        </a:rPr>
                        <a:t> criteria</a:t>
                      </a:r>
                    </a:p>
                    <a:p>
                      <a:r>
                        <a:rPr lang="en-US" sz="900" b="0" u="none" baseline="0" dirty="0" smtClean="0">
                          <a:solidFill>
                            <a:schemeClr val="tx1"/>
                          </a:solidFill>
                        </a:rPr>
                        <a:t>Weekly teacher assessment</a:t>
                      </a:r>
                      <a:endParaRPr lang="en-US" sz="900" b="0" u="none"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900" b="0" u="none" dirty="0" smtClean="0">
                          <a:solidFill>
                            <a:schemeClr val="tx1"/>
                          </a:solidFill>
                        </a:rPr>
                        <a:t>Introduction to Breathe</a:t>
                      </a:r>
                    </a:p>
                    <a:p>
                      <a:r>
                        <a:rPr lang="en-GB" sz="900" b="0" u="none" dirty="0" smtClean="0">
                          <a:solidFill>
                            <a:schemeClr val="tx1"/>
                          </a:solidFill>
                        </a:rPr>
                        <a:t>End</a:t>
                      </a:r>
                      <a:r>
                        <a:rPr lang="en-GB" sz="900" b="0" u="none" baseline="0" dirty="0" smtClean="0">
                          <a:solidFill>
                            <a:schemeClr val="tx1"/>
                          </a:solidFill>
                        </a:rPr>
                        <a:t> of unit performance task</a:t>
                      </a:r>
                    </a:p>
                    <a:p>
                      <a:r>
                        <a:rPr lang="en-GB" sz="900" b="0" u="none" baseline="0" dirty="0" smtClean="0">
                          <a:solidFill>
                            <a:schemeClr val="tx1"/>
                          </a:solidFill>
                        </a:rPr>
                        <a:t>Stage criteria</a:t>
                      </a:r>
                    </a:p>
                    <a:p>
                      <a:r>
                        <a:rPr lang="en-GB" sz="900" b="0" u="none" baseline="0" dirty="0" smtClean="0">
                          <a:solidFill>
                            <a:schemeClr val="tx1"/>
                          </a:solidFill>
                        </a:rPr>
                        <a:t>Video use to link to GCSE confidence</a:t>
                      </a:r>
                      <a:endParaRPr lang="en-GB" sz="900" b="0" u="none"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900" b="0" u="none" dirty="0" smtClean="0">
                          <a:solidFill>
                            <a:schemeClr val="tx1"/>
                          </a:solidFill>
                        </a:rPr>
                        <a:t>End</a:t>
                      </a:r>
                      <a:r>
                        <a:rPr lang="en-GB" sz="900" b="0" u="none" baseline="0" dirty="0" smtClean="0">
                          <a:solidFill>
                            <a:schemeClr val="tx1"/>
                          </a:solidFill>
                        </a:rPr>
                        <a:t> of unit performance task</a:t>
                      </a:r>
                    </a:p>
                    <a:p>
                      <a:r>
                        <a:rPr lang="en-GB" sz="900" b="0" u="none" baseline="0" dirty="0" smtClean="0">
                          <a:solidFill>
                            <a:schemeClr val="tx1"/>
                          </a:solidFill>
                        </a:rPr>
                        <a:t>Stage criteria</a:t>
                      </a:r>
                    </a:p>
                    <a:p>
                      <a:r>
                        <a:rPr lang="en-GB" sz="900" b="0" u="none" baseline="0" dirty="0" smtClean="0">
                          <a:solidFill>
                            <a:schemeClr val="tx1"/>
                          </a:solidFill>
                        </a:rPr>
                        <a:t>Video use to link to GCSE confidence</a:t>
                      </a:r>
                    </a:p>
                    <a:p>
                      <a:r>
                        <a:rPr lang="en-GB" sz="900" b="0" u="none" baseline="0" dirty="0" smtClean="0">
                          <a:solidFill>
                            <a:schemeClr val="tx1"/>
                          </a:solidFill>
                        </a:rPr>
                        <a:t>Weekly teacher assessment</a:t>
                      </a:r>
                      <a:endParaRPr lang="en-GB" sz="900" b="0" u="none" dirty="0" smtClean="0">
                        <a:solidFill>
                          <a:schemeClr val="tx1"/>
                        </a:solidFill>
                      </a:endParaRPr>
                    </a:p>
                    <a:p>
                      <a:endParaRPr lang="en-GB" sz="9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900" b="0" u="none" baseline="0" dirty="0" smtClean="0">
                          <a:solidFill>
                            <a:schemeClr val="tx1"/>
                          </a:solidFill>
                        </a:rPr>
                        <a:t>‘A </a:t>
                      </a:r>
                      <a:r>
                        <a:rPr lang="en-GB" sz="900" b="0" u="none" baseline="0" dirty="0" err="1" smtClean="0">
                          <a:solidFill>
                            <a:schemeClr val="tx1"/>
                          </a:solidFill>
                        </a:rPr>
                        <a:t>Linha</a:t>
                      </a:r>
                      <a:r>
                        <a:rPr lang="en-GB" sz="900" b="0" u="none" baseline="0" dirty="0" smtClean="0">
                          <a:solidFill>
                            <a:schemeClr val="tx1"/>
                          </a:solidFill>
                        </a:rPr>
                        <a:t> </a:t>
                      </a:r>
                      <a:r>
                        <a:rPr lang="en-GB" sz="900" b="0" u="none" baseline="0" dirty="0" err="1" smtClean="0">
                          <a:solidFill>
                            <a:schemeClr val="tx1"/>
                          </a:solidFill>
                        </a:rPr>
                        <a:t>Curva</a:t>
                      </a:r>
                      <a:r>
                        <a:rPr lang="en-GB" sz="900" b="0" u="none" baseline="0" dirty="0" smtClean="0">
                          <a:solidFill>
                            <a:schemeClr val="tx1"/>
                          </a:solidFill>
                        </a:rPr>
                        <a:t>’ practical task</a:t>
                      </a:r>
                    </a:p>
                    <a:p>
                      <a:r>
                        <a:rPr lang="en-GB" sz="900" b="0" u="none" baseline="0" dirty="0" smtClean="0">
                          <a:solidFill>
                            <a:schemeClr val="tx1"/>
                          </a:solidFill>
                        </a:rPr>
                        <a:t>Stage criteria</a:t>
                      </a:r>
                    </a:p>
                    <a:p>
                      <a:r>
                        <a:rPr lang="en-GB" sz="900" b="0" u="none" baseline="0" dirty="0" smtClean="0">
                          <a:solidFill>
                            <a:schemeClr val="tx1"/>
                          </a:solidFill>
                        </a:rPr>
                        <a:t>Weekly teacher assessment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US" sz="900" b="0" u="none" dirty="0" smtClean="0">
                          <a:solidFill>
                            <a:schemeClr val="tx1"/>
                          </a:solidFill>
                        </a:rPr>
                        <a:t>Creative choreography – stimulus</a:t>
                      </a:r>
                      <a:r>
                        <a:rPr lang="en-US" sz="900" b="0" u="none" baseline="0" dirty="0" smtClean="0">
                          <a:solidFill>
                            <a:schemeClr val="tx1"/>
                          </a:solidFill>
                        </a:rPr>
                        <a:t> development</a:t>
                      </a:r>
                    </a:p>
                    <a:p>
                      <a:endParaRPr lang="en-US" sz="900" b="0" u="none" dirty="0" smtClean="0">
                        <a:solidFill>
                          <a:schemeClr val="tx1"/>
                        </a:solidFill>
                      </a:endParaRPr>
                    </a:p>
                    <a:p>
                      <a:r>
                        <a:rPr lang="en-US" sz="900" b="0" u="none" dirty="0" smtClean="0">
                          <a:solidFill>
                            <a:schemeClr val="tx1"/>
                          </a:solidFill>
                        </a:rPr>
                        <a:t>Stage</a:t>
                      </a:r>
                      <a:r>
                        <a:rPr lang="en-US" sz="900" b="0" u="none" baseline="0" dirty="0" smtClean="0">
                          <a:solidFill>
                            <a:schemeClr val="tx1"/>
                          </a:solidFill>
                        </a:rPr>
                        <a:t> criteria</a:t>
                      </a:r>
                    </a:p>
                    <a:p>
                      <a:r>
                        <a:rPr lang="en-US" sz="900" b="0" u="none" baseline="0" dirty="0" smtClean="0">
                          <a:solidFill>
                            <a:schemeClr val="tx1"/>
                          </a:solidFill>
                        </a:rPr>
                        <a:t>Weekly teacher assessment</a:t>
                      </a:r>
                      <a:endParaRPr lang="en-US" sz="900" b="0" u="none"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26407812"/>
                  </a:ext>
                </a:extLst>
              </a:tr>
              <a:tr h="938545">
                <a:tc>
                  <a:txBody>
                    <a:bodyPr/>
                    <a:lstStyle/>
                    <a:p>
                      <a:r>
                        <a:rPr lang="en-GB" sz="1000" b="0" u="none" dirty="0">
                          <a:solidFill>
                            <a:schemeClr val="tx1"/>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900" kern="1200" dirty="0" smtClean="0">
                          <a:solidFill>
                            <a:schemeClr val="dk1"/>
                          </a:solidFill>
                          <a:effectLst/>
                          <a:latin typeface="+mn-lt"/>
                          <a:ea typeface="+mn-ea"/>
                          <a:cs typeface="+mn-cs"/>
                        </a:rPr>
                        <a:t>Action, Dynamics, Space, Relationships.</a:t>
                      </a:r>
                    </a:p>
                    <a:p>
                      <a:r>
                        <a:rPr lang="en-GB" sz="900" kern="1200" dirty="0" smtClean="0">
                          <a:solidFill>
                            <a:schemeClr val="dk1"/>
                          </a:solidFill>
                          <a:effectLst/>
                          <a:latin typeface="+mn-lt"/>
                          <a:ea typeface="+mn-ea"/>
                          <a:cs typeface="+mn-cs"/>
                        </a:rPr>
                        <a:t>Processes-researching, generating, selecting, developing, refining and synthesising.</a:t>
                      </a:r>
                      <a:endParaRPr lang="en-GB" sz="9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900" kern="1200" dirty="0" smtClean="0">
                          <a:solidFill>
                            <a:schemeClr val="dk1"/>
                          </a:solidFill>
                          <a:effectLst/>
                          <a:latin typeface="+mn-lt"/>
                          <a:ea typeface="+mn-ea"/>
                          <a:cs typeface="+mn-cs"/>
                        </a:rPr>
                        <a:t>Action, Dynamics, Space, Relationships.</a:t>
                      </a:r>
                    </a:p>
                    <a:p>
                      <a:r>
                        <a:rPr lang="en-GB" sz="900" kern="1200" dirty="0" smtClean="0">
                          <a:solidFill>
                            <a:schemeClr val="dk1"/>
                          </a:solidFill>
                          <a:effectLst/>
                          <a:latin typeface="+mn-lt"/>
                          <a:ea typeface="+mn-ea"/>
                          <a:cs typeface="+mn-cs"/>
                        </a:rPr>
                        <a:t>Processes-researching, generating, selecting, developing, refining and synthesising.</a:t>
                      </a:r>
                      <a:endParaRPr lang="en-GB" sz="9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900" b="0" u="none" dirty="0" smtClean="0">
                          <a:solidFill>
                            <a:schemeClr val="tx1"/>
                          </a:solidFill>
                        </a:rPr>
                        <a:t>Physical skills and attributes</a:t>
                      </a:r>
                    </a:p>
                    <a:p>
                      <a:r>
                        <a:rPr lang="en-GB" sz="900" b="0" u="none" dirty="0" smtClean="0">
                          <a:solidFill>
                            <a:schemeClr val="tx1"/>
                          </a:solidFill>
                        </a:rPr>
                        <a:t>Technical skills and attributes</a:t>
                      </a:r>
                    </a:p>
                    <a:p>
                      <a:endParaRPr lang="en-GB" sz="900" b="0" u="none"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900" b="0" u="none" dirty="0" smtClean="0">
                          <a:solidFill>
                            <a:schemeClr val="tx1"/>
                          </a:solidFill>
                        </a:rPr>
                        <a:t>Physical skills and attributes</a:t>
                      </a:r>
                    </a:p>
                    <a:p>
                      <a:r>
                        <a:rPr lang="en-GB" sz="900" b="0" u="none" dirty="0" smtClean="0">
                          <a:solidFill>
                            <a:schemeClr val="tx1"/>
                          </a:solidFill>
                        </a:rPr>
                        <a:t>Technical skills and attributes</a:t>
                      </a:r>
                    </a:p>
                    <a:p>
                      <a:r>
                        <a:rPr lang="en-GB" sz="900" b="0" u="none" dirty="0" smtClean="0">
                          <a:solidFill>
                            <a:schemeClr val="tx1"/>
                          </a:solidFill>
                        </a:rPr>
                        <a:t>Expressive skills and attributes</a:t>
                      </a:r>
                    </a:p>
                    <a:p>
                      <a:r>
                        <a:rPr lang="en-GB" sz="900" b="0" u="none" dirty="0" smtClean="0">
                          <a:solidFill>
                            <a:schemeClr val="tx1"/>
                          </a:solidFill>
                        </a:rPr>
                        <a:t>Mental</a:t>
                      </a:r>
                      <a:r>
                        <a:rPr lang="en-GB" sz="900" b="0" u="none" baseline="0" dirty="0" smtClean="0">
                          <a:solidFill>
                            <a:schemeClr val="tx1"/>
                          </a:solidFill>
                        </a:rPr>
                        <a:t> skills and attributes</a:t>
                      </a:r>
                      <a:endParaRPr lang="en-GB" sz="9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900" b="0" u="none" dirty="0" smtClean="0">
                          <a:solidFill>
                            <a:schemeClr val="tx1"/>
                          </a:solidFill>
                        </a:rPr>
                        <a:t>‘A </a:t>
                      </a:r>
                      <a:r>
                        <a:rPr lang="en-GB" sz="900" b="0" u="none" dirty="0" err="1" smtClean="0">
                          <a:solidFill>
                            <a:schemeClr val="tx1"/>
                          </a:solidFill>
                        </a:rPr>
                        <a:t>Linha</a:t>
                      </a:r>
                      <a:r>
                        <a:rPr lang="en-GB" sz="900" b="0" u="none" dirty="0" smtClean="0">
                          <a:solidFill>
                            <a:schemeClr val="tx1"/>
                          </a:solidFill>
                        </a:rPr>
                        <a:t> </a:t>
                      </a:r>
                      <a:r>
                        <a:rPr lang="en-GB" sz="900" b="0" u="none" dirty="0" err="1" smtClean="0">
                          <a:solidFill>
                            <a:schemeClr val="tx1"/>
                          </a:solidFill>
                        </a:rPr>
                        <a:t>Curva</a:t>
                      </a:r>
                      <a:r>
                        <a:rPr lang="en-GB" sz="900" b="0" u="none" dirty="0" smtClean="0">
                          <a:solidFill>
                            <a:schemeClr val="tx1"/>
                          </a:solidFill>
                        </a:rPr>
                        <a:t>’</a:t>
                      </a:r>
                    </a:p>
                    <a:p>
                      <a:r>
                        <a:rPr lang="en-GB" sz="900" b="0" u="none" dirty="0" smtClean="0">
                          <a:solidFill>
                            <a:schemeClr val="tx1"/>
                          </a:solidFill>
                        </a:rPr>
                        <a:t>Critically</a:t>
                      </a:r>
                      <a:r>
                        <a:rPr lang="en-GB" sz="900" b="0" u="none" baseline="0" dirty="0" smtClean="0">
                          <a:solidFill>
                            <a:schemeClr val="tx1"/>
                          </a:solidFill>
                        </a:rPr>
                        <a:t> appreciate </a:t>
                      </a:r>
                      <a:r>
                        <a:rPr lang="en-GB" sz="900" b="0" u="none" dirty="0" smtClean="0">
                          <a:solidFill>
                            <a:schemeClr val="tx1"/>
                          </a:solidFill>
                        </a:rPr>
                        <a:t> aspects of ‘A </a:t>
                      </a:r>
                      <a:r>
                        <a:rPr lang="en-GB" sz="900" b="0" u="none" dirty="0" err="1" smtClean="0">
                          <a:solidFill>
                            <a:schemeClr val="tx1"/>
                          </a:solidFill>
                        </a:rPr>
                        <a:t>Linha</a:t>
                      </a:r>
                      <a:r>
                        <a:rPr lang="en-GB" sz="900" b="0" u="none" dirty="0" smtClean="0">
                          <a:solidFill>
                            <a:schemeClr val="tx1"/>
                          </a:solidFill>
                        </a:rPr>
                        <a:t> </a:t>
                      </a:r>
                      <a:r>
                        <a:rPr lang="en-GB" sz="900" b="0" u="none" dirty="0" err="1" smtClean="0">
                          <a:solidFill>
                            <a:schemeClr val="tx1"/>
                          </a:solidFill>
                        </a:rPr>
                        <a:t>Curva</a:t>
                      </a:r>
                      <a:r>
                        <a:rPr lang="en-GB" sz="900" b="0" u="none" dirty="0" smtClean="0">
                          <a:solidFill>
                            <a:schemeClr val="tx1"/>
                          </a:solidFill>
                        </a:rPr>
                        <a:t>’ as professional</a:t>
                      </a:r>
                      <a:r>
                        <a:rPr lang="en-GB" sz="900" b="0" u="none" baseline="0" dirty="0" smtClean="0">
                          <a:solidFill>
                            <a:schemeClr val="tx1"/>
                          </a:solidFill>
                        </a:rPr>
                        <a:t> works</a:t>
                      </a:r>
                      <a:endParaRPr lang="en-GB" sz="9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kern="1200" dirty="0" smtClean="0">
                          <a:solidFill>
                            <a:schemeClr val="dk1"/>
                          </a:solidFill>
                          <a:effectLst/>
                          <a:latin typeface="+mn-lt"/>
                          <a:ea typeface="+mn-ea"/>
                          <a:cs typeface="+mn-cs"/>
                        </a:rPr>
                        <a:t>Motif</a:t>
                      </a:r>
                      <a:r>
                        <a:rPr lang="en-GB" sz="900" kern="1200" baseline="0" dirty="0" smtClean="0">
                          <a:solidFill>
                            <a:schemeClr val="dk1"/>
                          </a:solidFill>
                          <a:effectLst/>
                          <a:latin typeface="+mn-lt"/>
                          <a:ea typeface="+mn-ea"/>
                          <a:cs typeface="+mn-cs"/>
                        </a:rPr>
                        <a:t> development, repetition, contrast, highlights, climax, manipulation of number, unison and canon</a:t>
                      </a:r>
                      <a:endParaRPr lang="en-GB" sz="900" kern="1200" dirty="0" smtClean="0">
                        <a:solidFill>
                          <a:schemeClr val="dk1"/>
                        </a:solidFill>
                        <a:effectLst/>
                        <a:latin typeface="+mn-lt"/>
                        <a:ea typeface="+mn-ea"/>
                        <a:cs typeface="+mn-cs"/>
                      </a:endParaRPr>
                    </a:p>
                    <a:p>
                      <a:endParaRPr lang="en-GB" sz="9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268239525"/>
                  </a:ext>
                </a:extLst>
              </a:tr>
              <a:tr h="1808414">
                <a:tc>
                  <a:txBody>
                    <a:bodyPr/>
                    <a:lstStyle/>
                    <a:p>
                      <a:r>
                        <a:rPr lang="en-GB" sz="1000" b="0" u="none" dirty="0">
                          <a:solidFill>
                            <a:schemeClr val="tx1"/>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900" b="0" u="none" dirty="0" smtClean="0">
                          <a:solidFill>
                            <a:schemeClr val="tx1"/>
                          </a:solidFill>
                        </a:rPr>
                        <a:t>-creative</a:t>
                      </a:r>
                      <a:r>
                        <a:rPr lang="en-US" sz="900" b="0" u="none" baseline="0" dirty="0" smtClean="0">
                          <a:solidFill>
                            <a:schemeClr val="tx1"/>
                          </a:solidFill>
                        </a:rPr>
                        <a:t> and imaginative response to range of stimuli</a:t>
                      </a:r>
                    </a:p>
                    <a:p>
                      <a:r>
                        <a:rPr lang="en-US" sz="900" b="0" u="none" baseline="0" dirty="0" smtClean="0">
                          <a:solidFill>
                            <a:schemeClr val="tx1"/>
                          </a:solidFill>
                        </a:rPr>
                        <a:t>-use of imagination, problem solving, creativity and synthesis of ideas</a:t>
                      </a:r>
                    </a:p>
                    <a:p>
                      <a:r>
                        <a:rPr lang="en-US" sz="900" b="0" u="none" baseline="0" dirty="0" smtClean="0">
                          <a:solidFill>
                            <a:schemeClr val="tx1"/>
                          </a:solidFill>
                        </a:rPr>
                        <a:t>-application of knowledge, skills and understanding of choreographic forms and devices</a:t>
                      </a:r>
                    </a:p>
                    <a:p>
                      <a:r>
                        <a:rPr lang="en-US" sz="900" b="0" u="none" baseline="0" dirty="0" smtClean="0">
                          <a:solidFill>
                            <a:schemeClr val="tx1"/>
                          </a:solidFill>
                        </a:rPr>
                        <a:t>-communication of ideas, feelings, emotions, meanings and moods</a:t>
                      </a:r>
                      <a:endParaRPr lang="en-US" sz="900" b="0" u="none" dirty="0" smtClean="0">
                        <a:solidFill>
                          <a:schemeClr val="tx1"/>
                        </a:solidFill>
                      </a:endParaRPr>
                    </a:p>
                    <a:p>
                      <a:endParaRPr lang="en-US" sz="900" b="0" u="none" dirty="0" smtClean="0">
                        <a:solidFill>
                          <a:schemeClr val="tx1"/>
                        </a:solidFill>
                      </a:endParaRPr>
                    </a:p>
                    <a:p>
                      <a:endParaRPr lang="en-US" sz="900" b="0" u="none" dirty="0" smtClean="0">
                        <a:solidFill>
                          <a:schemeClr val="tx1"/>
                        </a:solidFill>
                      </a:endParaRPr>
                    </a:p>
                    <a:p>
                      <a:endParaRPr lang="en-US" sz="900" b="0" u="none" dirty="0" smtClean="0">
                        <a:solidFill>
                          <a:schemeClr val="tx1"/>
                        </a:solidFill>
                      </a:endParaRPr>
                    </a:p>
                    <a:p>
                      <a:endParaRPr lang="en-GB" sz="9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US" sz="900" b="0" u="none" dirty="0" smtClean="0">
                          <a:solidFill>
                            <a:schemeClr val="tx1"/>
                          </a:solidFill>
                        </a:rPr>
                        <a:t>-creative</a:t>
                      </a:r>
                      <a:r>
                        <a:rPr lang="en-US" sz="900" b="0" u="none" baseline="0" dirty="0" smtClean="0">
                          <a:solidFill>
                            <a:schemeClr val="tx1"/>
                          </a:solidFill>
                        </a:rPr>
                        <a:t> and imaginative response to range of stimuli</a:t>
                      </a:r>
                    </a:p>
                    <a:p>
                      <a:r>
                        <a:rPr lang="en-US" sz="900" b="0" u="none" baseline="0" dirty="0" smtClean="0">
                          <a:solidFill>
                            <a:schemeClr val="tx1"/>
                          </a:solidFill>
                        </a:rPr>
                        <a:t>-use of imagination, problem solving, creativity and synthesis of ideas</a:t>
                      </a:r>
                    </a:p>
                    <a:p>
                      <a:r>
                        <a:rPr lang="en-US" sz="900" b="0" u="none" baseline="0" dirty="0" smtClean="0">
                          <a:solidFill>
                            <a:schemeClr val="tx1"/>
                          </a:solidFill>
                        </a:rPr>
                        <a:t>-application of knowledge, skills and understanding of choreographic forms and devices</a:t>
                      </a:r>
                    </a:p>
                    <a:p>
                      <a:r>
                        <a:rPr lang="en-US" sz="900" b="0" u="none" baseline="0" dirty="0" smtClean="0">
                          <a:solidFill>
                            <a:schemeClr val="tx1"/>
                          </a:solidFill>
                        </a:rPr>
                        <a:t>-communication of ideas, feelings, emotions, meanings and moods</a:t>
                      </a:r>
                      <a:endParaRPr lang="en-US" sz="900" b="0" u="none" dirty="0" smtClean="0">
                        <a:solidFill>
                          <a:schemeClr val="tx1"/>
                        </a:solidFill>
                      </a:endParaRPr>
                    </a:p>
                    <a:p>
                      <a:endParaRPr lang="en-US" sz="900" b="0" u="none"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900" b="0" u="none" dirty="0" smtClean="0">
                          <a:solidFill>
                            <a:schemeClr val="tx1"/>
                          </a:solidFill>
                        </a:rPr>
                        <a:t>-application of knowledge, skills and understanding for performing</a:t>
                      </a:r>
                    </a:p>
                    <a:p>
                      <a:r>
                        <a:rPr lang="en-GB" sz="900" b="0" u="none" dirty="0" smtClean="0">
                          <a:solidFill>
                            <a:schemeClr val="tx1"/>
                          </a:solidFill>
                        </a:rPr>
                        <a:t>-development of physical, technical, mental and expressive skills.</a:t>
                      </a:r>
                    </a:p>
                    <a:p>
                      <a:r>
                        <a:rPr lang="en-GB" sz="900" b="0" u="none" dirty="0" smtClean="0">
                          <a:solidFill>
                            <a:schemeClr val="tx1"/>
                          </a:solidFill>
                        </a:rPr>
                        <a:t>-communication of choreographic intention and artistry</a:t>
                      </a:r>
                      <a:endParaRPr lang="en-GB" sz="9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900" b="0" u="none" dirty="0" smtClean="0">
                          <a:solidFill>
                            <a:schemeClr val="tx1"/>
                          </a:solidFill>
                        </a:rPr>
                        <a:t>-application of knowledge, skills and understanding for performing</a:t>
                      </a:r>
                    </a:p>
                    <a:p>
                      <a:r>
                        <a:rPr lang="en-GB" sz="900" b="0" u="none" dirty="0" smtClean="0">
                          <a:solidFill>
                            <a:schemeClr val="tx1"/>
                          </a:solidFill>
                        </a:rPr>
                        <a:t>-development of physical, technical, mental and expressive skills.</a:t>
                      </a:r>
                    </a:p>
                    <a:p>
                      <a:r>
                        <a:rPr lang="en-GB" sz="900" b="0" u="none" dirty="0" smtClean="0">
                          <a:solidFill>
                            <a:schemeClr val="tx1"/>
                          </a:solidFill>
                        </a:rPr>
                        <a:t>-communication of choreographic intention and artistry</a:t>
                      </a:r>
                      <a:endParaRPr lang="en-GB" sz="9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900" b="0" u="none" dirty="0" smtClean="0">
                          <a:solidFill>
                            <a:schemeClr val="tx1"/>
                          </a:solidFill>
                        </a:rPr>
                        <a:t>-articulation</a:t>
                      </a:r>
                      <a:r>
                        <a:rPr lang="en-GB" sz="900" b="0" u="none" baseline="0" dirty="0" smtClean="0">
                          <a:solidFill>
                            <a:schemeClr val="tx1"/>
                          </a:solidFill>
                        </a:rPr>
                        <a:t> of knowledge and critical reflection to inform, artistic process.</a:t>
                      </a:r>
                    </a:p>
                    <a:p>
                      <a:r>
                        <a:rPr lang="en-GB" sz="900" b="0" u="none" baseline="0" dirty="0" smtClean="0">
                          <a:solidFill>
                            <a:schemeClr val="tx1"/>
                          </a:solidFill>
                        </a:rPr>
                        <a:t>-critical appreciation of dance in its physical, artistic, aesthetic and cultural contexts.</a:t>
                      </a:r>
                    </a:p>
                    <a:p>
                      <a:r>
                        <a:rPr lang="en-GB" sz="900" b="0" u="none" baseline="0" dirty="0" smtClean="0">
                          <a:solidFill>
                            <a:schemeClr val="tx1"/>
                          </a:solidFill>
                        </a:rPr>
                        <a:t>-critical analysis, interpretation, evaluation and appreciation of professional works.</a:t>
                      </a:r>
                    </a:p>
                    <a:p>
                      <a:endParaRPr lang="en-GB" sz="9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US" sz="900" b="0" u="none" dirty="0" smtClean="0">
                          <a:solidFill>
                            <a:schemeClr val="tx1"/>
                          </a:solidFill>
                        </a:rPr>
                        <a:t>-creative</a:t>
                      </a:r>
                      <a:r>
                        <a:rPr lang="en-US" sz="900" b="0" u="none" baseline="0" dirty="0" smtClean="0">
                          <a:solidFill>
                            <a:schemeClr val="tx1"/>
                          </a:solidFill>
                        </a:rPr>
                        <a:t> and imaginative response to range of stimuli</a:t>
                      </a:r>
                    </a:p>
                    <a:p>
                      <a:r>
                        <a:rPr lang="en-US" sz="900" b="0" u="none" baseline="0" dirty="0" smtClean="0">
                          <a:solidFill>
                            <a:schemeClr val="tx1"/>
                          </a:solidFill>
                        </a:rPr>
                        <a:t>-use of imagination, problem solving, creativity and synthesis of ideas</a:t>
                      </a:r>
                    </a:p>
                    <a:p>
                      <a:r>
                        <a:rPr lang="en-US" sz="900" b="0" u="none" baseline="0" dirty="0" smtClean="0">
                          <a:solidFill>
                            <a:schemeClr val="tx1"/>
                          </a:solidFill>
                        </a:rPr>
                        <a:t>-application of knowledge, skills and understanding of choreographic forms and devices</a:t>
                      </a:r>
                    </a:p>
                    <a:p>
                      <a:r>
                        <a:rPr lang="en-US" sz="900" b="0" u="none" baseline="0" dirty="0" smtClean="0">
                          <a:solidFill>
                            <a:schemeClr val="tx1"/>
                          </a:solidFill>
                        </a:rPr>
                        <a:t>-communication of ideas, feelings, emotions, meanings and moods</a:t>
                      </a:r>
                      <a:endParaRPr lang="en-US" sz="900" b="0" u="none" dirty="0" smtClean="0">
                        <a:solidFill>
                          <a:schemeClr val="tx1"/>
                        </a:solidFill>
                      </a:endParaRPr>
                    </a:p>
                    <a:p>
                      <a:endParaRPr lang="en-US" sz="900" b="0" u="none" dirty="0" smtClean="0">
                        <a:solidFill>
                          <a:schemeClr val="tx1"/>
                        </a:solidFill>
                      </a:endParaRPr>
                    </a:p>
                    <a:p>
                      <a:endParaRPr lang="en-US" sz="900" b="0" u="none"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2501469523"/>
                  </a:ext>
                </a:extLst>
              </a:tr>
            </a:tbl>
          </a:graphicData>
        </a:graphic>
      </p:graphicFrame>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4564" y="110154"/>
            <a:ext cx="465044" cy="697566"/>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66589" y="110154"/>
            <a:ext cx="857594" cy="423246"/>
          </a:xfrm>
          <a:prstGeom prst="rect">
            <a:avLst/>
          </a:prstGeom>
        </p:spPr>
      </p:pic>
    </p:spTree>
    <p:extLst>
      <p:ext uri="{BB962C8B-B14F-4D97-AF65-F5344CB8AC3E}">
        <p14:creationId xmlns:p14="http://schemas.microsoft.com/office/powerpoint/2010/main" val="2100903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0" y="-297712"/>
            <a:ext cx="12192000" cy="1325563"/>
          </a:xfrm>
        </p:spPr>
        <p:txBody>
          <a:bodyPr>
            <a:normAutofit/>
          </a:bodyPr>
          <a:lstStyle/>
          <a:p>
            <a:pPr algn="ctr"/>
            <a:r>
              <a:rPr lang="en-GB" sz="2400" b="1" u="sng" dirty="0" smtClean="0"/>
              <a:t>PE/Dance curriculum overview – Year </a:t>
            </a:r>
            <a:r>
              <a:rPr lang="en-GB" sz="2400" b="1" u="sng" dirty="0"/>
              <a:t>9</a:t>
            </a:r>
            <a:r>
              <a:rPr lang="en-GB" sz="2400" b="1" u="sng" dirty="0" smtClean="0"/>
              <a:t> (KS3)</a:t>
            </a:r>
            <a:endParaRPr lang="en-GB" sz="2400" b="1" u="sng" dirty="0">
              <a:solidFill>
                <a:srgbClr val="FF0000"/>
              </a:solidFill>
            </a:endParaRPr>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extLst/>
          </p:nvPr>
        </p:nvGraphicFramePr>
        <p:xfrm>
          <a:off x="434830" y="728982"/>
          <a:ext cx="11322339" cy="6368468"/>
        </p:xfrm>
        <a:graphic>
          <a:graphicData uri="http://schemas.openxmlformats.org/drawingml/2006/table">
            <a:tbl>
              <a:tblPr firstRow="1" bandRow="1">
                <a:tableStyleId>{5C22544A-7EE6-4342-B048-85BDC9FD1C3A}</a:tableStyleId>
              </a:tblPr>
              <a:tblGrid>
                <a:gridCol w="1408609">
                  <a:extLst>
                    <a:ext uri="{9D8B030D-6E8A-4147-A177-3AD203B41FA5}">
                      <a16:colId xmlns:a16="http://schemas.microsoft.com/office/drawing/2014/main" val="3717695141"/>
                    </a:ext>
                  </a:extLst>
                </a:gridCol>
                <a:gridCol w="1982746">
                  <a:extLst>
                    <a:ext uri="{9D8B030D-6E8A-4147-A177-3AD203B41FA5}">
                      <a16:colId xmlns:a16="http://schemas.microsoft.com/office/drawing/2014/main" val="1058426284"/>
                    </a:ext>
                  </a:extLst>
                </a:gridCol>
                <a:gridCol w="1982746">
                  <a:extLst>
                    <a:ext uri="{9D8B030D-6E8A-4147-A177-3AD203B41FA5}">
                      <a16:colId xmlns:a16="http://schemas.microsoft.com/office/drawing/2014/main" val="3960397057"/>
                    </a:ext>
                  </a:extLst>
                </a:gridCol>
                <a:gridCol w="1982746">
                  <a:extLst>
                    <a:ext uri="{9D8B030D-6E8A-4147-A177-3AD203B41FA5}">
                      <a16:colId xmlns:a16="http://schemas.microsoft.com/office/drawing/2014/main" val="3706240846"/>
                    </a:ext>
                  </a:extLst>
                </a:gridCol>
                <a:gridCol w="1982746">
                  <a:extLst>
                    <a:ext uri="{9D8B030D-6E8A-4147-A177-3AD203B41FA5}">
                      <a16:colId xmlns:a16="http://schemas.microsoft.com/office/drawing/2014/main" val="4178250955"/>
                    </a:ext>
                  </a:extLst>
                </a:gridCol>
                <a:gridCol w="1982746">
                  <a:extLst>
                    <a:ext uri="{9D8B030D-6E8A-4147-A177-3AD203B41FA5}">
                      <a16:colId xmlns:a16="http://schemas.microsoft.com/office/drawing/2014/main" val="4072156639"/>
                    </a:ext>
                  </a:extLst>
                </a:gridCol>
              </a:tblGrid>
              <a:tr h="678243">
                <a:tc>
                  <a:txBody>
                    <a:bodyPr/>
                    <a:lstStyle/>
                    <a:p>
                      <a:r>
                        <a:rPr lang="en-GB" sz="1000" b="0" u="none" dirty="0">
                          <a:solidFill>
                            <a:schemeClr val="tx1"/>
                          </a:solidFill>
                        </a:rPr>
                        <a:t>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000" b="1" u="none" dirty="0" smtClean="0">
                          <a:solidFill>
                            <a:schemeClr val="tx1"/>
                          </a:solidFill>
                        </a:rPr>
                        <a:t>Year 9</a:t>
                      </a:r>
                    </a:p>
                    <a:p>
                      <a:r>
                        <a:rPr lang="en-US" sz="1000" b="1" u="none" dirty="0" smtClean="0">
                          <a:solidFill>
                            <a:schemeClr val="tx1"/>
                          </a:solidFill>
                        </a:rPr>
                        <a:t>Choreography</a:t>
                      </a:r>
                    </a:p>
                    <a:p>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US" sz="1000" b="1" u="none" dirty="0" smtClean="0">
                          <a:solidFill>
                            <a:schemeClr val="tx1"/>
                          </a:solidFill>
                        </a:rPr>
                        <a:t>Year 9</a:t>
                      </a:r>
                    </a:p>
                    <a:p>
                      <a:r>
                        <a:rPr lang="en-US" sz="1000" b="1" u="none" dirty="0" smtClean="0">
                          <a:solidFill>
                            <a:schemeClr val="tx1"/>
                          </a:solidFill>
                        </a:rPr>
                        <a:t>Performance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1" u="none" dirty="0" smtClean="0">
                          <a:solidFill>
                            <a:schemeClr val="tx1"/>
                          </a:solidFill>
                        </a:rPr>
                        <a:t>Year 9</a:t>
                      </a:r>
                    </a:p>
                    <a:p>
                      <a:r>
                        <a:rPr lang="en-GB" sz="1000" b="1" u="none" dirty="0" smtClean="0">
                          <a:solidFill>
                            <a:schemeClr val="tx1"/>
                          </a:solidFill>
                        </a:rPr>
                        <a:t>Dance</a:t>
                      </a:r>
                      <a:r>
                        <a:rPr lang="en-GB" sz="1000" b="1" u="none" baseline="0" dirty="0" smtClean="0">
                          <a:solidFill>
                            <a:schemeClr val="tx1"/>
                          </a:solidFill>
                        </a:rPr>
                        <a:t> Leaders</a:t>
                      </a: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r>
                        <a:rPr lang="en-GB" sz="1000" b="1" u="none" dirty="0" smtClean="0">
                          <a:solidFill>
                            <a:schemeClr val="tx1"/>
                          </a:solidFill>
                        </a:rPr>
                        <a:t>Year 10</a:t>
                      </a:r>
                    </a:p>
                    <a:p>
                      <a:r>
                        <a:rPr lang="en-GB" sz="1000" b="1" u="none" dirty="0" smtClean="0">
                          <a:solidFill>
                            <a:schemeClr val="tx1"/>
                          </a:solidFill>
                        </a:rPr>
                        <a:t>Critically</a:t>
                      </a:r>
                      <a:r>
                        <a:rPr lang="en-GB" sz="1000" b="1" u="none" baseline="0" dirty="0" smtClean="0">
                          <a:solidFill>
                            <a:schemeClr val="tx1"/>
                          </a:solidFill>
                        </a:rPr>
                        <a:t> appreciate own works and professional works</a:t>
                      </a:r>
                    </a:p>
                    <a:p>
                      <a:r>
                        <a:rPr lang="en-GB" sz="1000" b="1" u="none" baseline="0" dirty="0" smtClean="0">
                          <a:solidFill>
                            <a:schemeClr val="tx1"/>
                          </a:solidFill>
                        </a:rPr>
                        <a:t>Shadows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US" sz="1000" b="1" u="none" dirty="0" smtClean="0">
                          <a:solidFill>
                            <a:schemeClr val="tx1"/>
                          </a:solidFill>
                        </a:rPr>
                        <a:t>Year 9</a:t>
                      </a:r>
                    </a:p>
                    <a:p>
                      <a:r>
                        <a:rPr lang="en-US" sz="1000" b="1" u="none" dirty="0" smtClean="0">
                          <a:solidFill>
                            <a:schemeClr val="tx1"/>
                          </a:solidFill>
                        </a:rPr>
                        <a:t>Performance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95773868"/>
                  </a:ext>
                </a:extLst>
              </a:tr>
              <a:tr h="530799">
                <a:tc>
                  <a:txBody>
                    <a:bodyPr/>
                    <a:lstStyle/>
                    <a:p>
                      <a:r>
                        <a:rPr lang="en-GB" sz="1000" b="0" u="none" dirty="0">
                          <a:solidFill>
                            <a:schemeClr val="tx1"/>
                          </a:solidFill>
                        </a:rPr>
                        <a:t>Length of </a:t>
                      </a:r>
                      <a:r>
                        <a:rPr lang="en-GB" sz="1000" b="0" u="none" dirty="0" smtClean="0">
                          <a:solidFill>
                            <a:schemeClr val="tx1"/>
                          </a:solidFill>
                        </a:rPr>
                        <a:t>topic (in weeks)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000" b="0" u="none" dirty="0" smtClean="0">
                          <a:solidFill>
                            <a:schemeClr val="tx1"/>
                          </a:solidFill>
                        </a:rPr>
                        <a:t>HT4 -commercial</a:t>
                      </a:r>
                    </a:p>
                    <a:p>
                      <a:r>
                        <a:rPr lang="en-US" sz="1000" b="0" u="none" dirty="0" smtClean="0">
                          <a:solidFill>
                            <a:schemeClr val="tx1"/>
                          </a:solidFill>
                        </a:rPr>
                        <a:t>6 weeks</a:t>
                      </a: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US" sz="1000" b="0" u="none" dirty="0" smtClean="0">
                          <a:solidFill>
                            <a:schemeClr val="tx1"/>
                          </a:solidFill>
                        </a:rPr>
                        <a:t>HT4 – Solo set phrase Scoop</a:t>
                      </a:r>
                    </a:p>
                    <a:p>
                      <a:r>
                        <a:rPr lang="en-US" sz="1000" b="0" u="none" dirty="0" smtClean="0">
                          <a:solidFill>
                            <a:schemeClr val="tx1"/>
                          </a:solidFill>
                        </a:rPr>
                        <a:t>6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smtClean="0">
                          <a:solidFill>
                            <a:schemeClr val="tx1"/>
                          </a:solidFill>
                        </a:rPr>
                        <a:t>HT5 x 2lessons</a:t>
                      </a:r>
                    </a:p>
                    <a:p>
                      <a:r>
                        <a:rPr lang="en-GB" sz="1000" b="0" u="none" dirty="0" smtClean="0">
                          <a:solidFill>
                            <a:schemeClr val="tx1"/>
                          </a:solidFill>
                        </a:rPr>
                        <a:t>6 weeks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smtClean="0">
                          <a:solidFill>
                            <a:schemeClr val="tx1"/>
                          </a:solidFill>
                        </a:rPr>
                        <a:t>HT6</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smtClean="0">
                          <a:solidFill>
                            <a:schemeClr val="tx1"/>
                          </a:solidFill>
                        </a:rPr>
                        <a:t>6 weeks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US" sz="1000" b="0" u="none" dirty="0" smtClean="0">
                          <a:solidFill>
                            <a:schemeClr val="tx1"/>
                          </a:solidFill>
                        </a:rPr>
                        <a:t>HT6 – intro</a:t>
                      </a:r>
                      <a:r>
                        <a:rPr lang="en-US" sz="1000" b="0" u="none" baseline="0" dirty="0" smtClean="0">
                          <a:solidFill>
                            <a:schemeClr val="tx1"/>
                          </a:solidFill>
                        </a:rPr>
                        <a:t> to duet/trio (GCSE)</a:t>
                      </a:r>
                      <a:endParaRPr lang="en-US" sz="1000" b="0" u="none"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264519711"/>
                  </a:ext>
                </a:extLst>
              </a:tr>
              <a:tr h="990264">
                <a:tc>
                  <a:txBody>
                    <a:bodyPr/>
                    <a:lstStyle/>
                    <a:p>
                      <a:r>
                        <a:rPr lang="en-US" sz="1000" b="0" u="none" dirty="0" smtClean="0">
                          <a:solidFill>
                            <a:schemeClr val="tx1"/>
                          </a:solidFill>
                        </a:rPr>
                        <a:t>Links to</a:t>
                      </a:r>
                      <a:r>
                        <a:rPr lang="en-US" sz="1000" b="0" u="none" baseline="0" dirty="0" smtClean="0">
                          <a:solidFill>
                            <a:schemeClr val="tx1"/>
                          </a:solidFill>
                        </a:rPr>
                        <a:t> specification</a:t>
                      </a: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1000" b="1" u="none" kern="1200" dirty="0" smtClean="0">
                          <a:solidFill>
                            <a:schemeClr val="dk1"/>
                          </a:solidFill>
                          <a:effectLst/>
                          <a:latin typeface="+mn-lt"/>
                          <a:ea typeface="+mn-ea"/>
                          <a:cs typeface="+mn-cs"/>
                        </a:rPr>
                        <a:t>AO2/3 – Create dance, including movement material and aural setting, to communicate choreographic intention</a:t>
                      </a: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dirty="0" smtClean="0">
                          <a:solidFill>
                            <a:schemeClr val="tx1"/>
                          </a:solidFill>
                        </a:rPr>
                        <a:t>AO1/3</a:t>
                      </a:r>
                      <a:r>
                        <a:rPr lang="en-GB" sz="1000" b="1" u="none" baseline="0" dirty="0" smtClean="0">
                          <a:solidFill>
                            <a:schemeClr val="tx1"/>
                          </a:solidFill>
                        </a:rPr>
                        <a:t> – Perform dance, reflecting choreographic intention through physical, technical and expressive skills</a:t>
                      </a: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dirty="0" smtClean="0">
                          <a:solidFill>
                            <a:schemeClr val="tx1"/>
                          </a:solidFill>
                        </a:rPr>
                        <a:t>Dance</a:t>
                      </a:r>
                      <a:r>
                        <a:rPr lang="en-GB" sz="1000" b="1" u="none" baseline="0" dirty="0" smtClean="0">
                          <a:solidFill>
                            <a:schemeClr val="tx1"/>
                          </a:solidFill>
                        </a:rPr>
                        <a:t> leaders unit (sports leaders UK)</a:t>
                      </a:r>
                      <a:endParaRPr lang="en-GB" sz="1000" b="1" u="none" dirty="0" smtClean="0">
                        <a:solidFill>
                          <a:schemeClr val="tx1"/>
                        </a:solidFill>
                      </a:endParaRPr>
                    </a:p>
                    <a:p>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dirty="0" smtClean="0">
                          <a:solidFill>
                            <a:schemeClr val="tx1"/>
                          </a:solidFill>
                        </a:rPr>
                        <a:t>AO4/2 - Critically</a:t>
                      </a:r>
                      <a:r>
                        <a:rPr lang="en-GB" sz="1000" b="1" u="none" baseline="0" dirty="0" smtClean="0">
                          <a:solidFill>
                            <a:schemeClr val="tx1"/>
                          </a:solidFill>
                        </a:rPr>
                        <a:t> appreciate own works and professional works through analytical, interpretative and evaluative judgements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baseline="0" dirty="0" smtClean="0">
                          <a:solidFill>
                            <a:schemeClr val="tx1"/>
                          </a:solidFill>
                        </a:rPr>
                        <a:t>.Shadows</a:t>
                      </a:r>
                      <a:endParaRPr lang="en-GB" sz="1000" b="1" u="sng"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dirty="0" smtClean="0">
                          <a:solidFill>
                            <a:schemeClr val="tx1"/>
                          </a:solidFill>
                        </a:rPr>
                        <a:t>AO1/3</a:t>
                      </a:r>
                      <a:r>
                        <a:rPr lang="en-GB" sz="1000" b="1" u="none" baseline="0" dirty="0" smtClean="0">
                          <a:solidFill>
                            <a:schemeClr val="tx1"/>
                          </a:solidFill>
                        </a:rPr>
                        <a:t> – Perform dance, reflecting choreographic intention through physical, technical and expressive skills</a:t>
                      </a: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818478522"/>
                  </a:ext>
                </a:extLst>
              </a:tr>
              <a:tr h="825687">
                <a:tc>
                  <a:txBody>
                    <a:bodyPr/>
                    <a:lstStyle/>
                    <a:p>
                      <a:r>
                        <a:rPr lang="en-GB" sz="1000" b="0" u="none" dirty="0">
                          <a:solidFill>
                            <a:schemeClr val="tx1"/>
                          </a:solidFill>
                        </a:rPr>
                        <a:t>Assessment </a:t>
                      </a:r>
                      <a:r>
                        <a:rPr lang="en-GB" sz="1000" b="0" u="none" dirty="0" smtClean="0">
                          <a:solidFill>
                            <a:schemeClr val="tx1"/>
                          </a:solidFill>
                        </a:rPr>
                        <a:t>Task(s)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000" b="0" u="none" dirty="0" smtClean="0">
                          <a:solidFill>
                            <a:schemeClr val="tx1"/>
                          </a:solidFill>
                        </a:rPr>
                        <a:t>Creative choreography – choreographic</a:t>
                      </a:r>
                      <a:r>
                        <a:rPr lang="en-US" sz="1000" b="0" u="none" baseline="0" dirty="0" smtClean="0">
                          <a:solidFill>
                            <a:schemeClr val="tx1"/>
                          </a:solidFill>
                        </a:rPr>
                        <a:t> devices</a:t>
                      </a:r>
                      <a:endParaRPr lang="en-US" sz="1000" b="0" u="none" dirty="0" smtClean="0">
                        <a:solidFill>
                          <a:schemeClr val="tx1"/>
                        </a:solidFill>
                      </a:endParaRPr>
                    </a:p>
                    <a:p>
                      <a:r>
                        <a:rPr lang="en-US" sz="1000" b="0" u="none" dirty="0" smtClean="0">
                          <a:solidFill>
                            <a:schemeClr val="tx1"/>
                          </a:solidFill>
                        </a:rPr>
                        <a:t>Stage</a:t>
                      </a:r>
                      <a:r>
                        <a:rPr lang="en-US" sz="1000" b="0" u="none" baseline="0" dirty="0" smtClean="0">
                          <a:solidFill>
                            <a:schemeClr val="tx1"/>
                          </a:solidFill>
                        </a:rPr>
                        <a:t> criteria</a:t>
                      </a:r>
                    </a:p>
                    <a:p>
                      <a:r>
                        <a:rPr lang="en-US" sz="1000" b="0" u="none" baseline="0" dirty="0" smtClean="0">
                          <a:solidFill>
                            <a:schemeClr val="tx1"/>
                          </a:solidFill>
                        </a:rPr>
                        <a:t>Weekly teacher assessment</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b="0" u="none" dirty="0" smtClean="0">
                          <a:solidFill>
                            <a:schemeClr val="tx1"/>
                          </a:solidFill>
                        </a:rPr>
                        <a:t>Introduction to Scoop</a:t>
                      </a:r>
                    </a:p>
                    <a:p>
                      <a:r>
                        <a:rPr lang="en-GB" sz="1000" b="0" u="none" dirty="0" smtClean="0">
                          <a:solidFill>
                            <a:schemeClr val="tx1"/>
                          </a:solidFill>
                        </a:rPr>
                        <a:t>End</a:t>
                      </a:r>
                      <a:r>
                        <a:rPr lang="en-GB" sz="1000" b="0" u="none" baseline="0" dirty="0" smtClean="0">
                          <a:solidFill>
                            <a:schemeClr val="tx1"/>
                          </a:solidFill>
                        </a:rPr>
                        <a:t> of unit performance task</a:t>
                      </a:r>
                    </a:p>
                    <a:p>
                      <a:r>
                        <a:rPr lang="en-GB" sz="1000" b="0" u="none" baseline="0" dirty="0" smtClean="0">
                          <a:solidFill>
                            <a:schemeClr val="tx1"/>
                          </a:solidFill>
                        </a:rPr>
                        <a:t>Stage criteria</a:t>
                      </a:r>
                    </a:p>
                    <a:p>
                      <a:r>
                        <a:rPr lang="en-GB" sz="1000" b="0" u="none" baseline="0" dirty="0" smtClean="0">
                          <a:solidFill>
                            <a:schemeClr val="tx1"/>
                          </a:solidFill>
                        </a:rPr>
                        <a:t>Video use to link to GCSE confidence</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u="none" dirty="0" smtClean="0">
                          <a:solidFill>
                            <a:schemeClr val="tx1"/>
                          </a:solidFill>
                        </a:rPr>
                        <a:t>Deliver</a:t>
                      </a:r>
                      <a:r>
                        <a:rPr lang="en-GB" sz="1000" b="0" u="none" baseline="0" dirty="0" smtClean="0">
                          <a:solidFill>
                            <a:schemeClr val="tx1"/>
                          </a:solidFill>
                        </a:rPr>
                        <a:t> warm up and short choreography phrase to Year 7/primary</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u="none" baseline="0" dirty="0" smtClean="0">
                          <a:solidFill>
                            <a:schemeClr val="tx1"/>
                          </a:solidFill>
                        </a:rPr>
                        <a:t>Weekly teacher assessment</a:t>
                      </a:r>
                      <a:endParaRPr lang="en-GB" sz="1000" b="0" u="none" dirty="0" smtClean="0">
                        <a:solidFill>
                          <a:schemeClr val="tx1"/>
                        </a:solidFill>
                      </a:endParaRPr>
                    </a:p>
                    <a:p>
                      <a:endParaRPr lang="en-GB" sz="1000" b="0" u="none" dirty="0" smtClean="0">
                        <a:solidFill>
                          <a:schemeClr val="tx1"/>
                        </a:solidFill>
                      </a:endParaRP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r>
                        <a:rPr lang="en-GB" sz="1000" b="0" u="none" baseline="0" dirty="0" smtClean="0">
                          <a:solidFill>
                            <a:schemeClr val="tx1"/>
                          </a:solidFill>
                        </a:rPr>
                        <a:t>Creative choreography task using ‘Shadows’ as stimulus</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u="none" baseline="0" dirty="0" smtClean="0">
                          <a:solidFill>
                            <a:schemeClr val="tx1"/>
                          </a:solidFill>
                        </a:rPr>
                        <a:t>Weekly teacher assessment</a:t>
                      </a:r>
                      <a:endParaRPr lang="en-GB" sz="1000" b="0" u="none" dirty="0" smtClean="0">
                        <a:solidFill>
                          <a:schemeClr val="tx1"/>
                        </a:solidFill>
                      </a:endParaRPr>
                    </a:p>
                    <a:p>
                      <a:endParaRPr lang="en-GB" sz="1000" b="0" u="none" baseline="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b="0" u="none" dirty="0" smtClean="0">
                          <a:solidFill>
                            <a:schemeClr val="tx1"/>
                          </a:solidFill>
                        </a:rPr>
                        <a:t>Introduction to</a:t>
                      </a:r>
                      <a:r>
                        <a:rPr lang="en-GB" sz="1000" b="0" u="none" baseline="0" dirty="0" smtClean="0">
                          <a:solidFill>
                            <a:schemeClr val="tx1"/>
                          </a:solidFill>
                        </a:rPr>
                        <a:t> duet/trio</a:t>
                      </a:r>
                    </a:p>
                    <a:p>
                      <a:r>
                        <a:rPr lang="en-GB" sz="1000" b="0" u="none" baseline="0" dirty="0" smtClean="0">
                          <a:solidFill>
                            <a:schemeClr val="tx1"/>
                          </a:solidFill>
                        </a:rPr>
                        <a:t>Stage criteria</a:t>
                      </a:r>
                    </a:p>
                    <a:p>
                      <a:r>
                        <a:rPr lang="en-GB" sz="1000" b="0" u="none" baseline="0" dirty="0" smtClean="0">
                          <a:solidFill>
                            <a:schemeClr val="tx1"/>
                          </a:solidFill>
                        </a:rPr>
                        <a:t>Video use to link to GCSE confidence</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u="none" baseline="0" dirty="0" smtClean="0">
                          <a:solidFill>
                            <a:schemeClr val="tx1"/>
                          </a:solidFill>
                        </a:rPr>
                        <a:t>Weekly teacher assessment</a:t>
                      </a:r>
                      <a:endParaRPr lang="en-GB" sz="1000" b="0" u="none" dirty="0" smtClean="0">
                        <a:solidFill>
                          <a:schemeClr val="tx1"/>
                        </a:solidFill>
                      </a:endParaRPr>
                    </a:p>
                    <a:p>
                      <a:endParaRPr lang="en-GB" sz="1000" b="0" u="none" baseline="0" dirty="0" smtClean="0">
                        <a:solidFill>
                          <a:schemeClr val="tx1"/>
                        </a:solidFill>
                      </a:endParaRP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6407812"/>
                  </a:ext>
                </a:extLst>
              </a:tr>
              <a:tr h="729668">
                <a:tc>
                  <a:txBody>
                    <a:bodyPr/>
                    <a:lstStyle/>
                    <a:p>
                      <a:r>
                        <a:rPr lang="en-GB" sz="1000" b="0" u="none" dirty="0">
                          <a:solidFill>
                            <a:schemeClr val="tx1"/>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1000" kern="1200" dirty="0" smtClean="0">
                          <a:solidFill>
                            <a:schemeClr val="dk1"/>
                          </a:solidFill>
                          <a:effectLst/>
                          <a:latin typeface="+mn-lt"/>
                          <a:ea typeface="+mn-ea"/>
                          <a:cs typeface="+mn-cs"/>
                        </a:rPr>
                        <a:t>Motif</a:t>
                      </a:r>
                      <a:r>
                        <a:rPr lang="en-GB" sz="1000" kern="1200" baseline="0" dirty="0" smtClean="0">
                          <a:solidFill>
                            <a:schemeClr val="dk1"/>
                          </a:solidFill>
                          <a:effectLst/>
                          <a:latin typeface="+mn-lt"/>
                          <a:ea typeface="+mn-ea"/>
                          <a:cs typeface="+mn-cs"/>
                        </a:rPr>
                        <a:t> development, repetition, contrast, highlights, climax, manipulation of number, unison and canon</a:t>
                      </a:r>
                      <a:endParaRPr lang="en-GB" sz="1000" kern="1200" dirty="0" smtClean="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b="0" u="none" dirty="0" smtClean="0">
                          <a:solidFill>
                            <a:schemeClr val="tx1"/>
                          </a:solidFill>
                        </a:rPr>
                        <a:t>Physical skills and attributes</a:t>
                      </a:r>
                    </a:p>
                    <a:p>
                      <a:r>
                        <a:rPr lang="en-GB" sz="1000" b="0" u="none" dirty="0" smtClean="0">
                          <a:solidFill>
                            <a:schemeClr val="tx1"/>
                          </a:solidFill>
                        </a:rPr>
                        <a:t>Technical skills and attributes</a:t>
                      </a:r>
                    </a:p>
                    <a:p>
                      <a:r>
                        <a:rPr lang="en-GB" sz="1000" b="0" u="none" dirty="0" smtClean="0">
                          <a:solidFill>
                            <a:schemeClr val="tx1"/>
                          </a:solidFill>
                        </a:rPr>
                        <a:t>Expressive skills and attributes</a:t>
                      </a:r>
                    </a:p>
                    <a:p>
                      <a:r>
                        <a:rPr lang="en-GB" sz="1000" b="0" u="none" dirty="0" smtClean="0">
                          <a:solidFill>
                            <a:schemeClr val="tx1"/>
                          </a:solidFill>
                        </a:rPr>
                        <a:t>Mental</a:t>
                      </a:r>
                      <a:r>
                        <a:rPr lang="en-GB" sz="1000" b="0" u="none" baseline="0" dirty="0" smtClean="0">
                          <a:solidFill>
                            <a:schemeClr val="tx1"/>
                          </a:solidFill>
                        </a:rPr>
                        <a:t> skills and attributes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smtClean="0">
                          <a:solidFill>
                            <a:schemeClr val="tx1"/>
                          </a:solidFill>
                        </a:rPr>
                        <a:t>Physical skills and attributes</a:t>
                      </a:r>
                    </a:p>
                    <a:p>
                      <a:r>
                        <a:rPr lang="en-GB" sz="1000" b="0" u="none" dirty="0" smtClean="0">
                          <a:solidFill>
                            <a:schemeClr val="tx1"/>
                          </a:solidFill>
                        </a:rPr>
                        <a:t>Technical skills and attributes</a:t>
                      </a:r>
                    </a:p>
                    <a:p>
                      <a:r>
                        <a:rPr lang="en-GB" sz="1000" b="0" u="none" dirty="0" smtClean="0">
                          <a:solidFill>
                            <a:schemeClr val="tx1"/>
                          </a:solidFill>
                        </a:rPr>
                        <a:t>Expressive skills and attributes</a:t>
                      </a:r>
                    </a:p>
                    <a:p>
                      <a:r>
                        <a:rPr lang="en-GB" sz="1000" b="0" u="none" dirty="0" smtClean="0">
                          <a:solidFill>
                            <a:schemeClr val="tx1"/>
                          </a:solidFill>
                        </a:rPr>
                        <a:t>Mental</a:t>
                      </a:r>
                      <a:r>
                        <a:rPr lang="en-GB" sz="1000" b="0" u="none" baseline="0" dirty="0" smtClean="0">
                          <a:solidFill>
                            <a:schemeClr val="tx1"/>
                          </a:solidFill>
                        </a:rPr>
                        <a:t> skills and attributes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r>
                        <a:rPr lang="en-GB" sz="1000" b="0" u="none" dirty="0" smtClean="0">
                          <a:solidFill>
                            <a:schemeClr val="tx1"/>
                          </a:solidFill>
                        </a:rPr>
                        <a:t>‘</a:t>
                      </a:r>
                      <a:r>
                        <a:rPr lang="en-GB" sz="1000" b="0" u="none" dirty="0" err="1" smtClean="0">
                          <a:solidFill>
                            <a:schemeClr val="tx1"/>
                          </a:solidFill>
                        </a:rPr>
                        <a:t>Shadows</a:t>
                      </a:r>
                      <a:r>
                        <a:rPr lang="en-GB" sz="1000" b="0" u="none" baseline="0" dirty="0" err="1" smtClean="0">
                          <a:solidFill>
                            <a:schemeClr val="tx1"/>
                          </a:solidFill>
                        </a:rPr>
                        <a:t>s</a:t>
                      </a:r>
                      <a:r>
                        <a:rPr lang="en-GB" sz="1000" b="0" u="none" dirty="0" smtClean="0">
                          <a:solidFill>
                            <a:schemeClr val="tx1"/>
                          </a:solidFill>
                        </a:rPr>
                        <a:t>’</a:t>
                      </a:r>
                    </a:p>
                    <a:p>
                      <a:r>
                        <a:rPr lang="en-GB" sz="1000" b="0" u="none" dirty="0" smtClean="0">
                          <a:solidFill>
                            <a:schemeClr val="tx1"/>
                          </a:solidFill>
                        </a:rPr>
                        <a:t>Critically</a:t>
                      </a:r>
                      <a:r>
                        <a:rPr lang="en-GB" sz="1000" b="0" u="none" baseline="0" dirty="0" smtClean="0">
                          <a:solidFill>
                            <a:schemeClr val="tx1"/>
                          </a:solidFill>
                        </a:rPr>
                        <a:t> appreciate</a:t>
                      </a:r>
                      <a:r>
                        <a:rPr lang="en-GB" sz="1000" b="0" u="none" dirty="0" smtClean="0">
                          <a:solidFill>
                            <a:schemeClr val="tx1"/>
                          </a:solidFill>
                        </a:rPr>
                        <a:t>  aspects of ‘Shadows’ as professional</a:t>
                      </a:r>
                      <a:r>
                        <a:rPr lang="en-GB" sz="1000" b="0" u="none" baseline="0" dirty="0" smtClean="0">
                          <a:solidFill>
                            <a:schemeClr val="tx1"/>
                          </a:solidFill>
                        </a:rPr>
                        <a:t> works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b="0" u="none" dirty="0" smtClean="0">
                          <a:solidFill>
                            <a:schemeClr val="tx1"/>
                          </a:solidFill>
                        </a:rPr>
                        <a:t>Physical skills and attributes</a:t>
                      </a:r>
                    </a:p>
                    <a:p>
                      <a:r>
                        <a:rPr lang="en-GB" sz="1000" b="0" u="none" dirty="0" smtClean="0">
                          <a:solidFill>
                            <a:schemeClr val="tx1"/>
                          </a:solidFill>
                        </a:rPr>
                        <a:t>Technical skills and attributes</a:t>
                      </a:r>
                    </a:p>
                    <a:p>
                      <a:r>
                        <a:rPr lang="en-GB" sz="1000" b="0" u="none" dirty="0" smtClean="0">
                          <a:solidFill>
                            <a:schemeClr val="tx1"/>
                          </a:solidFill>
                        </a:rPr>
                        <a:t>Expressive skills and attributes</a:t>
                      </a:r>
                    </a:p>
                    <a:p>
                      <a:r>
                        <a:rPr lang="en-GB" sz="1000" b="0" u="none" dirty="0" smtClean="0">
                          <a:solidFill>
                            <a:schemeClr val="tx1"/>
                          </a:solidFill>
                        </a:rPr>
                        <a:t>Mental</a:t>
                      </a:r>
                      <a:r>
                        <a:rPr lang="en-GB" sz="1000" b="0" u="none" baseline="0" dirty="0" smtClean="0">
                          <a:solidFill>
                            <a:schemeClr val="tx1"/>
                          </a:solidFill>
                        </a:rPr>
                        <a:t> skills and attributes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68239525"/>
                  </a:ext>
                </a:extLst>
              </a:tr>
              <a:tr h="2152685">
                <a:tc>
                  <a:txBody>
                    <a:bodyPr/>
                    <a:lstStyle/>
                    <a:p>
                      <a:r>
                        <a:rPr lang="en-GB" sz="1000" b="0" u="none" dirty="0">
                          <a:solidFill>
                            <a:schemeClr val="tx1"/>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000" b="0" u="none" dirty="0" smtClean="0">
                          <a:solidFill>
                            <a:schemeClr val="tx1"/>
                          </a:solidFill>
                        </a:rPr>
                        <a:t>-creative</a:t>
                      </a:r>
                      <a:r>
                        <a:rPr lang="en-US" sz="1000" b="0" u="none" baseline="0" dirty="0" smtClean="0">
                          <a:solidFill>
                            <a:schemeClr val="tx1"/>
                          </a:solidFill>
                        </a:rPr>
                        <a:t> and imaginative response to range of stimuli</a:t>
                      </a:r>
                    </a:p>
                    <a:p>
                      <a:r>
                        <a:rPr lang="en-US" sz="1000" b="0" u="none" baseline="0" dirty="0" smtClean="0">
                          <a:solidFill>
                            <a:schemeClr val="tx1"/>
                          </a:solidFill>
                        </a:rPr>
                        <a:t>-use of imagination, problem solving, creativity and synthesis of ideas</a:t>
                      </a:r>
                    </a:p>
                    <a:p>
                      <a:r>
                        <a:rPr lang="en-US" sz="1000" b="0" u="none" baseline="0" dirty="0" smtClean="0">
                          <a:solidFill>
                            <a:schemeClr val="tx1"/>
                          </a:solidFill>
                        </a:rPr>
                        <a:t>-application of knowledge, skills and understanding of choreographic forms and devices</a:t>
                      </a:r>
                    </a:p>
                    <a:p>
                      <a:r>
                        <a:rPr lang="en-US" sz="1000" b="0" u="none" baseline="0" dirty="0" smtClean="0">
                          <a:solidFill>
                            <a:schemeClr val="tx1"/>
                          </a:solidFill>
                        </a:rPr>
                        <a:t>-communication of ideas, feelings, emotions, meanings and moods</a:t>
                      </a:r>
                      <a:endParaRPr lang="en-US" sz="1000" b="0" u="none" dirty="0" smtClean="0">
                        <a:solidFill>
                          <a:schemeClr val="tx1"/>
                        </a:solidFill>
                      </a:endParaRPr>
                    </a:p>
                    <a:p>
                      <a:endParaRPr lang="en-US" sz="1000" b="0" u="none" dirty="0" smtClean="0">
                        <a:solidFill>
                          <a:schemeClr val="tx1"/>
                        </a:solidFill>
                      </a:endParaRPr>
                    </a:p>
                    <a:p>
                      <a:endParaRPr lang="en-US" sz="1000" b="0" u="none" dirty="0" smtClean="0">
                        <a:solidFill>
                          <a:schemeClr val="tx1"/>
                        </a:solidFill>
                      </a:endParaRPr>
                    </a:p>
                    <a:p>
                      <a:endParaRPr lang="en-US" sz="1000" b="0" u="none" dirty="0" smtClean="0">
                        <a:solidFill>
                          <a:schemeClr val="tx1"/>
                        </a:solidFill>
                      </a:endParaRP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b="0" u="none" dirty="0" smtClean="0">
                          <a:solidFill>
                            <a:schemeClr val="tx1"/>
                          </a:solidFill>
                        </a:rPr>
                        <a:t>-application of knowledge, skills and understanding for performing</a:t>
                      </a:r>
                    </a:p>
                    <a:p>
                      <a:r>
                        <a:rPr lang="en-GB" sz="1000" b="0" u="none" dirty="0" smtClean="0">
                          <a:solidFill>
                            <a:schemeClr val="tx1"/>
                          </a:solidFill>
                        </a:rPr>
                        <a:t>-development of physical, technical, mental and expressive skills.</a:t>
                      </a:r>
                    </a:p>
                    <a:p>
                      <a:r>
                        <a:rPr lang="en-GB" sz="1000" b="0" u="none" dirty="0" smtClean="0">
                          <a:solidFill>
                            <a:schemeClr val="tx1"/>
                          </a:solidFill>
                        </a:rPr>
                        <a:t>-communication of choreographic intention and artistry</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smtClean="0">
                          <a:solidFill>
                            <a:schemeClr val="tx1"/>
                          </a:solidFill>
                        </a:rPr>
                        <a:t>-application of knowledge, skills and understanding for performing</a:t>
                      </a:r>
                    </a:p>
                    <a:p>
                      <a:r>
                        <a:rPr lang="en-GB" sz="1000" b="0" u="none" dirty="0" smtClean="0">
                          <a:solidFill>
                            <a:schemeClr val="tx1"/>
                          </a:solidFill>
                        </a:rPr>
                        <a:t>-development of physical, technical, mental and expressive skills.</a:t>
                      </a:r>
                    </a:p>
                    <a:p>
                      <a:r>
                        <a:rPr lang="en-GB" sz="1000" b="0" u="none" dirty="0" smtClean="0">
                          <a:solidFill>
                            <a:schemeClr val="tx1"/>
                          </a:solidFill>
                        </a:rPr>
                        <a:t>-communication of choreographic intention and artistry</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r>
                        <a:rPr lang="en-GB" sz="1000" b="0" u="none" dirty="0" smtClean="0">
                          <a:solidFill>
                            <a:schemeClr val="tx1"/>
                          </a:solidFill>
                        </a:rPr>
                        <a:t>-articulation</a:t>
                      </a:r>
                      <a:r>
                        <a:rPr lang="en-GB" sz="1000" b="0" u="none" baseline="0" dirty="0" smtClean="0">
                          <a:solidFill>
                            <a:schemeClr val="tx1"/>
                          </a:solidFill>
                        </a:rPr>
                        <a:t> of knowledge and critical reflection to inform, artistic process.</a:t>
                      </a:r>
                    </a:p>
                    <a:p>
                      <a:r>
                        <a:rPr lang="en-GB" sz="1000" b="0" u="none" baseline="0" dirty="0" smtClean="0">
                          <a:solidFill>
                            <a:schemeClr val="tx1"/>
                          </a:solidFill>
                        </a:rPr>
                        <a:t>-critical appreciation of dance in its physical, artistic, aesthetic and cultural contexts.</a:t>
                      </a:r>
                    </a:p>
                    <a:p>
                      <a:r>
                        <a:rPr lang="en-GB" sz="1000" b="0" u="none" baseline="0" dirty="0" smtClean="0">
                          <a:solidFill>
                            <a:schemeClr val="tx1"/>
                          </a:solidFill>
                        </a:rPr>
                        <a:t>-critical analysis, interpretation, evaluation and appreciation of professional works.</a:t>
                      </a: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b="0" u="none" dirty="0" smtClean="0">
                          <a:solidFill>
                            <a:schemeClr val="tx1"/>
                          </a:solidFill>
                        </a:rPr>
                        <a:t>-application of knowledge, skills and understanding for performing</a:t>
                      </a:r>
                    </a:p>
                    <a:p>
                      <a:r>
                        <a:rPr lang="en-GB" sz="1000" b="0" u="none" dirty="0" smtClean="0">
                          <a:solidFill>
                            <a:schemeClr val="tx1"/>
                          </a:solidFill>
                        </a:rPr>
                        <a:t>-development of physical, technical, mental and expressive skills.</a:t>
                      </a:r>
                    </a:p>
                    <a:p>
                      <a:r>
                        <a:rPr lang="en-GB" sz="1000" b="0" u="none" dirty="0" smtClean="0">
                          <a:solidFill>
                            <a:schemeClr val="tx1"/>
                          </a:solidFill>
                        </a:rPr>
                        <a:t>-communication of choreographic intention and artistry</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501469523"/>
                  </a:ext>
                </a:extLst>
              </a:tr>
            </a:tbl>
          </a:graphicData>
        </a:graphic>
      </p:graphicFrame>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2308" y="153446"/>
            <a:ext cx="465044" cy="697566"/>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99575" y="153446"/>
            <a:ext cx="857594" cy="423246"/>
          </a:xfrm>
          <a:prstGeom prst="rect">
            <a:avLst/>
          </a:prstGeom>
        </p:spPr>
      </p:pic>
    </p:spTree>
    <p:extLst>
      <p:ext uri="{BB962C8B-B14F-4D97-AF65-F5344CB8AC3E}">
        <p14:creationId xmlns:p14="http://schemas.microsoft.com/office/powerpoint/2010/main" val="990161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0" y="-341005"/>
            <a:ext cx="12192000" cy="1325563"/>
          </a:xfrm>
          <a:solidFill>
            <a:schemeClr val="bg1"/>
          </a:solidFill>
        </p:spPr>
        <p:txBody>
          <a:bodyPr>
            <a:normAutofit/>
          </a:bodyPr>
          <a:lstStyle/>
          <a:p>
            <a:pPr algn="ctr"/>
            <a:r>
              <a:rPr lang="en-GB" sz="2400" b="1" u="sng" dirty="0" smtClean="0">
                <a:solidFill>
                  <a:srgbClr val="FF0000"/>
                </a:solidFill>
              </a:rPr>
              <a:t>GCSE PE </a:t>
            </a:r>
            <a:r>
              <a:rPr lang="en-GB" sz="2400" b="1" u="sng" dirty="0"/>
              <a:t>C</a:t>
            </a:r>
            <a:r>
              <a:rPr lang="en-GB" sz="2400" b="1" u="sng" dirty="0" smtClean="0"/>
              <a:t>urriculum </a:t>
            </a:r>
            <a:r>
              <a:rPr lang="en-GB" sz="2400" b="1" u="sng" dirty="0"/>
              <a:t>O</a:t>
            </a:r>
            <a:r>
              <a:rPr lang="en-GB" sz="2400" b="1" u="sng" dirty="0" smtClean="0"/>
              <a:t>verview – Year 10 (KS4) (</a:t>
            </a:r>
            <a:r>
              <a:rPr lang="en-GB" sz="2400" b="1" u="sng" dirty="0" smtClean="0">
                <a:solidFill>
                  <a:schemeClr val="accent2">
                    <a:lumMod val="40000"/>
                    <a:lumOff val="60000"/>
                  </a:schemeClr>
                </a:solidFill>
              </a:rPr>
              <a:t>Theory</a:t>
            </a:r>
            <a:r>
              <a:rPr lang="en-GB" sz="2400" b="1" u="sng" dirty="0" smtClean="0"/>
              <a:t>, </a:t>
            </a:r>
            <a:r>
              <a:rPr lang="en-GB" sz="2400" b="1" u="sng" dirty="0" smtClean="0">
                <a:solidFill>
                  <a:schemeClr val="accent1">
                    <a:lumMod val="60000"/>
                    <a:lumOff val="40000"/>
                  </a:schemeClr>
                </a:solidFill>
              </a:rPr>
              <a:t>Practical</a:t>
            </a:r>
            <a:r>
              <a:rPr lang="en-GB" sz="2400" b="1" u="sng" dirty="0" smtClean="0"/>
              <a:t>)</a:t>
            </a:r>
            <a:r>
              <a:rPr lang="en-GB" sz="2400" b="1" dirty="0" smtClean="0"/>
              <a:t>   </a:t>
            </a:r>
            <a:r>
              <a:rPr lang="en-GB" sz="2400" b="1" u="sng" dirty="0" smtClean="0"/>
              <a:t>Exam board: OCR </a:t>
            </a:r>
            <a:endParaRPr lang="en-GB" sz="2400" b="1" u="sng" dirty="0">
              <a:solidFill>
                <a:srgbClr val="FF0000"/>
              </a:solidFill>
            </a:endParaRPr>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extLst/>
          </p:nvPr>
        </p:nvGraphicFramePr>
        <p:xfrm>
          <a:off x="335862" y="861786"/>
          <a:ext cx="11609394" cy="5867400"/>
        </p:xfrm>
        <a:graphic>
          <a:graphicData uri="http://schemas.openxmlformats.org/drawingml/2006/table">
            <a:tbl>
              <a:tblPr firstRow="1" bandRow="1">
                <a:tableStyleId>{5C22544A-7EE6-4342-B048-85BDC9FD1C3A}</a:tableStyleId>
              </a:tblPr>
              <a:tblGrid>
                <a:gridCol w="1733185">
                  <a:extLst>
                    <a:ext uri="{9D8B030D-6E8A-4147-A177-3AD203B41FA5}">
                      <a16:colId xmlns:a16="http://schemas.microsoft.com/office/drawing/2014/main" val="3717695141"/>
                    </a:ext>
                  </a:extLst>
                </a:gridCol>
                <a:gridCol w="2910569">
                  <a:extLst>
                    <a:ext uri="{9D8B030D-6E8A-4147-A177-3AD203B41FA5}">
                      <a16:colId xmlns:a16="http://schemas.microsoft.com/office/drawing/2014/main" val="1058426284"/>
                    </a:ext>
                  </a:extLst>
                </a:gridCol>
                <a:gridCol w="2321880">
                  <a:extLst>
                    <a:ext uri="{9D8B030D-6E8A-4147-A177-3AD203B41FA5}">
                      <a16:colId xmlns:a16="http://schemas.microsoft.com/office/drawing/2014/main" val="3960397057"/>
                    </a:ext>
                  </a:extLst>
                </a:gridCol>
                <a:gridCol w="2321880">
                  <a:extLst>
                    <a:ext uri="{9D8B030D-6E8A-4147-A177-3AD203B41FA5}">
                      <a16:colId xmlns:a16="http://schemas.microsoft.com/office/drawing/2014/main" val="3706240846"/>
                    </a:ext>
                  </a:extLst>
                </a:gridCol>
                <a:gridCol w="2321880">
                  <a:extLst>
                    <a:ext uri="{9D8B030D-6E8A-4147-A177-3AD203B41FA5}">
                      <a16:colId xmlns:a16="http://schemas.microsoft.com/office/drawing/2014/main" val="4178250955"/>
                    </a:ext>
                  </a:extLst>
                </a:gridCol>
              </a:tblGrid>
              <a:tr h="370840">
                <a:tc>
                  <a:txBody>
                    <a:bodyPr/>
                    <a:lstStyle/>
                    <a:p>
                      <a:r>
                        <a:rPr lang="en-GB" sz="1200" b="0" u="none" dirty="0">
                          <a:solidFill>
                            <a:schemeClr val="tx1"/>
                          </a:solidFill>
                        </a:rPr>
                        <a:t>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u="none" dirty="0" smtClean="0">
                          <a:solidFill>
                            <a:schemeClr val="tx1"/>
                          </a:solidFill>
                        </a:rPr>
                        <a:t>1.1</a:t>
                      </a:r>
                      <a:r>
                        <a:rPr lang="en-US" sz="1200" b="0" u="none" baseline="0" dirty="0" smtClean="0">
                          <a:solidFill>
                            <a:schemeClr val="tx1"/>
                          </a:solidFill>
                        </a:rPr>
                        <a:t> Applied Anatomy &amp; Physiology (01)</a:t>
                      </a: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none" dirty="0" smtClean="0">
                          <a:solidFill>
                            <a:schemeClr val="tx1"/>
                          </a:solidFill>
                        </a:rPr>
                        <a:t>1.2 Physical Training (01)</a:t>
                      </a: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200" b="0" u="none" dirty="0" smtClean="0">
                          <a:solidFill>
                            <a:schemeClr val="tx1"/>
                          </a:solidFill>
                        </a:rPr>
                        <a:t>Analysing and Evaluating Performance</a:t>
                      </a:r>
                      <a:r>
                        <a:rPr lang="en-GB" sz="1200" b="0" u="none" baseline="0" dirty="0" smtClean="0">
                          <a:solidFill>
                            <a:schemeClr val="tx1"/>
                          </a:solidFill>
                        </a:rPr>
                        <a:t> (NEA 03)</a:t>
                      </a: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u="none" dirty="0" smtClean="0">
                          <a:solidFill>
                            <a:schemeClr val="tx1"/>
                          </a:solidFill>
                        </a:rPr>
                        <a:t>Performance in Physical Education</a:t>
                      </a:r>
                      <a:r>
                        <a:rPr lang="en-GB" sz="1200" b="0" u="none" baseline="0" dirty="0" smtClean="0">
                          <a:solidFill>
                            <a:schemeClr val="tx1"/>
                          </a:solidFill>
                        </a:rPr>
                        <a:t> (NEA 03)</a:t>
                      </a:r>
                      <a:endParaRPr lang="en-GB" sz="1200" b="0" u="none"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95773868"/>
                  </a:ext>
                </a:extLst>
              </a:tr>
              <a:tr h="365760">
                <a:tc>
                  <a:txBody>
                    <a:bodyPr/>
                    <a:lstStyle/>
                    <a:p>
                      <a:r>
                        <a:rPr lang="en-GB" sz="1200" b="0" u="none" dirty="0">
                          <a:solidFill>
                            <a:schemeClr val="tx1"/>
                          </a:solidFill>
                        </a:rPr>
                        <a:t>Length of </a:t>
                      </a:r>
                      <a:r>
                        <a:rPr lang="en-GB" sz="1200" b="0" u="none" dirty="0" smtClean="0">
                          <a:solidFill>
                            <a:schemeClr val="tx1"/>
                          </a:solidFill>
                        </a:rPr>
                        <a:t>topic (in weeks)</a:t>
                      </a: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u="none" dirty="0" smtClean="0">
                          <a:solidFill>
                            <a:schemeClr val="tx1"/>
                          </a:solidFill>
                        </a:rPr>
                        <a:t>15 weeks</a:t>
                      </a:r>
                    </a:p>
                    <a:p>
                      <a:endParaRPr lang="en-US" sz="1200" b="0" u="none"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none" dirty="0" smtClean="0">
                          <a:solidFill>
                            <a:schemeClr val="tx1"/>
                          </a:solidFill>
                        </a:rPr>
                        <a:t>12 weeks</a:t>
                      </a: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200" b="0" u="none" dirty="0" smtClean="0">
                          <a:solidFill>
                            <a:schemeClr val="tx1"/>
                          </a:solidFill>
                        </a:rPr>
                        <a:t>12 weeks</a:t>
                      </a: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none" dirty="0" smtClean="0">
                          <a:solidFill>
                            <a:schemeClr val="tx1"/>
                          </a:solidFill>
                        </a:rPr>
                        <a:t>Duration of</a:t>
                      </a:r>
                      <a:r>
                        <a:rPr lang="en-GB" sz="1200" b="0" u="none" baseline="0" dirty="0" smtClean="0">
                          <a:solidFill>
                            <a:schemeClr val="tx1"/>
                          </a:solidFill>
                        </a:rPr>
                        <a:t> the academic year</a:t>
                      </a: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264519711"/>
                  </a:ext>
                </a:extLst>
              </a:tr>
              <a:tr h="365760">
                <a:tc>
                  <a:txBody>
                    <a:bodyPr/>
                    <a:lstStyle/>
                    <a:p>
                      <a:r>
                        <a:rPr lang="en-US" sz="1200" b="0" u="none" dirty="0" smtClean="0">
                          <a:solidFill>
                            <a:schemeClr val="tx1"/>
                          </a:solidFill>
                        </a:rPr>
                        <a:t>Links to</a:t>
                      </a:r>
                      <a:r>
                        <a:rPr lang="en-US" sz="1200" b="0" u="none" baseline="0" dirty="0" smtClean="0">
                          <a:solidFill>
                            <a:schemeClr val="tx1"/>
                          </a:solidFill>
                        </a:rPr>
                        <a:t> specification</a:t>
                      </a:r>
                    </a:p>
                    <a:p>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GB" sz="1100" dirty="0">
                          <a:latin typeface="+mn-lt"/>
                        </a:rPr>
                        <a:t>1.1.a. The structure &amp; function of the skeletal </a:t>
                      </a:r>
                      <a:r>
                        <a:rPr lang="en-GB" sz="1100" dirty="0" smtClean="0">
                          <a:latin typeface="+mn-lt"/>
                        </a:rPr>
                        <a:t>system</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mn-lt"/>
                        </a:rPr>
                        <a:t>1.1.b. The structure &amp; function of the muscular system</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mn-lt"/>
                        </a:rPr>
                        <a:t>1.1.c. Movement analysis</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mn-lt"/>
                        </a:rPr>
                        <a:t>1.1.d. The cardiovascular and respiratory systems</a:t>
                      </a:r>
                    </a:p>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mn-lt"/>
                        </a:rPr>
                        <a:t>1.1.e.Effects of exercise on body systems</a:t>
                      </a:r>
                      <a:endParaRPr lang="en-GB" sz="1200" b="0" u="none" kern="1400" spc="-50" dirty="0" smtClean="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dirty="0" smtClean="0">
                          <a:solidFill>
                            <a:schemeClr val="tx1"/>
                          </a:solidFill>
                        </a:rPr>
                        <a:t>1.2.a Components of fitness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dirty="0" smtClean="0">
                          <a:solidFill>
                            <a:schemeClr val="tx1"/>
                          </a:solidFill>
                        </a:rPr>
                        <a:t>1.2.b Applying the</a:t>
                      </a:r>
                      <a:r>
                        <a:rPr lang="en-GB" sz="1100" b="0" u="none" baseline="0" dirty="0" smtClean="0">
                          <a:solidFill>
                            <a:schemeClr val="tx1"/>
                          </a:solidFill>
                        </a:rPr>
                        <a:t> principles of training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baseline="0" dirty="0" smtClean="0">
                          <a:solidFill>
                            <a:schemeClr val="tx1"/>
                          </a:solidFill>
                        </a:rPr>
                        <a:t>1.2.c Preventing injury in physical activity and training</a:t>
                      </a:r>
                      <a:endParaRPr lang="en-GB" sz="11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200" b="0" u="none" dirty="0" smtClean="0">
                          <a:solidFill>
                            <a:schemeClr val="tx1"/>
                          </a:solidFill>
                        </a:rPr>
                        <a:t>AEP Tasks:</a:t>
                      </a:r>
                    </a:p>
                    <a:p>
                      <a:r>
                        <a:rPr lang="en-GB" sz="1200" b="0" u="none" dirty="0" smtClean="0">
                          <a:solidFill>
                            <a:schemeClr val="tx1"/>
                          </a:solidFill>
                        </a:rPr>
                        <a:t>Evaluation</a:t>
                      </a:r>
                    </a:p>
                    <a:p>
                      <a:r>
                        <a:rPr lang="en-GB" sz="1200" b="0" u="none" dirty="0" smtClean="0">
                          <a:solidFill>
                            <a:schemeClr val="tx1"/>
                          </a:solidFill>
                        </a:rPr>
                        <a:t>Analysis</a:t>
                      </a:r>
                    </a:p>
                    <a:p>
                      <a:r>
                        <a:rPr lang="en-GB" sz="1200" b="0" u="none" dirty="0" smtClean="0">
                          <a:solidFill>
                            <a:schemeClr val="tx1"/>
                          </a:solidFill>
                        </a:rPr>
                        <a:t>Overview</a:t>
                      </a:r>
                    </a:p>
                    <a:p>
                      <a:r>
                        <a:rPr lang="en-GB" sz="1200" b="0" u="none" dirty="0" smtClean="0">
                          <a:solidFill>
                            <a:schemeClr val="tx1"/>
                          </a:solidFill>
                        </a:rPr>
                        <a:t>Assessment</a:t>
                      </a:r>
                      <a:r>
                        <a:rPr lang="en-GB" sz="1200" b="0" u="none" baseline="0" dirty="0" smtClean="0">
                          <a:solidFill>
                            <a:schemeClr val="tx1"/>
                          </a:solidFill>
                        </a:rPr>
                        <a:t> </a:t>
                      </a:r>
                    </a:p>
                    <a:p>
                      <a:r>
                        <a:rPr lang="en-GB" sz="1200" b="0" u="none" baseline="0" dirty="0" smtClean="0">
                          <a:solidFill>
                            <a:schemeClr val="tx1"/>
                          </a:solidFill>
                        </a:rPr>
                        <a:t>Movement Analysis</a:t>
                      </a:r>
                    </a:p>
                    <a:p>
                      <a:r>
                        <a:rPr lang="en-GB" sz="1200" b="0" u="none" baseline="0" dirty="0" smtClean="0">
                          <a:solidFill>
                            <a:schemeClr val="tx1"/>
                          </a:solidFill>
                        </a:rPr>
                        <a:t>Action Plan</a:t>
                      </a: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dirty="0" smtClean="0">
                          <a:solidFill>
                            <a:schemeClr val="tx1"/>
                          </a:solidFill>
                        </a:rPr>
                        <a:t>Range</a:t>
                      </a:r>
                      <a:r>
                        <a:rPr lang="en-GB" sz="1100" b="0" u="none" baseline="0" dirty="0" smtClean="0">
                          <a:solidFill>
                            <a:schemeClr val="tx1"/>
                          </a:solidFill>
                        </a:rPr>
                        <a:t> of Skills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baseline="0" dirty="0" smtClean="0">
                          <a:solidFill>
                            <a:schemeClr val="tx1"/>
                          </a:solidFill>
                        </a:rPr>
                        <a:t>Quality of Skills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baseline="0" dirty="0" smtClean="0">
                          <a:solidFill>
                            <a:schemeClr val="tx1"/>
                          </a:solidFill>
                        </a:rPr>
                        <a:t>Physical Attributes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baseline="0" dirty="0" smtClean="0">
                          <a:solidFill>
                            <a:schemeClr val="tx1"/>
                          </a:solidFill>
                        </a:rPr>
                        <a:t>Decision Making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t>Learners</a:t>
                      </a:r>
                      <a:r>
                        <a:rPr lang="en-GB" sz="1100" baseline="0" dirty="0" smtClean="0"/>
                        <a:t> </a:t>
                      </a:r>
                      <a:r>
                        <a:rPr lang="en-GB" sz="1100" dirty="0" smtClean="0"/>
                        <a:t>assessed in three activities: one from the ‘individual’ list, one from the ‘team’ list and</a:t>
                      </a:r>
                      <a:r>
                        <a:rPr lang="en-GB" sz="1100" baseline="0" dirty="0" smtClean="0"/>
                        <a:t> </a:t>
                      </a:r>
                      <a:r>
                        <a:rPr lang="en-GB" sz="1100" dirty="0" smtClean="0"/>
                        <a:t>one other from either list</a:t>
                      </a:r>
                      <a:r>
                        <a:rPr lang="en-GB" sz="1000" dirty="0" smtClean="0"/>
                        <a:t>.</a:t>
                      </a:r>
                      <a:endParaRPr lang="en-GB" sz="1000" b="0" u="none" baseline="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818478522"/>
                  </a:ext>
                </a:extLst>
              </a:tr>
              <a:tr h="370840">
                <a:tc>
                  <a:txBody>
                    <a:bodyPr/>
                    <a:lstStyle/>
                    <a:p>
                      <a:r>
                        <a:rPr lang="en-GB" sz="1200" b="0" u="none" dirty="0">
                          <a:solidFill>
                            <a:schemeClr val="tx1"/>
                          </a:solidFill>
                        </a:rPr>
                        <a:t>Assessment </a:t>
                      </a:r>
                      <a:r>
                        <a:rPr lang="en-GB" sz="1200" b="0" u="none" dirty="0" smtClean="0">
                          <a:solidFill>
                            <a:schemeClr val="tx1"/>
                          </a:solidFill>
                        </a:rPr>
                        <a:t>Task(s)</a:t>
                      </a: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200" b="0" u="none" dirty="0" smtClean="0">
                          <a:solidFill>
                            <a:schemeClr val="tx1"/>
                          </a:solidFill>
                        </a:rPr>
                        <a:t>Assessment Questions 1-4 with written feedback and MAD</a:t>
                      </a:r>
                      <a:r>
                        <a:rPr lang="en-US" sz="1200" b="0" u="none" baseline="0" dirty="0" smtClean="0">
                          <a:solidFill>
                            <a:schemeClr val="tx1"/>
                          </a:solidFill>
                        </a:rPr>
                        <a:t> time activity</a:t>
                      </a:r>
                      <a:endParaRPr lang="en-US" sz="1200" b="0" u="none" dirty="0" smtClean="0">
                        <a:solidFill>
                          <a:schemeClr val="tx1"/>
                        </a:solidFill>
                      </a:endParaRPr>
                    </a:p>
                    <a:p>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u="none" dirty="0" smtClean="0">
                          <a:solidFill>
                            <a:schemeClr val="tx1"/>
                          </a:solidFill>
                        </a:rPr>
                        <a:t>Assessment Questions 5-6 with written feedback and MAD</a:t>
                      </a:r>
                      <a:r>
                        <a:rPr lang="en-US" sz="1200" b="0" u="none" baseline="0" dirty="0" smtClean="0">
                          <a:solidFill>
                            <a:schemeClr val="tx1"/>
                          </a:solidFill>
                        </a:rPr>
                        <a:t> time activity. Summer Mock Exam</a:t>
                      </a:r>
                      <a:endParaRPr lang="en-GB" sz="14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200" b="0" u="none" dirty="0" smtClean="0">
                          <a:solidFill>
                            <a:schemeClr val="tx1"/>
                          </a:solidFill>
                        </a:rPr>
                        <a:t>All</a:t>
                      </a:r>
                      <a:r>
                        <a:rPr lang="en-GB" sz="1200" b="0" u="none" baseline="0" dirty="0" smtClean="0">
                          <a:solidFill>
                            <a:schemeClr val="tx1"/>
                          </a:solidFill>
                        </a:rPr>
                        <a:t> tasks completed under a medium level of control and overall mark given out of 20</a:t>
                      </a: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dirty="0" smtClean="0"/>
                        <a:t>Assessed demonstrating both isolated skills, performing in conditioned, competitive situations and in normal performance conditions. In games activities these may be full or small sided games. Where appropriate, further details will be listed within the skills criteria of the activity.</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6407812"/>
                  </a:ext>
                </a:extLst>
              </a:tr>
              <a:tr h="370840">
                <a:tc>
                  <a:txBody>
                    <a:bodyPr/>
                    <a:lstStyle/>
                    <a:p>
                      <a:r>
                        <a:rPr lang="en-GB" sz="1200" b="0" u="none" dirty="0">
                          <a:solidFill>
                            <a:schemeClr val="tx1"/>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dirty="0" smtClean="0"/>
                        <a:t>Develop knowledge and understanding of the basic structures and functions of body systems that are particularly important to physical activities and sports. Study the short and long-term effects of exercise on these systems, and how these effects can impact on physical fitness and performance. Develop the ability to collect and use data, analyse movement and apply their knowledge and understanding, using examples from physical activity and sport.</a:t>
                      </a:r>
                      <a:endParaRPr lang="en-GB" sz="12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dirty="0" smtClean="0"/>
                        <a:t>Develop knowledge and understanding of the components of fitness required for physical activities and sports and how each can be measured. Apply their knowledge of training principles to personal exercise/training programmes to improve fitness, along with the knowledge of how to optimise training and helping to prevent injury.</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dirty="0" smtClean="0"/>
                        <a:t>Demonstrate their ability to analyse and evaluate their own performance in order to analyse aspects of personal performance in a practical activity,</a:t>
                      </a:r>
                      <a:r>
                        <a:rPr lang="en-GB" sz="1000" baseline="0" dirty="0" smtClean="0"/>
                        <a:t> </a:t>
                      </a:r>
                      <a:r>
                        <a:rPr lang="en-GB" sz="1000" dirty="0" smtClean="0"/>
                        <a:t>evaluate the strengths and weaknesses of the performance and</a:t>
                      </a:r>
                      <a:r>
                        <a:rPr lang="en-GB" sz="1000" baseline="0" dirty="0" smtClean="0"/>
                        <a:t> </a:t>
                      </a:r>
                      <a:r>
                        <a:rPr lang="en-GB" sz="1000" dirty="0" smtClean="0"/>
                        <a:t>produce an action plan which aims to improve the quality and effectiveness of the performance</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dirty="0" smtClean="0"/>
                        <a:t>Learners should be taught the necessary knowledge to participate in each activity. This knowledge will include applicable rules and regulations, tactics and strategies, team formations where appropriate and safety.</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68239525"/>
                  </a:ext>
                </a:extLst>
              </a:tr>
              <a:tr h="370840">
                <a:tc>
                  <a:txBody>
                    <a:bodyPr/>
                    <a:lstStyle/>
                    <a:p>
                      <a:r>
                        <a:rPr lang="en-GB" sz="1200" b="0" u="none" dirty="0">
                          <a:solidFill>
                            <a:schemeClr val="tx1"/>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b="0" u="none" dirty="0" smtClean="0">
                          <a:solidFill>
                            <a:schemeClr val="tx1"/>
                          </a:solidFill>
                        </a:rPr>
                        <a:t>Exam</a:t>
                      </a:r>
                      <a:r>
                        <a:rPr lang="en-US" sz="1100" b="0" u="none" baseline="0" dirty="0" smtClean="0">
                          <a:solidFill>
                            <a:schemeClr val="tx1"/>
                          </a:solidFill>
                        </a:rPr>
                        <a:t> practice of multiple choice and longer mark questions</a:t>
                      </a:r>
                    </a:p>
                    <a:p>
                      <a:r>
                        <a:rPr lang="en-US" sz="1100" b="0" u="none" baseline="0" dirty="0" smtClean="0">
                          <a:solidFill>
                            <a:schemeClr val="tx1"/>
                          </a:solidFill>
                        </a:rPr>
                        <a:t>Data Collection and analysis</a:t>
                      </a:r>
                      <a:endParaRPr lang="en-US" sz="1100" b="0" u="none"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u="none" dirty="0" smtClean="0">
                          <a:solidFill>
                            <a:schemeClr val="tx1"/>
                          </a:solidFill>
                        </a:rPr>
                        <a:t>Exam</a:t>
                      </a:r>
                      <a:r>
                        <a:rPr lang="en-US" sz="1100" b="0" u="none" baseline="0" dirty="0" smtClean="0">
                          <a:solidFill>
                            <a:schemeClr val="tx1"/>
                          </a:solidFill>
                        </a:rPr>
                        <a:t> practice of multiple choice and longer mark questions</a:t>
                      </a:r>
                    </a:p>
                    <a:p>
                      <a:endParaRPr lang="en-GB" sz="11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100" b="0" u="none" dirty="0" smtClean="0">
                          <a:solidFill>
                            <a:schemeClr val="tx1"/>
                          </a:solidFill>
                        </a:rPr>
                        <a:t>Computer skills. Self-discipline</a:t>
                      </a:r>
                      <a:r>
                        <a:rPr lang="en-GB" sz="1100" b="0" u="none" baseline="0" dirty="0" smtClean="0">
                          <a:solidFill>
                            <a:schemeClr val="tx1"/>
                          </a:solidFill>
                        </a:rPr>
                        <a:t> when working under Medium level of control</a:t>
                      </a:r>
                      <a:endParaRPr lang="en-GB" sz="11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b="0" u="none" dirty="0" smtClean="0">
                          <a:solidFill>
                            <a:schemeClr val="tx1"/>
                          </a:solidFill>
                        </a:rPr>
                        <a:t>Specific skills,</a:t>
                      </a:r>
                      <a:r>
                        <a:rPr lang="en-GB" sz="1000" b="0" u="none" baseline="0" dirty="0" smtClean="0">
                          <a:solidFill>
                            <a:schemeClr val="tx1"/>
                          </a:solidFill>
                        </a:rPr>
                        <a:t> rules and decision making for each activity</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501469523"/>
                  </a:ext>
                </a:extLst>
              </a:tr>
            </a:tbl>
          </a:graphicData>
        </a:graphic>
      </p:graphicFrame>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864" y="31414"/>
            <a:ext cx="465044" cy="697566"/>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66589" y="110154"/>
            <a:ext cx="857594" cy="423246"/>
          </a:xfrm>
          <a:prstGeom prst="rect">
            <a:avLst/>
          </a:prstGeom>
        </p:spPr>
      </p:pic>
    </p:spTree>
    <p:extLst>
      <p:ext uri="{BB962C8B-B14F-4D97-AF65-F5344CB8AC3E}">
        <p14:creationId xmlns:p14="http://schemas.microsoft.com/office/powerpoint/2010/main" val="25661790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0" y="-423736"/>
            <a:ext cx="12192000" cy="1325563"/>
          </a:xfrm>
          <a:solidFill>
            <a:schemeClr val="bg1"/>
          </a:solidFill>
        </p:spPr>
        <p:txBody>
          <a:bodyPr>
            <a:normAutofit/>
          </a:bodyPr>
          <a:lstStyle/>
          <a:p>
            <a:pPr algn="ctr"/>
            <a:r>
              <a:rPr lang="en-GB" sz="2400" b="1" u="sng" dirty="0" smtClean="0">
                <a:solidFill>
                  <a:srgbClr val="FF0000"/>
                </a:solidFill>
              </a:rPr>
              <a:t>GCSE PE </a:t>
            </a:r>
            <a:r>
              <a:rPr lang="en-GB" sz="2400" b="1" u="sng" dirty="0"/>
              <a:t>C</a:t>
            </a:r>
            <a:r>
              <a:rPr lang="en-GB" sz="2400" b="1" u="sng" dirty="0" smtClean="0"/>
              <a:t>urriculum </a:t>
            </a:r>
            <a:r>
              <a:rPr lang="en-GB" sz="2400" b="1" u="sng" dirty="0"/>
              <a:t>O</a:t>
            </a:r>
            <a:r>
              <a:rPr lang="en-GB" sz="2400" b="1" u="sng" dirty="0" smtClean="0"/>
              <a:t>verview – Year 11 (KS4) (</a:t>
            </a:r>
            <a:r>
              <a:rPr lang="en-GB" sz="2400" b="1" u="sng" dirty="0" smtClean="0">
                <a:solidFill>
                  <a:schemeClr val="accent2">
                    <a:lumMod val="40000"/>
                    <a:lumOff val="60000"/>
                  </a:schemeClr>
                </a:solidFill>
              </a:rPr>
              <a:t>Theory</a:t>
            </a:r>
            <a:r>
              <a:rPr lang="en-GB" sz="2400" b="1" u="sng" dirty="0" smtClean="0"/>
              <a:t>, </a:t>
            </a:r>
            <a:r>
              <a:rPr lang="en-GB" sz="2400" b="1" u="sng" dirty="0" smtClean="0">
                <a:solidFill>
                  <a:schemeClr val="accent1">
                    <a:lumMod val="60000"/>
                    <a:lumOff val="40000"/>
                  </a:schemeClr>
                </a:solidFill>
              </a:rPr>
              <a:t>Practical</a:t>
            </a:r>
            <a:r>
              <a:rPr lang="en-GB" sz="2400" b="1" u="sng" dirty="0" smtClean="0"/>
              <a:t>)</a:t>
            </a:r>
            <a:r>
              <a:rPr lang="en-GB" sz="2400" b="1" dirty="0" smtClean="0"/>
              <a:t>   </a:t>
            </a:r>
            <a:r>
              <a:rPr lang="en-GB" sz="2400" b="1" u="sng" dirty="0" smtClean="0"/>
              <a:t>Exam board: OCR </a:t>
            </a:r>
            <a:endParaRPr lang="en-GB" sz="2400" b="1" u="sng" dirty="0">
              <a:solidFill>
                <a:srgbClr val="FF0000"/>
              </a:solidFill>
            </a:endParaRPr>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extLst/>
          </p:nvPr>
        </p:nvGraphicFramePr>
        <p:xfrm>
          <a:off x="106480" y="573260"/>
          <a:ext cx="11979040" cy="6217920"/>
        </p:xfrm>
        <a:graphic>
          <a:graphicData uri="http://schemas.openxmlformats.org/drawingml/2006/table">
            <a:tbl>
              <a:tblPr firstRow="1" bandRow="1">
                <a:tableStyleId>{5C22544A-7EE6-4342-B048-85BDC9FD1C3A}</a:tableStyleId>
              </a:tblPr>
              <a:tblGrid>
                <a:gridCol w="1788370">
                  <a:extLst>
                    <a:ext uri="{9D8B030D-6E8A-4147-A177-3AD203B41FA5}">
                      <a16:colId xmlns:a16="http://schemas.microsoft.com/office/drawing/2014/main" val="3717695141"/>
                    </a:ext>
                  </a:extLst>
                </a:gridCol>
                <a:gridCol w="3003243">
                  <a:extLst>
                    <a:ext uri="{9D8B030D-6E8A-4147-A177-3AD203B41FA5}">
                      <a16:colId xmlns:a16="http://schemas.microsoft.com/office/drawing/2014/main" val="1058426284"/>
                    </a:ext>
                  </a:extLst>
                </a:gridCol>
                <a:gridCol w="2395809">
                  <a:extLst>
                    <a:ext uri="{9D8B030D-6E8A-4147-A177-3AD203B41FA5}">
                      <a16:colId xmlns:a16="http://schemas.microsoft.com/office/drawing/2014/main" val="3706240846"/>
                    </a:ext>
                  </a:extLst>
                </a:gridCol>
                <a:gridCol w="2395809">
                  <a:extLst>
                    <a:ext uri="{9D8B030D-6E8A-4147-A177-3AD203B41FA5}">
                      <a16:colId xmlns:a16="http://schemas.microsoft.com/office/drawing/2014/main" val="503309326"/>
                    </a:ext>
                  </a:extLst>
                </a:gridCol>
                <a:gridCol w="2395809">
                  <a:extLst>
                    <a:ext uri="{9D8B030D-6E8A-4147-A177-3AD203B41FA5}">
                      <a16:colId xmlns:a16="http://schemas.microsoft.com/office/drawing/2014/main" val="4178250955"/>
                    </a:ext>
                  </a:extLst>
                </a:gridCol>
              </a:tblGrid>
              <a:tr h="370840">
                <a:tc>
                  <a:txBody>
                    <a:bodyPr/>
                    <a:lstStyle/>
                    <a:p>
                      <a:r>
                        <a:rPr lang="en-GB" sz="1000" b="0" u="none" dirty="0">
                          <a:solidFill>
                            <a:schemeClr val="tx1"/>
                          </a:solidFill>
                        </a:rPr>
                        <a:t>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u="none" dirty="0" smtClean="0">
                          <a:solidFill>
                            <a:schemeClr val="tx1"/>
                          </a:solidFill>
                        </a:rPr>
                        <a:t>2.1</a:t>
                      </a:r>
                      <a:r>
                        <a:rPr lang="en-US" sz="1000" b="0" u="none" baseline="0" dirty="0" smtClean="0">
                          <a:solidFill>
                            <a:schemeClr val="tx1"/>
                          </a:solidFill>
                        </a:rPr>
                        <a:t> Social Cultural Influences (02)</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b="0" u="none" dirty="0" smtClean="0">
                          <a:solidFill>
                            <a:schemeClr val="tx1"/>
                          </a:solidFill>
                        </a:rPr>
                        <a:t>Analysing and Evaluating Performance</a:t>
                      </a:r>
                      <a:r>
                        <a:rPr lang="en-GB" sz="1000" b="0" u="none" baseline="0" dirty="0" smtClean="0">
                          <a:solidFill>
                            <a:schemeClr val="tx1"/>
                          </a:solidFill>
                        </a:rPr>
                        <a:t> (NEA 03) Completion</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smtClean="0">
                          <a:solidFill>
                            <a:schemeClr val="tx1"/>
                          </a:solidFill>
                        </a:rPr>
                        <a:t>2.2 Sports Psychology (02)</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u="none" dirty="0" smtClean="0">
                          <a:solidFill>
                            <a:schemeClr val="tx1"/>
                          </a:solidFill>
                        </a:rPr>
                        <a:t>Performance in Physical Education</a:t>
                      </a:r>
                      <a:r>
                        <a:rPr lang="en-GB" sz="1000" b="0" u="none" baseline="0" dirty="0" smtClean="0">
                          <a:solidFill>
                            <a:schemeClr val="tx1"/>
                          </a:solidFill>
                        </a:rPr>
                        <a:t> (NEA 03)</a:t>
                      </a:r>
                      <a:endParaRPr lang="en-GB" sz="1000" b="0" u="none"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95773868"/>
                  </a:ext>
                </a:extLst>
              </a:tr>
              <a:tr h="365760">
                <a:tc>
                  <a:txBody>
                    <a:bodyPr/>
                    <a:lstStyle/>
                    <a:p>
                      <a:r>
                        <a:rPr lang="en-GB" sz="1000" b="0" u="none" dirty="0">
                          <a:solidFill>
                            <a:schemeClr val="tx1"/>
                          </a:solidFill>
                        </a:rPr>
                        <a:t>Length of </a:t>
                      </a:r>
                      <a:r>
                        <a:rPr lang="en-GB" sz="1000" b="0" u="none" dirty="0" smtClean="0">
                          <a:solidFill>
                            <a:schemeClr val="tx1"/>
                          </a:solidFill>
                        </a:rPr>
                        <a:t>topic (in weeks)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u="none" dirty="0" smtClean="0">
                          <a:solidFill>
                            <a:schemeClr val="tx1"/>
                          </a:solidFill>
                        </a:rPr>
                        <a:t>8 weeks</a:t>
                      </a:r>
                    </a:p>
                    <a:p>
                      <a:endParaRPr lang="en-US" sz="1000" b="0" u="none"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b="0" u="none" dirty="0" smtClean="0">
                          <a:solidFill>
                            <a:schemeClr val="tx1"/>
                          </a:solidFill>
                        </a:rPr>
                        <a:t>7</a:t>
                      </a:r>
                      <a:r>
                        <a:rPr lang="en-GB" sz="1000" b="0" u="none" baseline="0" dirty="0" smtClean="0">
                          <a:solidFill>
                            <a:schemeClr val="tx1"/>
                          </a:solidFill>
                        </a:rPr>
                        <a:t> </a:t>
                      </a:r>
                      <a:r>
                        <a:rPr lang="en-GB" sz="1000" b="0" u="none" dirty="0" smtClean="0">
                          <a:solidFill>
                            <a:schemeClr val="tx1"/>
                          </a:solidFill>
                        </a:rPr>
                        <a:t>weeks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smtClean="0">
                          <a:solidFill>
                            <a:schemeClr val="tx1"/>
                          </a:solidFill>
                        </a:rPr>
                        <a:t>12 weeks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smtClean="0">
                          <a:solidFill>
                            <a:schemeClr val="tx1"/>
                          </a:solidFill>
                        </a:rPr>
                        <a:t>From</a:t>
                      </a:r>
                      <a:r>
                        <a:rPr lang="en-GB" sz="1000" b="0" u="none" baseline="0" dirty="0" smtClean="0">
                          <a:solidFill>
                            <a:schemeClr val="tx1"/>
                          </a:solidFill>
                        </a:rPr>
                        <a:t> September till March (moderation window)</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264519711"/>
                  </a:ext>
                </a:extLst>
              </a:tr>
              <a:tr h="365760">
                <a:tc>
                  <a:txBody>
                    <a:bodyPr/>
                    <a:lstStyle/>
                    <a:p>
                      <a:r>
                        <a:rPr lang="en-US" sz="1000" b="0" u="none" dirty="0" smtClean="0">
                          <a:solidFill>
                            <a:schemeClr val="tx1"/>
                          </a:solidFill>
                        </a:rPr>
                        <a:t>Links to</a:t>
                      </a:r>
                      <a:r>
                        <a:rPr lang="en-US" sz="1000" b="0" u="none" baseline="0" dirty="0" smtClean="0">
                          <a:solidFill>
                            <a:schemeClr val="tx1"/>
                          </a:solidFill>
                        </a:rPr>
                        <a:t> specification</a:t>
                      </a: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GB" sz="1000" dirty="0">
                          <a:latin typeface="+mn-lt"/>
                        </a:rPr>
                        <a:t>2</a:t>
                      </a:r>
                      <a:r>
                        <a:rPr lang="en-GB" sz="1000" dirty="0" smtClean="0">
                          <a:latin typeface="+mn-lt"/>
                        </a:rPr>
                        <a:t>.1.a</a:t>
                      </a:r>
                      <a:r>
                        <a:rPr lang="en-GB" sz="1000" dirty="0">
                          <a:latin typeface="+mn-lt"/>
                        </a:rPr>
                        <a:t>. </a:t>
                      </a:r>
                      <a:r>
                        <a:rPr lang="en-GB" sz="1000" b="0" kern="1200" dirty="0" smtClean="0">
                          <a:solidFill>
                            <a:schemeClr val="dk1"/>
                          </a:solidFill>
                          <a:effectLst/>
                          <a:latin typeface="+mn-lt"/>
                          <a:ea typeface="+mn-ea"/>
                          <a:cs typeface="+mn-cs"/>
                        </a:rPr>
                        <a:t>Engagement patterns of different social groups in physical activities and sports</a:t>
                      </a:r>
                      <a:endParaRPr lang="en-GB" sz="1000" b="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latin typeface="+mn-lt"/>
                        </a:rPr>
                        <a:t>2.1.b.</a:t>
                      </a:r>
                      <a:r>
                        <a:rPr lang="en-GB" sz="1000" baseline="0" dirty="0" smtClean="0">
                          <a:latin typeface="+mn-lt"/>
                        </a:rPr>
                        <a:t> </a:t>
                      </a:r>
                      <a:r>
                        <a:rPr lang="en-GB" sz="1000" b="0" u="none" kern="1200" dirty="0" smtClean="0">
                          <a:solidFill>
                            <a:schemeClr val="dk1"/>
                          </a:solidFill>
                          <a:effectLst/>
                          <a:latin typeface="+mn-lt"/>
                          <a:ea typeface="+mn-ea"/>
                          <a:cs typeface="+mn-cs"/>
                        </a:rPr>
                        <a:t>Commercialisation of physical activity and sport</a:t>
                      </a:r>
                      <a:endParaRPr lang="en-GB" sz="1000" b="0" u="none" kern="1400" spc="-50" dirty="0" smtClean="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txBody>
                  <a:tcPr marL="114300" marR="1143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b="0" u="none" dirty="0" smtClean="0">
                          <a:solidFill>
                            <a:schemeClr val="tx1"/>
                          </a:solidFill>
                        </a:rPr>
                        <a:t>AEP Tasks:</a:t>
                      </a:r>
                    </a:p>
                    <a:p>
                      <a:r>
                        <a:rPr lang="en-GB" sz="1000" b="0" u="none" dirty="0" smtClean="0">
                          <a:solidFill>
                            <a:schemeClr val="tx1"/>
                          </a:solidFill>
                        </a:rPr>
                        <a:t>Evaluation</a:t>
                      </a:r>
                    </a:p>
                    <a:p>
                      <a:r>
                        <a:rPr lang="en-GB" sz="1000" b="0" u="none" dirty="0" smtClean="0">
                          <a:solidFill>
                            <a:schemeClr val="tx1"/>
                          </a:solidFill>
                        </a:rPr>
                        <a:t>Analysis</a:t>
                      </a:r>
                    </a:p>
                    <a:p>
                      <a:r>
                        <a:rPr lang="en-GB" sz="1000" b="0" u="none" dirty="0" smtClean="0">
                          <a:solidFill>
                            <a:schemeClr val="tx1"/>
                          </a:solidFill>
                        </a:rPr>
                        <a:t>Overview</a:t>
                      </a:r>
                    </a:p>
                    <a:p>
                      <a:r>
                        <a:rPr lang="en-GB" sz="1000" b="0" u="none" dirty="0" smtClean="0">
                          <a:solidFill>
                            <a:schemeClr val="tx1"/>
                          </a:solidFill>
                        </a:rPr>
                        <a:t>Assessment</a:t>
                      </a:r>
                      <a:r>
                        <a:rPr lang="en-GB" sz="1000" b="0" u="none" baseline="0" dirty="0" smtClean="0">
                          <a:solidFill>
                            <a:schemeClr val="tx1"/>
                          </a:solidFill>
                        </a:rPr>
                        <a:t> </a:t>
                      </a:r>
                    </a:p>
                    <a:p>
                      <a:r>
                        <a:rPr lang="en-GB" sz="1000" b="0" u="none" baseline="0" dirty="0" smtClean="0">
                          <a:solidFill>
                            <a:schemeClr val="tx1"/>
                          </a:solidFill>
                        </a:rPr>
                        <a:t>Movement Analysis</a:t>
                      </a:r>
                    </a:p>
                    <a:p>
                      <a:r>
                        <a:rPr lang="en-GB" sz="1000" b="0" u="none" baseline="0" dirty="0" smtClean="0">
                          <a:solidFill>
                            <a:schemeClr val="tx1"/>
                          </a:solidFill>
                        </a:rPr>
                        <a:t>Action Plan</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smtClean="0">
                          <a:solidFill>
                            <a:schemeClr val="tx1"/>
                          </a:solidFill>
                        </a:rPr>
                        <a:t>2.1.c. </a:t>
                      </a:r>
                      <a:r>
                        <a:rPr lang="en-GB" sz="1000" b="0" kern="1200" dirty="0" smtClean="0">
                          <a:solidFill>
                            <a:schemeClr val="dk1"/>
                          </a:solidFill>
                          <a:effectLst/>
                          <a:latin typeface="+mn-lt"/>
                          <a:ea typeface="+mn-ea"/>
                          <a:cs typeface="+mn-cs"/>
                        </a:rPr>
                        <a:t>Ethical and socio-cultural issues in physical activity and sport</a:t>
                      </a:r>
                      <a:endParaRPr lang="en-GB" sz="1000" b="0" u="none"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smtClean="0">
                          <a:solidFill>
                            <a:schemeClr val="tx1"/>
                          </a:solidFill>
                        </a:rPr>
                        <a:t>2.2.Sports</a:t>
                      </a:r>
                      <a:r>
                        <a:rPr lang="en-GB" sz="1000" b="0" u="none" baseline="0" dirty="0" smtClean="0">
                          <a:solidFill>
                            <a:schemeClr val="tx1"/>
                          </a:solidFill>
                        </a:rPr>
                        <a:t> Psychology</a:t>
                      </a:r>
                      <a:r>
                        <a:rPr lang="en-GB" sz="1000" b="0" u="none" dirty="0" smtClean="0">
                          <a:solidFill>
                            <a:schemeClr val="tx1"/>
                          </a:solidFill>
                        </a:rPr>
                        <a:t> </a:t>
                      </a:r>
                      <a:endParaRPr lang="en-GB" sz="1000" b="0" u="none" baseline="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baseline="0" dirty="0" smtClean="0">
                          <a:solidFill>
                            <a:schemeClr val="tx1"/>
                          </a:solidFill>
                        </a:rPr>
                        <a:t>2.3.Health, fitness and well-being</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smtClean="0">
                          <a:solidFill>
                            <a:schemeClr val="tx1"/>
                          </a:solidFill>
                        </a:rPr>
                        <a:t>Range</a:t>
                      </a:r>
                      <a:r>
                        <a:rPr lang="en-GB" sz="1000" b="0" u="none" baseline="0" dirty="0" smtClean="0">
                          <a:solidFill>
                            <a:schemeClr val="tx1"/>
                          </a:solidFill>
                        </a:rPr>
                        <a:t> of Skills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baseline="0" dirty="0" smtClean="0">
                          <a:solidFill>
                            <a:schemeClr val="tx1"/>
                          </a:solidFill>
                        </a:rPr>
                        <a:t>Quality of Skills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baseline="0" dirty="0" smtClean="0">
                          <a:solidFill>
                            <a:schemeClr val="tx1"/>
                          </a:solidFill>
                        </a:rPr>
                        <a:t>Physical Attributes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baseline="0" dirty="0" smtClean="0">
                          <a:solidFill>
                            <a:schemeClr val="tx1"/>
                          </a:solidFill>
                        </a:rPr>
                        <a:t>Decision Making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smtClean="0"/>
                        <a:t>Learners</a:t>
                      </a:r>
                      <a:r>
                        <a:rPr lang="en-GB" sz="1000" baseline="0" dirty="0" smtClean="0"/>
                        <a:t> </a:t>
                      </a:r>
                      <a:r>
                        <a:rPr lang="en-GB" sz="1000" dirty="0" smtClean="0"/>
                        <a:t>assessed in three activities: one from the ‘individual’ list, one from the ‘team’ list and</a:t>
                      </a:r>
                      <a:r>
                        <a:rPr lang="en-GB" sz="1000" baseline="0" dirty="0" smtClean="0"/>
                        <a:t> </a:t>
                      </a:r>
                      <a:r>
                        <a:rPr lang="en-GB" sz="1000" dirty="0" smtClean="0"/>
                        <a:t>one other from either list.</a:t>
                      </a:r>
                      <a:endParaRPr lang="en-GB" sz="1000" b="0" u="none" baseline="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818478522"/>
                  </a:ext>
                </a:extLst>
              </a:tr>
              <a:tr h="370840">
                <a:tc>
                  <a:txBody>
                    <a:bodyPr/>
                    <a:lstStyle/>
                    <a:p>
                      <a:r>
                        <a:rPr lang="en-GB" sz="1000" b="0" u="none" dirty="0">
                          <a:solidFill>
                            <a:schemeClr val="tx1"/>
                          </a:solidFill>
                        </a:rPr>
                        <a:t>Assessment </a:t>
                      </a:r>
                      <a:r>
                        <a:rPr lang="en-GB" sz="1000" b="0" u="none" dirty="0" smtClean="0">
                          <a:solidFill>
                            <a:schemeClr val="tx1"/>
                          </a:solidFill>
                        </a:rPr>
                        <a:t>Task(s)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u="none" dirty="0" smtClean="0">
                          <a:solidFill>
                            <a:schemeClr val="tx1"/>
                          </a:solidFill>
                        </a:rPr>
                        <a:t>Assessment Questions 1-2 with written feedback and MAD</a:t>
                      </a:r>
                      <a:r>
                        <a:rPr lang="en-US" sz="1000" b="0" u="none" baseline="0" dirty="0" smtClean="0">
                          <a:solidFill>
                            <a:schemeClr val="tx1"/>
                          </a:solidFill>
                        </a:rPr>
                        <a:t> time activity. Christmas Mock Exam</a:t>
                      </a:r>
                      <a:endParaRPr lang="en-US" sz="1000" b="0" u="none" dirty="0" smtClean="0">
                        <a:solidFill>
                          <a:schemeClr val="tx1"/>
                        </a:solidFill>
                      </a:endParaRP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b="0" u="none" dirty="0" smtClean="0">
                          <a:solidFill>
                            <a:schemeClr val="tx1"/>
                          </a:solidFill>
                        </a:rPr>
                        <a:t>All</a:t>
                      </a:r>
                      <a:r>
                        <a:rPr lang="en-GB" sz="1000" b="0" u="none" baseline="0" dirty="0" smtClean="0">
                          <a:solidFill>
                            <a:schemeClr val="tx1"/>
                          </a:solidFill>
                        </a:rPr>
                        <a:t> tasks completed under a medium level of control and overall mark given out of 20</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u="none" dirty="0" smtClean="0">
                          <a:solidFill>
                            <a:schemeClr val="tx1"/>
                          </a:solidFill>
                        </a:rPr>
                        <a:t>Assessment Questions 3-4 with written feedback and MAD</a:t>
                      </a:r>
                      <a:r>
                        <a:rPr lang="en-US" sz="1000" b="0" u="none" baseline="0" dirty="0" smtClean="0">
                          <a:solidFill>
                            <a:schemeClr val="tx1"/>
                          </a:solidFill>
                        </a:rPr>
                        <a:t> time activity. Summer exam papers 1 and 2</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800" dirty="0" smtClean="0"/>
                        <a:t>Assessed demonstrating both isolated skills, performing in conditioned, competitive situations and in normal performance conditions. In games activities these may be full or small sided games. Where appropriate, further details will be listed within the skills criteria of the activity.</a:t>
                      </a:r>
                      <a:endParaRPr lang="en-GB" sz="8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6407812"/>
                  </a:ext>
                </a:extLst>
              </a:tr>
              <a:tr h="370840">
                <a:tc>
                  <a:txBody>
                    <a:bodyPr/>
                    <a:lstStyle/>
                    <a:p>
                      <a:r>
                        <a:rPr lang="en-GB" sz="1200" b="0" u="none" dirty="0">
                          <a:solidFill>
                            <a:schemeClr val="tx1"/>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000" dirty="0" smtClean="0"/>
                        <a:t>Develop knowledge and understanding of current participation trends using a range of valid and respected sources. The factors affecting participation for a range of different groups in society will be understood, along with strategies to promote participation, using practical examples from physical activities and sports. Develop knowledge and understanding of the commercialisation of physical activity and sport including sponsorship, along with the influences of the media with examples showing the positive and negative effects on participation and performance in physical activities and sports.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dirty="0" smtClean="0"/>
                        <a:t>Demonstrate an ability to analyse and evaluate their own performance in order to analyse aspects of personal performance in a practical activity,</a:t>
                      </a:r>
                      <a:r>
                        <a:rPr lang="en-GB" sz="1000" baseline="0" dirty="0" smtClean="0"/>
                        <a:t> </a:t>
                      </a:r>
                      <a:r>
                        <a:rPr lang="en-GB" sz="1000" dirty="0" smtClean="0"/>
                        <a:t>evaluate the strengths and weaknesses of the performance and</a:t>
                      </a:r>
                      <a:r>
                        <a:rPr lang="en-GB" sz="1000" baseline="0" dirty="0" smtClean="0"/>
                        <a:t> </a:t>
                      </a:r>
                      <a:r>
                        <a:rPr lang="en-GB" sz="1000" dirty="0" smtClean="0"/>
                        <a:t>produce an action plan which aims to improve the quality and effectiveness of the performance</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800" dirty="0" smtClean="0"/>
                        <a:t>Develop knowledge and understanding of ethics in sport including definitions of the key terms of sportsmanship, gamesmanship and deviance. The effects of drugs in sport and the reasons why sports performers use drugs will be understood along with reasons for player violence with practical examples in physical activities and sports.</a:t>
                      </a:r>
                      <a:r>
                        <a:rPr lang="en-GB" sz="800" baseline="0" dirty="0" smtClean="0"/>
                        <a:t> D</a:t>
                      </a:r>
                      <a:r>
                        <a:rPr lang="en-GB" sz="800" dirty="0" smtClean="0"/>
                        <a:t>evelop knowledge and understanding of the psychological factors that can affect performers. Develop knowledge and understanding of how movement skills are learned and performed in physical activities and sports. The characteristics and classification of skilful movement will be understood, along with the role of goal setting and mental preparation to improve performance in physical activities and sports. Develop Knowledge and understanding of guidance and feedback that affects the learning and performance of movement skills. Be able to identify key terms and describe psychological concepts, using practical examples from their own performances. Show that they can explain and evaluate sports psychology theories and principles and be able to apply theory to practice.</a:t>
                      </a:r>
                      <a:endParaRPr lang="en-GB" sz="8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dirty="0" smtClean="0"/>
                        <a:t>Learners should be taught the necessary knowledge to participate in each activity. This knowledge will include applicable rules and regulations, tactics and strategies, team formations where appropriate and safety.</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68239525"/>
                  </a:ext>
                </a:extLst>
              </a:tr>
              <a:tr h="370840">
                <a:tc>
                  <a:txBody>
                    <a:bodyPr/>
                    <a:lstStyle/>
                    <a:p>
                      <a:r>
                        <a:rPr lang="en-GB" sz="1000" b="0" u="none" dirty="0">
                          <a:solidFill>
                            <a:schemeClr val="tx1"/>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000" b="0" u="none" dirty="0" smtClean="0">
                          <a:solidFill>
                            <a:schemeClr val="tx1"/>
                          </a:solidFill>
                        </a:rPr>
                        <a:t>Exam</a:t>
                      </a:r>
                      <a:r>
                        <a:rPr lang="en-US" sz="1000" b="0" u="none" baseline="0" dirty="0" smtClean="0">
                          <a:solidFill>
                            <a:schemeClr val="tx1"/>
                          </a:solidFill>
                        </a:rPr>
                        <a:t> practice of multiple choice and longer mark questions</a:t>
                      </a: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b="0" u="none" dirty="0" smtClean="0">
                          <a:solidFill>
                            <a:schemeClr val="tx1"/>
                          </a:solidFill>
                        </a:rPr>
                        <a:t>Computer skills. Self-discipline</a:t>
                      </a:r>
                      <a:r>
                        <a:rPr lang="en-GB" sz="1000" b="0" u="none" baseline="0" dirty="0" smtClean="0">
                          <a:solidFill>
                            <a:schemeClr val="tx1"/>
                          </a:solidFill>
                        </a:rPr>
                        <a:t> when working under Medium level of control</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u="none" dirty="0" smtClean="0">
                          <a:solidFill>
                            <a:schemeClr val="tx1"/>
                          </a:solidFill>
                        </a:rPr>
                        <a:t>Exam</a:t>
                      </a:r>
                      <a:r>
                        <a:rPr lang="en-US" sz="1000" b="0" u="none" baseline="0" dirty="0" smtClean="0">
                          <a:solidFill>
                            <a:schemeClr val="tx1"/>
                          </a:solidFill>
                        </a:rPr>
                        <a:t> practice of multiple choice and longer mark questions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b="0" u="none" dirty="0" smtClean="0">
                          <a:solidFill>
                            <a:schemeClr val="tx1"/>
                          </a:solidFill>
                        </a:rPr>
                        <a:t>Specific skills,</a:t>
                      </a:r>
                      <a:r>
                        <a:rPr lang="en-GB" sz="1000" b="0" u="none" baseline="0" dirty="0" smtClean="0">
                          <a:solidFill>
                            <a:schemeClr val="tx1"/>
                          </a:solidFill>
                        </a:rPr>
                        <a:t> rules and decision making for each activity</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501469523"/>
                  </a:ext>
                </a:extLst>
              </a:tr>
            </a:tbl>
          </a:graphicData>
        </a:graphic>
      </p:graphicFrame>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895" y="-238629"/>
            <a:ext cx="465044" cy="697566"/>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27926" y="-184200"/>
            <a:ext cx="857594" cy="423246"/>
          </a:xfrm>
          <a:prstGeom prst="rect">
            <a:avLst/>
          </a:prstGeom>
        </p:spPr>
      </p:pic>
    </p:spTree>
    <p:extLst>
      <p:ext uri="{BB962C8B-B14F-4D97-AF65-F5344CB8AC3E}">
        <p14:creationId xmlns:p14="http://schemas.microsoft.com/office/powerpoint/2010/main" val="16417992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2424690"/>
            <a:ext cx="9144000" cy="2387600"/>
          </a:xfrm>
        </p:spPr>
        <p:txBody>
          <a:bodyPr>
            <a:normAutofit fontScale="90000"/>
          </a:bodyPr>
          <a:lstStyle/>
          <a:p>
            <a:r>
              <a:rPr lang="en-GB" b="1" u="sng" dirty="0" smtClean="0"/>
              <a:t/>
            </a:r>
            <a:br>
              <a:rPr lang="en-GB" b="1" u="sng" dirty="0" smtClean="0"/>
            </a:br>
            <a:r>
              <a:rPr lang="en-GB" b="1" u="sng" dirty="0" smtClean="0"/>
              <a:t>PE/Dance </a:t>
            </a:r>
            <a:r>
              <a:rPr lang="en-GB" b="1" u="sng" dirty="0"/>
              <a:t>curriculum overview – Year 10 (KS4)</a:t>
            </a:r>
            <a:r>
              <a:rPr lang="en-GB" b="1" dirty="0"/>
              <a:t>   </a:t>
            </a:r>
            <a:r>
              <a:rPr lang="en-GB" b="1" u="sng" dirty="0"/>
              <a:t>Exam board: AQA GCSE Dance(8236)</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5028" y="272824"/>
            <a:ext cx="1132718" cy="1699077"/>
          </a:xfrm>
          <a:prstGeom prst="rect">
            <a:avLst/>
          </a:prstGeom>
        </p:spPr>
      </p:pic>
      <p:pic>
        <p:nvPicPr>
          <p:cNvPr id="5" name="Picture 4"/>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63683" y="0"/>
            <a:ext cx="2808633" cy="1386137"/>
          </a:xfrm>
          <a:prstGeom prst="rect">
            <a:avLst/>
          </a:prstGeom>
        </p:spPr>
      </p:pic>
    </p:spTree>
    <p:extLst>
      <p:ext uri="{BB962C8B-B14F-4D97-AF65-F5344CB8AC3E}">
        <p14:creationId xmlns:p14="http://schemas.microsoft.com/office/powerpoint/2010/main" val="22389564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0" y="-297712"/>
            <a:ext cx="12192000" cy="1325563"/>
          </a:xfrm>
        </p:spPr>
        <p:txBody>
          <a:bodyPr>
            <a:normAutofit/>
          </a:bodyPr>
          <a:lstStyle/>
          <a:p>
            <a:pPr algn="ctr"/>
            <a:r>
              <a:rPr lang="en-GB" sz="2400" b="1" u="sng" dirty="0" smtClean="0"/>
              <a:t>PE/Dance curriculum overview – Year 10 (KS4)</a:t>
            </a:r>
            <a:r>
              <a:rPr lang="en-GB" sz="2400" b="1" dirty="0" smtClean="0"/>
              <a:t>   </a:t>
            </a:r>
            <a:r>
              <a:rPr lang="en-GB" sz="2400" b="1" u="sng" dirty="0" smtClean="0"/>
              <a:t>Exam board: AQA GCSE Dance(8236)</a:t>
            </a:r>
            <a:endParaRPr lang="en-GB" sz="2400" b="1" u="sng" dirty="0">
              <a:solidFill>
                <a:srgbClr val="FF0000"/>
              </a:solidFill>
            </a:endParaRPr>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extLst/>
          </p:nvPr>
        </p:nvGraphicFramePr>
        <p:xfrm>
          <a:off x="434830" y="728981"/>
          <a:ext cx="11322339" cy="6078883"/>
        </p:xfrm>
        <a:graphic>
          <a:graphicData uri="http://schemas.openxmlformats.org/drawingml/2006/table">
            <a:tbl>
              <a:tblPr firstRow="1" bandRow="1">
                <a:tableStyleId>{5C22544A-7EE6-4342-B048-85BDC9FD1C3A}</a:tableStyleId>
              </a:tblPr>
              <a:tblGrid>
                <a:gridCol w="1408609">
                  <a:extLst>
                    <a:ext uri="{9D8B030D-6E8A-4147-A177-3AD203B41FA5}">
                      <a16:colId xmlns:a16="http://schemas.microsoft.com/office/drawing/2014/main" val="3717695141"/>
                    </a:ext>
                  </a:extLst>
                </a:gridCol>
                <a:gridCol w="1982746">
                  <a:extLst>
                    <a:ext uri="{9D8B030D-6E8A-4147-A177-3AD203B41FA5}">
                      <a16:colId xmlns:a16="http://schemas.microsoft.com/office/drawing/2014/main" val="1058426284"/>
                    </a:ext>
                  </a:extLst>
                </a:gridCol>
                <a:gridCol w="1982746">
                  <a:extLst>
                    <a:ext uri="{9D8B030D-6E8A-4147-A177-3AD203B41FA5}">
                      <a16:colId xmlns:a16="http://schemas.microsoft.com/office/drawing/2014/main" val="3960397057"/>
                    </a:ext>
                  </a:extLst>
                </a:gridCol>
                <a:gridCol w="1982746">
                  <a:extLst>
                    <a:ext uri="{9D8B030D-6E8A-4147-A177-3AD203B41FA5}">
                      <a16:colId xmlns:a16="http://schemas.microsoft.com/office/drawing/2014/main" val="3706240846"/>
                    </a:ext>
                  </a:extLst>
                </a:gridCol>
                <a:gridCol w="1982746">
                  <a:extLst>
                    <a:ext uri="{9D8B030D-6E8A-4147-A177-3AD203B41FA5}">
                      <a16:colId xmlns:a16="http://schemas.microsoft.com/office/drawing/2014/main" val="4178250955"/>
                    </a:ext>
                  </a:extLst>
                </a:gridCol>
                <a:gridCol w="1982746">
                  <a:extLst>
                    <a:ext uri="{9D8B030D-6E8A-4147-A177-3AD203B41FA5}">
                      <a16:colId xmlns:a16="http://schemas.microsoft.com/office/drawing/2014/main" val="4072156639"/>
                    </a:ext>
                  </a:extLst>
                </a:gridCol>
              </a:tblGrid>
              <a:tr h="673266">
                <a:tc>
                  <a:txBody>
                    <a:bodyPr/>
                    <a:lstStyle/>
                    <a:p>
                      <a:r>
                        <a:rPr lang="en-GB" sz="1000" b="0" u="none" dirty="0">
                          <a:solidFill>
                            <a:schemeClr val="tx1"/>
                          </a:solidFill>
                        </a:rPr>
                        <a:t>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000" b="1" u="none" dirty="0" smtClean="0">
                          <a:solidFill>
                            <a:schemeClr val="tx1"/>
                          </a:solidFill>
                        </a:rPr>
                        <a:t>Year 10</a:t>
                      </a:r>
                    </a:p>
                    <a:p>
                      <a:r>
                        <a:rPr lang="en-US" sz="1000" b="1" u="none" dirty="0" smtClean="0">
                          <a:solidFill>
                            <a:schemeClr val="tx1"/>
                          </a:solidFill>
                        </a:rPr>
                        <a:t>Choreography</a:t>
                      </a:r>
                    </a:p>
                    <a:p>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US" sz="1000" b="1" u="none" dirty="0" smtClean="0">
                          <a:solidFill>
                            <a:schemeClr val="tx1"/>
                          </a:solidFill>
                        </a:rPr>
                        <a:t>Year 10</a:t>
                      </a:r>
                    </a:p>
                    <a:p>
                      <a:r>
                        <a:rPr lang="en-US" sz="1000" b="1" u="none" dirty="0" smtClean="0">
                          <a:solidFill>
                            <a:schemeClr val="tx1"/>
                          </a:solidFill>
                        </a:rPr>
                        <a:t>Performance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1" u="none" dirty="0" smtClean="0">
                          <a:solidFill>
                            <a:schemeClr val="tx1"/>
                          </a:solidFill>
                        </a:rPr>
                        <a:t>Year 10</a:t>
                      </a:r>
                    </a:p>
                    <a:p>
                      <a:r>
                        <a:rPr lang="en-GB" sz="1000" b="1" u="none" dirty="0" smtClean="0">
                          <a:solidFill>
                            <a:schemeClr val="tx1"/>
                          </a:solidFill>
                        </a:rPr>
                        <a:t>Performance</a:t>
                      </a: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1" u="none" dirty="0" smtClean="0">
                          <a:solidFill>
                            <a:schemeClr val="tx1"/>
                          </a:solidFill>
                        </a:rPr>
                        <a:t>Year 10</a:t>
                      </a:r>
                    </a:p>
                    <a:p>
                      <a:r>
                        <a:rPr lang="en-GB" sz="1000" b="1" u="none" dirty="0" smtClean="0">
                          <a:solidFill>
                            <a:schemeClr val="tx1"/>
                          </a:solidFill>
                        </a:rPr>
                        <a:t>Critically</a:t>
                      </a:r>
                      <a:r>
                        <a:rPr lang="en-GB" sz="1000" b="1" u="none" baseline="0" dirty="0" smtClean="0">
                          <a:solidFill>
                            <a:schemeClr val="tx1"/>
                          </a:solidFill>
                        </a:rPr>
                        <a:t> appreciate own works and professional works</a:t>
                      </a:r>
                    </a:p>
                    <a:p>
                      <a:r>
                        <a:rPr lang="en-GB" sz="1000" b="1" u="none" baseline="0" dirty="0" smtClean="0">
                          <a:solidFill>
                            <a:schemeClr val="tx1"/>
                          </a:solidFill>
                        </a:rPr>
                        <a:t>A </a:t>
                      </a:r>
                      <a:r>
                        <a:rPr lang="en-GB" sz="1000" b="1" u="none" baseline="0" dirty="0" err="1" smtClean="0">
                          <a:solidFill>
                            <a:schemeClr val="tx1"/>
                          </a:solidFill>
                        </a:rPr>
                        <a:t>Linha</a:t>
                      </a:r>
                      <a:r>
                        <a:rPr lang="en-GB" sz="1000" b="1" u="none" baseline="0" dirty="0" smtClean="0">
                          <a:solidFill>
                            <a:schemeClr val="tx1"/>
                          </a:solidFill>
                        </a:rPr>
                        <a:t> </a:t>
                      </a:r>
                      <a:r>
                        <a:rPr lang="en-GB" sz="1000" b="1" u="none" baseline="0" dirty="0" err="1" smtClean="0">
                          <a:solidFill>
                            <a:schemeClr val="tx1"/>
                          </a:solidFill>
                        </a:rPr>
                        <a:t>Curva</a:t>
                      </a: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b="1" u="none" dirty="0" smtClean="0">
                          <a:solidFill>
                            <a:schemeClr val="tx1"/>
                          </a:solidFill>
                        </a:rPr>
                        <a:t>Year 10</a:t>
                      </a:r>
                    </a:p>
                    <a:p>
                      <a:r>
                        <a:rPr lang="en-GB" sz="1000" b="1" u="none" dirty="0" smtClean="0">
                          <a:solidFill>
                            <a:schemeClr val="tx1"/>
                          </a:solidFill>
                        </a:rPr>
                        <a:t>Critically</a:t>
                      </a:r>
                      <a:r>
                        <a:rPr lang="en-GB" sz="1000" b="1" u="none" baseline="0" dirty="0" smtClean="0">
                          <a:solidFill>
                            <a:schemeClr val="tx1"/>
                          </a:solidFill>
                        </a:rPr>
                        <a:t> appreciate own works and professional works </a:t>
                      </a:r>
                    </a:p>
                    <a:p>
                      <a:r>
                        <a:rPr lang="en-GB" sz="1000" b="1" u="none" baseline="0" dirty="0" smtClean="0">
                          <a:solidFill>
                            <a:schemeClr val="tx1"/>
                          </a:solidFill>
                        </a:rPr>
                        <a:t>Shadows</a:t>
                      </a: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95773868"/>
                  </a:ext>
                </a:extLst>
              </a:tr>
              <a:tr h="526904">
                <a:tc>
                  <a:txBody>
                    <a:bodyPr/>
                    <a:lstStyle/>
                    <a:p>
                      <a:r>
                        <a:rPr lang="en-GB" sz="1000" b="0" u="none" dirty="0">
                          <a:solidFill>
                            <a:schemeClr val="tx1"/>
                          </a:solidFill>
                        </a:rPr>
                        <a:t>Length of </a:t>
                      </a:r>
                      <a:r>
                        <a:rPr lang="en-GB" sz="1000" b="0" u="none" dirty="0" smtClean="0">
                          <a:solidFill>
                            <a:schemeClr val="tx1"/>
                          </a:solidFill>
                        </a:rPr>
                        <a:t>topic (in weeks)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000" b="0" u="none" dirty="0" smtClean="0">
                          <a:solidFill>
                            <a:schemeClr val="tx1"/>
                          </a:solidFill>
                        </a:rPr>
                        <a:t>HT1/HT2</a:t>
                      </a:r>
                    </a:p>
                    <a:p>
                      <a:r>
                        <a:rPr lang="en-US" sz="1000" b="0" u="none" dirty="0" smtClean="0">
                          <a:solidFill>
                            <a:schemeClr val="tx1"/>
                          </a:solidFill>
                        </a:rPr>
                        <a:t>12 weeks</a:t>
                      </a: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US" sz="1000" b="0" u="none" dirty="0" smtClean="0">
                          <a:solidFill>
                            <a:schemeClr val="tx1"/>
                          </a:solidFill>
                        </a:rPr>
                        <a:t>HT1</a:t>
                      </a:r>
                    </a:p>
                    <a:p>
                      <a:r>
                        <a:rPr lang="en-US" sz="1000" b="0" u="none" dirty="0" smtClean="0">
                          <a:solidFill>
                            <a:schemeClr val="tx1"/>
                          </a:solidFill>
                        </a:rPr>
                        <a:t>6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smtClean="0">
                          <a:solidFill>
                            <a:schemeClr val="tx1"/>
                          </a:solidFill>
                        </a:rPr>
                        <a:t>HT2</a:t>
                      </a:r>
                    </a:p>
                    <a:p>
                      <a:r>
                        <a:rPr lang="en-GB" sz="1000" b="0" u="none" dirty="0" smtClean="0">
                          <a:solidFill>
                            <a:schemeClr val="tx1"/>
                          </a:solidFill>
                        </a:rPr>
                        <a:t>6 weeks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smtClean="0">
                          <a:solidFill>
                            <a:schemeClr val="tx1"/>
                          </a:solidFill>
                        </a:rPr>
                        <a:t>HT1</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smtClean="0">
                          <a:solidFill>
                            <a:schemeClr val="tx1"/>
                          </a:solidFill>
                        </a:rPr>
                        <a:t>6 weeks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smtClean="0">
                          <a:solidFill>
                            <a:schemeClr val="tx1"/>
                          </a:solidFill>
                        </a:rPr>
                        <a:t>HT1</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smtClean="0">
                          <a:solidFill>
                            <a:schemeClr val="tx1"/>
                          </a:solidFill>
                        </a:rPr>
                        <a:t>6 weeks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264519711"/>
                  </a:ext>
                </a:extLst>
              </a:tr>
              <a:tr h="1049683">
                <a:tc>
                  <a:txBody>
                    <a:bodyPr/>
                    <a:lstStyle/>
                    <a:p>
                      <a:r>
                        <a:rPr lang="en-US" sz="1000" b="0" u="none" dirty="0" smtClean="0">
                          <a:solidFill>
                            <a:schemeClr val="tx1"/>
                          </a:solidFill>
                        </a:rPr>
                        <a:t>Links to</a:t>
                      </a:r>
                      <a:r>
                        <a:rPr lang="en-US" sz="1000" b="0" u="none" baseline="0" dirty="0" smtClean="0">
                          <a:solidFill>
                            <a:schemeClr val="tx1"/>
                          </a:solidFill>
                        </a:rPr>
                        <a:t> specification</a:t>
                      </a: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1000" b="1" u="none" kern="1200" dirty="0" smtClean="0">
                          <a:solidFill>
                            <a:schemeClr val="dk1"/>
                          </a:solidFill>
                          <a:effectLst/>
                          <a:latin typeface="+mn-lt"/>
                          <a:ea typeface="+mn-ea"/>
                          <a:cs typeface="+mn-cs"/>
                        </a:rPr>
                        <a:t>AO2/3 – Create dance, including movement material and aural setting, to communicate choreographic intention</a:t>
                      </a: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dirty="0" smtClean="0">
                          <a:solidFill>
                            <a:schemeClr val="tx1"/>
                          </a:solidFill>
                        </a:rPr>
                        <a:t>AO1/3</a:t>
                      </a:r>
                      <a:r>
                        <a:rPr lang="en-GB" sz="1000" b="1" u="none" baseline="0" dirty="0" smtClean="0">
                          <a:solidFill>
                            <a:schemeClr val="tx1"/>
                          </a:solidFill>
                        </a:rPr>
                        <a:t> – Perform dance, reflecting choreographic intention through physical, technical and expressive skills</a:t>
                      </a: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dirty="0" smtClean="0">
                          <a:solidFill>
                            <a:schemeClr val="tx1"/>
                          </a:solidFill>
                        </a:rPr>
                        <a:t>AO1/3</a:t>
                      </a:r>
                      <a:r>
                        <a:rPr lang="en-GB" sz="1000" b="1" u="none" baseline="0" dirty="0" smtClean="0">
                          <a:solidFill>
                            <a:schemeClr val="tx1"/>
                          </a:solidFill>
                        </a:rPr>
                        <a:t> – Perform dance, reflecting choreographic intention through physical, technical and expressive skills</a:t>
                      </a:r>
                      <a:endParaRPr lang="en-GB" sz="1000" b="1" u="none" dirty="0" smtClean="0">
                        <a:solidFill>
                          <a:schemeClr val="tx1"/>
                        </a:solidFill>
                      </a:endParaRPr>
                    </a:p>
                    <a:p>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dirty="0" smtClean="0">
                          <a:solidFill>
                            <a:schemeClr val="tx1"/>
                          </a:solidFill>
                        </a:rPr>
                        <a:t>AO4 - Critically</a:t>
                      </a:r>
                      <a:r>
                        <a:rPr lang="en-GB" sz="1000" b="1" u="none" baseline="0" dirty="0" smtClean="0">
                          <a:solidFill>
                            <a:schemeClr val="tx1"/>
                          </a:solidFill>
                        </a:rPr>
                        <a:t> appreciate own works and professional works through analytical, interpretative and evaluative judgements.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sng" baseline="0" dirty="0" smtClean="0">
                          <a:solidFill>
                            <a:schemeClr val="tx1"/>
                          </a:solidFill>
                        </a:rPr>
                        <a:t>A LINHA CURVA</a:t>
                      </a:r>
                      <a:endParaRPr lang="en-GB" sz="1000" b="1" u="sng"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dirty="0" smtClean="0">
                          <a:solidFill>
                            <a:schemeClr val="tx1"/>
                          </a:solidFill>
                        </a:rPr>
                        <a:t>AO4 - Critically</a:t>
                      </a:r>
                      <a:r>
                        <a:rPr lang="en-GB" sz="1000" b="1" u="none" baseline="0" dirty="0" smtClean="0">
                          <a:solidFill>
                            <a:schemeClr val="tx1"/>
                          </a:solidFill>
                        </a:rPr>
                        <a:t> appreciate own works and professional works through analytical, interpretative and evaluative judgements.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sng" baseline="0" dirty="0" smtClean="0">
                          <a:solidFill>
                            <a:schemeClr val="tx1"/>
                          </a:solidFill>
                        </a:rPr>
                        <a:t>SHADOWS</a:t>
                      </a:r>
                      <a:endParaRPr lang="en-GB" sz="1000" b="1" u="sng"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818478522"/>
                  </a:ext>
                </a:extLst>
              </a:tr>
              <a:tr h="673266">
                <a:tc>
                  <a:txBody>
                    <a:bodyPr/>
                    <a:lstStyle/>
                    <a:p>
                      <a:r>
                        <a:rPr lang="en-GB" sz="1000" b="0" u="none" dirty="0">
                          <a:solidFill>
                            <a:schemeClr val="tx1"/>
                          </a:solidFill>
                        </a:rPr>
                        <a:t>Assessment </a:t>
                      </a:r>
                      <a:r>
                        <a:rPr lang="en-GB" sz="1000" b="0" u="none" dirty="0" smtClean="0">
                          <a:solidFill>
                            <a:schemeClr val="tx1"/>
                          </a:solidFill>
                        </a:rPr>
                        <a:t>Task(s)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000" b="0" u="none" dirty="0" smtClean="0">
                          <a:solidFill>
                            <a:schemeClr val="tx1"/>
                          </a:solidFill>
                        </a:rPr>
                        <a:t>Creative choreography – actions/dynamics/space and relationships. DUET.</a:t>
                      </a:r>
                    </a:p>
                    <a:p>
                      <a:r>
                        <a:rPr lang="en-US" sz="1000" b="0" u="none" dirty="0" smtClean="0">
                          <a:solidFill>
                            <a:schemeClr val="tx1"/>
                          </a:solidFill>
                        </a:rPr>
                        <a:t>GCSE</a:t>
                      </a:r>
                      <a:r>
                        <a:rPr lang="en-US" sz="1000" b="0" u="none" baseline="0" dirty="0" smtClean="0">
                          <a:solidFill>
                            <a:schemeClr val="tx1"/>
                          </a:solidFill>
                        </a:rPr>
                        <a:t> criteria /16.</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b="0" u="none" dirty="0" smtClean="0">
                          <a:solidFill>
                            <a:schemeClr val="tx1"/>
                          </a:solidFill>
                        </a:rPr>
                        <a:t>Mock performance duet/trio</a:t>
                      </a:r>
                    </a:p>
                    <a:p>
                      <a:r>
                        <a:rPr lang="en-GB" sz="1000" b="0" u="none" dirty="0" smtClean="0">
                          <a:solidFill>
                            <a:schemeClr val="tx1"/>
                          </a:solidFill>
                        </a:rPr>
                        <a:t>GCSE Criteria /24</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smtClean="0">
                          <a:solidFill>
                            <a:schemeClr val="tx1"/>
                          </a:solidFill>
                        </a:rPr>
                        <a:t>Mock performance SOLO</a:t>
                      </a:r>
                      <a:r>
                        <a:rPr lang="en-GB" sz="1000" b="0" u="none" baseline="0" dirty="0" smtClean="0">
                          <a:solidFill>
                            <a:schemeClr val="tx1"/>
                          </a:solidFill>
                        </a:rPr>
                        <a:t>  SET PHRASE </a:t>
                      </a:r>
                      <a:r>
                        <a:rPr lang="en-GB" sz="1000" b="0" u="none" dirty="0" smtClean="0">
                          <a:solidFill>
                            <a:schemeClr val="tx1"/>
                          </a:solidFill>
                        </a:rPr>
                        <a:t>GCSE Criteria /12</a:t>
                      </a: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smtClean="0">
                          <a:solidFill>
                            <a:schemeClr val="tx1"/>
                          </a:solidFill>
                        </a:rPr>
                        <a:t>Week 5 – 6 exam</a:t>
                      </a:r>
                      <a:r>
                        <a:rPr lang="en-GB" sz="1000" b="0" u="none" baseline="0" dirty="0" smtClean="0">
                          <a:solidFill>
                            <a:schemeClr val="tx1"/>
                          </a:solidFill>
                        </a:rPr>
                        <a:t> style question</a:t>
                      </a:r>
                    </a:p>
                    <a:p>
                      <a:r>
                        <a:rPr lang="en-GB" sz="1000" b="0" u="none" baseline="0" dirty="0" smtClean="0">
                          <a:solidFill>
                            <a:schemeClr val="tx1"/>
                          </a:solidFill>
                        </a:rPr>
                        <a:t>Week 6 – MAD time</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b="0" u="none" dirty="0" smtClean="0">
                          <a:solidFill>
                            <a:schemeClr val="tx1"/>
                          </a:solidFill>
                        </a:rPr>
                        <a:t>Week 5 – 6 exam</a:t>
                      </a:r>
                      <a:r>
                        <a:rPr lang="en-GB" sz="1000" b="0" u="none" baseline="0" dirty="0" smtClean="0">
                          <a:solidFill>
                            <a:schemeClr val="tx1"/>
                          </a:solidFill>
                        </a:rPr>
                        <a:t> style question</a:t>
                      </a:r>
                    </a:p>
                    <a:p>
                      <a:r>
                        <a:rPr lang="en-GB" sz="1000" b="0" u="none" baseline="0" dirty="0" smtClean="0">
                          <a:solidFill>
                            <a:schemeClr val="tx1"/>
                          </a:solidFill>
                        </a:rPr>
                        <a:t>Week 6 – MAD time</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6407812"/>
                  </a:ext>
                </a:extLst>
              </a:tr>
              <a:tr h="819629">
                <a:tc>
                  <a:txBody>
                    <a:bodyPr/>
                    <a:lstStyle/>
                    <a:p>
                      <a:r>
                        <a:rPr lang="en-GB" sz="1000" b="0" u="none" dirty="0">
                          <a:solidFill>
                            <a:schemeClr val="tx1"/>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1000" kern="1200" dirty="0" smtClean="0">
                          <a:solidFill>
                            <a:schemeClr val="dk1"/>
                          </a:solidFill>
                          <a:effectLst/>
                          <a:latin typeface="+mn-lt"/>
                          <a:ea typeface="+mn-ea"/>
                          <a:cs typeface="+mn-cs"/>
                        </a:rPr>
                        <a:t>Action, Dynamics, Space, Relationships.</a:t>
                      </a:r>
                    </a:p>
                    <a:p>
                      <a:r>
                        <a:rPr lang="en-GB" sz="1000" kern="1200" dirty="0" smtClean="0">
                          <a:solidFill>
                            <a:schemeClr val="dk1"/>
                          </a:solidFill>
                          <a:effectLst/>
                          <a:latin typeface="+mn-lt"/>
                          <a:ea typeface="+mn-ea"/>
                          <a:cs typeface="+mn-cs"/>
                        </a:rPr>
                        <a:t>Processes-researching, generating, selecting, developing, refining and synthesising.</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b="0" u="none" dirty="0" smtClean="0">
                          <a:solidFill>
                            <a:schemeClr val="tx1"/>
                          </a:solidFill>
                        </a:rPr>
                        <a:t>Physical skills and attributes</a:t>
                      </a:r>
                    </a:p>
                    <a:p>
                      <a:r>
                        <a:rPr lang="en-GB" sz="1000" b="0" u="none" dirty="0" smtClean="0">
                          <a:solidFill>
                            <a:schemeClr val="tx1"/>
                          </a:solidFill>
                        </a:rPr>
                        <a:t>Technical skills and attributes</a:t>
                      </a:r>
                    </a:p>
                    <a:p>
                      <a:r>
                        <a:rPr lang="en-GB" sz="1000" b="0" u="none" dirty="0" smtClean="0">
                          <a:solidFill>
                            <a:schemeClr val="tx1"/>
                          </a:solidFill>
                        </a:rPr>
                        <a:t>Expressive skills and attributes</a:t>
                      </a:r>
                    </a:p>
                    <a:p>
                      <a:r>
                        <a:rPr lang="en-GB" sz="1000" b="0" u="none" dirty="0" smtClean="0">
                          <a:solidFill>
                            <a:schemeClr val="tx1"/>
                          </a:solidFill>
                        </a:rPr>
                        <a:t>Mental</a:t>
                      </a:r>
                      <a:r>
                        <a:rPr lang="en-GB" sz="1000" b="0" u="none" baseline="0" dirty="0" smtClean="0">
                          <a:solidFill>
                            <a:schemeClr val="tx1"/>
                          </a:solidFill>
                        </a:rPr>
                        <a:t> skills and attributes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smtClean="0">
                          <a:solidFill>
                            <a:schemeClr val="tx1"/>
                          </a:solidFill>
                        </a:rPr>
                        <a:t>Physical skills and attributes</a:t>
                      </a:r>
                    </a:p>
                    <a:p>
                      <a:r>
                        <a:rPr lang="en-GB" sz="1000" b="0" u="none" dirty="0" smtClean="0">
                          <a:solidFill>
                            <a:schemeClr val="tx1"/>
                          </a:solidFill>
                        </a:rPr>
                        <a:t>Technical skills and attributes</a:t>
                      </a:r>
                    </a:p>
                    <a:p>
                      <a:r>
                        <a:rPr lang="en-GB" sz="1000" b="0" u="none" dirty="0" smtClean="0">
                          <a:solidFill>
                            <a:schemeClr val="tx1"/>
                          </a:solidFill>
                        </a:rPr>
                        <a:t>Expressive skills and attributes</a:t>
                      </a:r>
                    </a:p>
                    <a:p>
                      <a:r>
                        <a:rPr lang="en-GB" sz="1000" b="0" u="none" dirty="0" smtClean="0">
                          <a:solidFill>
                            <a:schemeClr val="tx1"/>
                          </a:solidFill>
                        </a:rPr>
                        <a:t>Mental</a:t>
                      </a:r>
                      <a:r>
                        <a:rPr lang="en-GB" sz="1000" b="0" u="none" baseline="0" dirty="0" smtClean="0">
                          <a:solidFill>
                            <a:schemeClr val="tx1"/>
                          </a:solidFill>
                        </a:rPr>
                        <a:t> skills and attributes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smtClean="0">
                          <a:solidFill>
                            <a:schemeClr val="tx1"/>
                          </a:solidFill>
                        </a:rPr>
                        <a:t>‘A </a:t>
                      </a:r>
                      <a:r>
                        <a:rPr lang="en-GB" sz="1000" b="0" u="none" dirty="0" err="1" smtClean="0">
                          <a:solidFill>
                            <a:schemeClr val="tx1"/>
                          </a:solidFill>
                        </a:rPr>
                        <a:t>Linha</a:t>
                      </a:r>
                      <a:r>
                        <a:rPr lang="en-GB" sz="1000" b="0" u="none" dirty="0" smtClean="0">
                          <a:solidFill>
                            <a:schemeClr val="tx1"/>
                          </a:solidFill>
                        </a:rPr>
                        <a:t> </a:t>
                      </a:r>
                      <a:r>
                        <a:rPr lang="en-GB" sz="1000" b="0" u="none" dirty="0" err="1" smtClean="0">
                          <a:solidFill>
                            <a:schemeClr val="tx1"/>
                          </a:solidFill>
                        </a:rPr>
                        <a:t>Curva</a:t>
                      </a:r>
                      <a:r>
                        <a:rPr lang="en-GB" sz="1000" b="0" u="none" dirty="0" smtClean="0">
                          <a:solidFill>
                            <a:schemeClr val="tx1"/>
                          </a:solidFill>
                        </a:rPr>
                        <a:t>’</a:t>
                      </a:r>
                    </a:p>
                    <a:p>
                      <a:r>
                        <a:rPr lang="en-GB" sz="1000" b="0" u="none" dirty="0" smtClean="0">
                          <a:solidFill>
                            <a:schemeClr val="tx1"/>
                          </a:solidFill>
                        </a:rPr>
                        <a:t>Critically</a:t>
                      </a:r>
                      <a:r>
                        <a:rPr lang="en-GB" sz="1000" b="0" u="none" baseline="0" dirty="0" smtClean="0">
                          <a:solidFill>
                            <a:schemeClr val="tx1"/>
                          </a:solidFill>
                        </a:rPr>
                        <a:t> appreciate</a:t>
                      </a:r>
                      <a:r>
                        <a:rPr lang="en-GB" sz="1000" b="0" u="none" dirty="0" smtClean="0">
                          <a:solidFill>
                            <a:schemeClr val="tx1"/>
                          </a:solidFill>
                        </a:rPr>
                        <a:t> all aspects of ‘A </a:t>
                      </a:r>
                      <a:r>
                        <a:rPr lang="en-GB" sz="1000" b="0" u="none" dirty="0" err="1" smtClean="0">
                          <a:solidFill>
                            <a:schemeClr val="tx1"/>
                          </a:solidFill>
                        </a:rPr>
                        <a:t>Linha</a:t>
                      </a:r>
                      <a:r>
                        <a:rPr lang="en-GB" sz="1000" b="0" u="none" dirty="0" smtClean="0">
                          <a:solidFill>
                            <a:schemeClr val="tx1"/>
                          </a:solidFill>
                        </a:rPr>
                        <a:t> </a:t>
                      </a:r>
                      <a:r>
                        <a:rPr lang="en-GB" sz="1000" b="0" u="none" dirty="0" err="1" smtClean="0">
                          <a:solidFill>
                            <a:schemeClr val="tx1"/>
                          </a:solidFill>
                        </a:rPr>
                        <a:t>Curva</a:t>
                      </a:r>
                      <a:r>
                        <a:rPr lang="en-GB" sz="1000" b="0" u="none" dirty="0" smtClean="0">
                          <a:solidFill>
                            <a:schemeClr val="tx1"/>
                          </a:solidFill>
                        </a:rPr>
                        <a:t>’ as professional</a:t>
                      </a:r>
                      <a:r>
                        <a:rPr lang="en-GB" sz="1000" b="0" u="none" baseline="0" dirty="0" smtClean="0">
                          <a:solidFill>
                            <a:schemeClr val="tx1"/>
                          </a:solidFill>
                        </a:rPr>
                        <a:t> works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b="0" u="none" dirty="0" smtClean="0">
                          <a:solidFill>
                            <a:schemeClr val="tx1"/>
                          </a:solidFill>
                        </a:rPr>
                        <a:t>‘Shadows’</a:t>
                      </a:r>
                    </a:p>
                    <a:p>
                      <a:r>
                        <a:rPr lang="en-GB" sz="1000" b="0" u="none" dirty="0" smtClean="0">
                          <a:solidFill>
                            <a:schemeClr val="tx1"/>
                          </a:solidFill>
                        </a:rPr>
                        <a:t>Critically</a:t>
                      </a:r>
                      <a:r>
                        <a:rPr lang="en-GB" sz="1000" b="0" u="none" baseline="0" dirty="0" smtClean="0">
                          <a:solidFill>
                            <a:schemeClr val="tx1"/>
                          </a:solidFill>
                        </a:rPr>
                        <a:t> appreciate</a:t>
                      </a:r>
                      <a:r>
                        <a:rPr lang="en-GB" sz="1000" b="0" u="none" dirty="0" smtClean="0">
                          <a:solidFill>
                            <a:schemeClr val="tx1"/>
                          </a:solidFill>
                        </a:rPr>
                        <a:t> all aspects of ‘Shadows’ as professional</a:t>
                      </a:r>
                      <a:r>
                        <a:rPr lang="en-GB" sz="1000" b="0" u="none" baseline="0" dirty="0" smtClean="0">
                          <a:solidFill>
                            <a:schemeClr val="tx1"/>
                          </a:solidFill>
                        </a:rPr>
                        <a:t> works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68239525"/>
                  </a:ext>
                </a:extLst>
              </a:tr>
              <a:tr h="2136889">
                <a:tc>
                  <a:txBody>
                    <a:bodyPr/>
                    <a:lstStyle/>
                    <a:p>
                      <a:r>
                        <a:rPr lang="en-GB" sz="1000" b="0" u="none" dirty="0">
                          <a:solidFill>
                            <a:schemeClr val="tx1"/>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000" b="0" u="none" dirty="0" smtClean="0">
                          <a:solidFill>
                            <a:schemeClr val="tx1"/>
                          </a:solidFill>
                        </a:rPr>
                        <a:t>-creative</a:t>
                      </a:r>
                      <a:r>
                        <a:rPr lang="en-US" sz="1000" b="0" u="none" baseline="0" dirty="0" smtClean="0">
                          <a:solidFill>
                            <a:schemeClr val="tx1"/>
                          </a:solidFill>
                        </a:rPr>
                        <a:t> and imaginative response to range of stimuli</a:t>
                      </a:r>
                    </a:p>
                    <a:p>
                      <a:r>
                        <a:rPr lang="en-US" sz="1000" b="0" u="none" baseline="0" dirty="0" smtClean="0">
                          <a:solidFill>
                            <a:schemeClr val="tx1"/>
                          </a:solidFill>
                        </a:rPr>
                        <a:t>-use of imagination, problem solving, creativity and synthesis of ideas</a:t>
                      </a:r>
                    </a:p>
                    <a:p>
                      <a:r>
                        <a:rPr lang="en-US" sz="1000" b="0" u="none" baseline="0" dirty="0" smtClean="0">
                          <a:solidFill>
                            <a:schemeClr val="tx1"/>
                          </a:solidFill>
                        </a:rPr>
                        <a:t>-application of knowledge, skills and understanding of choreographic forms and devices</a:t>
                      </a:r>
                    </a:p>
                    <a:p>
                      <a:r>
                        <a:rPr lang="en-US" sz="1000" b="0" u="none" baseline="0" dirty="0" smtClean="0">
                          <a:solidFill>
                            <a:schemeClr val="tx1"/>
                          </a:solidFill>
                        </a:rPr>
                        <a:t>-communication of ideas, feelings, emotions, meanings and moods</a:t>
                      </a:r>
                      <a:endParaRPr lang="en-US" sz="1000" b="0" u="none" dirty="0" smtClean="0">
                        <a:solidFill>
                          <a:schemeClr val="tx1"/>
                        </a:solidFill>
                      </a:endParaRPr>
                    </a:p>
                    <a:p>
                      <a:endParaRPr lang="en-US" sz="1000" b="0" u="none" dirty="0" smtClean="0">
                        <a:solidFill>
                          <a:schemeClr val="tx1"/>
                        </a:solidFill>
                      </a:endParaRPr>
                    </a:p>
                    <a:p>
                      <a:endParaRPr lang="en-US" sz="1000" b="0" u="none" dirty="0" smtClean="0">
                        <a:solidFill>
                          <a:schemeClr val="tx1"/>
                        </a:solidFill>
                      </a:endParaRPr>
                    </a:p>
                    <a:p>
                      <a:endParaRPr lang="en-US" sz="1000" b="0" u="none" dirty="0" smtClean="0">
                        <a:solidFill>
                          <a:schemeClr val="tx1"/>
                        </a:solidFill>
                      </a:endParaRP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b="0" u="none" dirty="0" smtClean="0">
                          <a:solidFill>
                            <a:schemeClr val="tx1"/>
                          </a:solidFill>
                        </a:rPr>
                        <a:t>-application of knowledge, skills and understanding for performing</a:t>
                      </a:r>
                    </a:p>
                    <a:p>
                      <a:r>
                        <a:rPr lang="en-GB" sz="1000" b="0" u="none" dirty="0" smtClean="0">
                          <a:solidFill>
                            <a:schemeClr val="tx1"/>
                          </a:solidFill>
                        </a:rPr>
                        <a:t>-development of physical, technical, mental and expressive skills.</a:t>
                      </a:r>
                    </a:p>
                    <a:p>
                      <a:r>
                        <a:rPr lang="en-GB" sz="1000" b="0" u="none" dirty="0" smtClean="0">
                          <a:solidFill>
                            <a:schemeClr val="tx1"/>
                          </a:solidFill>
                        </a:rPr>
                        <a:t>-communication of choreographic intention and artistry</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smtClean="0">
                          <a:solidFill>
                            <a:schemeClr val="tx1"/>
                          </a:solidFill>
                        </a:rPr>
                        <a:t>-application of knowledge, skills and understanding for performing</a:t>
                      </a:r>
                    </a:p>
                    <a:p>
                      <a:r>
                        <a:rPr lang="en-GB" sz="1000" b="0" u="none" dirty="0" smtClean="0">
                          <a:solidFill>
                            <a:schemeClr val="tx1"/>
                          </a:solidFill>
                        </a:rPr>
                        <a:t>-development of physical, technical, mental and expressive skills.</a:t>
                      </a:r>
                    </a:p>
                    <a:p>
                      <a:r>
                        <a:rPr lang="en-GB" sz="1000" b="0" u="none" dirty="0" smtClean="0">
                          <a:solidFill>
                            <a:schemeClr val="tx1"/>
                          </a:solidFill>
                        </a:rPr>
                        <a:t>-communication of choreographic intention and artistry</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smtClean="0">
                          <a:solidFill>
                            <a:schemeClr val="tx1"/>
                          </a:solidFill>
                        </a:rPr>
                        <a:t>-articulation</a:t>
                      </a:r>
                      <a:r>
                        <a:rPr lang="en-GB" sz="1000" b="0" u="none" baseline="0" dirty="0" smtClean="0">
                          <a:solidFill>
                            <a:schemeClr val="tx1"/>
                          </a:solidFill>
                        </a:rPr>
                        <a:t> of knowledge and critical reflection to inform, artistic process.</a:t>
                      </a:r>
                    </a:p>
                    <a:p>
                      <a:r>
                        <a:rPr lang="en-GB" sz="1000" b="0" u="none" baseline="0" dirty="0" smtClean="0">
                          <a:solidFill>
                            <a:schemeClr val="tx1"/>
                          </a:solidFill>
                        </a:rPr>
                        <a:t>-critical appreciation of dance in its physical, artistic, aesthetic and cultural contexts.</a:t>
                      </a:r>
                    </a:p>
                    <a:p>
                      <a:r>
                        <a:rPr lang="en-GB" sz="1000" b="0" u="none" baseline="0" dirty="0" smtClean="0">
                          <a:solidFill>
                            <a:schemeClr val="tx1"/>
                          </a:solidFill>
                        </a:rPr>
                        <a:t>-critical analysis, interpretation, evaluation and appreciation of professional works.</a:t>
                      </a: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b="0" u="none" dirty="0" smtClean="0">
                          <a:solidFill>
                            <a:schemeClr val="tx1"/>
                          </a:solidFill>
                        </a:rPr>
                        <a:t>-articulation</a:t>
                      </a:r>
                      <a:r>
                        <a:rPr lang="en-GB" sz="1000" b="0" u="none" baseline="0" dirty="0" smtClean="0">
                          <a:solidFill>
                            <a:schemeClr val="tx1"/>
                          </a:solidFill>
                        </a:rPr>
                        <a:t> of knowledge and critical reflection to inform, artistic process.</a:t>
                      </a:r>
                    </a:p>
                    <a:p>
                      <a:r>
                        <a:rPr lang="en-GB" sz="1000" b="0" u="none" baseline="0" dirty="0" smtClean="0">
                          <a:solidFill>
                            <a:schemeClr val="tx1"/>
                          </a:solidFill>
                        </a:rPr>
                        <a:t>-critical appreciation of dance in its physical, artistic, aesthetic and cultural contexts.</a:t>
                      </a:r>
                    </a:p>
                    <a:p>
                      <a:r>
                        <a:rPr lang="en-GB" sz="1000" b="0" u="none" baseline="0" dirty="0" smtClean="0">
                          <a:solidFill>
                            <a:schemeClr val="tx1"/>
                          </a:solidFill>
                        </a:rPr>
                        <a:t>-critical analysis, interpretation, evaluation and appreciation of professional works.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501469523"/>
                  </a:ext>
                </a:extLst>
              </a:tr>
            </a:tbl>
          </a:graphicData>
        </a:graphic>
      </p:graphicFrame>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864" y="-204113"/>
            <a:ext cx="465044" cy="697566"/>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66589" y="110154"/>
            <a:ext cx="857594" cy="423246"/>
          </a:xfrm>
          <a:prstGeom prst="rect">
            <a:avLst/>
          </a:prstGeom>
        </p:spPr>
      </p:pic>
    </p:spTree>
    <p:extLst>
      <p:ext uri="{BB962C8B-B14F-4D97-AF65-F5344CB8AC3E}">
        <p14:creationId xmlns:p14="http://schemas.microsoft.com/office/powerpoint/2010/main" val="23846540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C7AB6D-2360-4CA7-90AB-BFEAA7AB63EC}"/>
              </a:ext>
            </a:extLst>
          </p:cNvPr>
          <p:cNvSpPr>
            <a:spLocks noGrp="1"/>
          </p:cNvSpPr>
          <p:nvPr>
            <p:ph type="title"/>
          </p:nvPr>
        </p:nvSpPr>
        <p:spPr>
          <a:xfrm>
            <a:off x="0" y="-297712"/>
            <a:ext cx="12192000" cy="1325563"/>
          </a:xfrm>
        </p:spPr>
        <p:txBody>
          <a:bodyPr>
            <a:normAutofit/>
          </a:bodyPr>
          <a:lstStyle/>
          <a:p>
            <a:pPr algn="ctr"/>
            <a:r>
              <a:rPr lang="en-GB" sz="2400" b="1" u="sng" dirty="0" smtClean="0"/>
              <a:t>PE/Dance curriculum overview – Year 10 (KS4)</a:t>
            </a:r>
            <a:r>
              <a:rPr lang="en-GB" sz="2400" b="1" dirty="0" smtClean="0"/>
              <a:t>   </a:t>
            </a:r>
            <a:r>
              <a:rPr lang="en-GB" sz="2400" b="1" u="sng" dirty="0" smtClean="0"/>
              <a:t>Exam board: AQA GCSE Dance(8236)</a:t>
            </a:r>
            <a:endParaRPr lang="en-GB" sz="2400" b="1" u="sng" dirty="0">
              <a:solidFill>
                <a:srgbClr val="FF0000"/>
              </a:solidFill>
            </a:endParaRPr>
          </a:p>
        </p:txBody>
      </p:sp>
      <p:graphicFrame>
        <p:nvGraphicFramePr>
          <p:cNvPr id="5" name="Table 4">
            <a:extLst>
              <a:ext uri="{FF2B5EF4-FFF2-40B4-BE49-F238E27FC236}">
                <a16:creationId xmlns:a16="http://schemas.microsoft.com/office/drawing/2014/main" id="{48971629-6FB2-49FB-9A65-7771F0CE8799}"/>
              </a:ext>
            </a:extLst>
          </p:cNvPr>
          <p:cNvGraphicFramePr>
            <a:graphicFrameLocks noGrp="1"/>
          </p:cNvGraphicFramePr>
          <p:nvPr>
            <p:extLst/>
          </p:nvPr>
        </p:nvGraphicFramePr>
        <p:xfrm>
          <a:off x="434830" y="728982"/>
          <a:ext cx="11322339" cy="6063668"/>
        </p:xfrm>
        <a:graphic>
          <a:graphicData uri="http://schemas.openxmlformats.org/drawingml/2006/table">
            <a:tbl>
              <a:tblPr firstRow="1" bandRow="1">
                <a:tableStyleId>{5C22544A-7EE6-4342-B048-85BDC9FD1C3A}</a:tableStyleId>
              </a:tblPr>
              <a:tblGrid>
                <a:gridCol w="1408609">
                  <a:extLst>
                    <a:ext uri="{9D8B030D-6E8A-4147-A177-3AD203B41FA5}">
                      <a16:colId xmlns:a16="http://schemas.microsoft.com/office/drawing/2014/main" val="3717695141"/>
                    </a:ext>
                  </a:extLst>
                </a:gridCol>
                <a:gridCol w="1982746">
                  <a:extLst>
                    <a:ext uri="{9D8B030D-6E8A-4147-A177-3AD203B41FA5}">
                      <a16:colId xmlns:a16="http://schemas.microsoft.com/office/drawing/2014/main" val="1058426284"/>
                    </a:ext>
                  </a:extLst>
                </a:gridCol>
                <a:gridCol w="1982746">
                  <a:extLst>
                    <a:ext uri="{9D8B030D-6E8A-4147-A177-3AD203B41FA5}">
                      <a16:colId xmlns:a16="http://schemas.microsoft.com/office/drawing/2014/main" val="3960397057"/>
                    </a:ext>
                  </a:extLst>
                </a:gridCol>
                <a:gridCol w="1982746">
                  <a:extLst>
                    <a:ext uri="{9D8B030D-6E8A-4147-A177-3AD203B41FA5}">
                      <a16:colId xmlns:a16="http://schemas.microsoft.com/office/drawing/2014/main" val="3706240846"/>
                    </a:ext>
                  </a:extLst>
                </a:gridCol>
                <a:gridCol w="1982746">
                  <a:extLst>
                    <a:ext uri="{9D8B030D-6E8A-4147-A177-3AD203B41FA5}">
                      <a16:colId xmlns:a16="http://schemas.microsoft.com/office/drawing/2014/main" val="4178250955"/>
                    </a:ext>
                  </a:extLst>
                </a:gridCol>
                <a:gridCol w="1982746">
                  <a:extLst>
                    <a:ext uri="{9D8B030D-6E8A-4147-A177-3AD203B41FA5}">
                      <a16:colId xmlns:a16="http://schemas.microsoft.com/office/drawing/2014/main" val="4072156639"/>
                    </a:ext>
                  </a:extLst>
                </a:gridCol>
              </a:tblGrid>
              <a:tr h="678243">
                <a:tc>
                  <a:txBody>
                    <a:bodyPr/>
                    <a:lstStyle/>
                    <a:p>
                      <a:r>
                        <a:rPr lang="en-GB" sz="1000" b="0" u="none" dirty="0">
                          <a:solidFill>
                            <a:schemeClr val="tx1"/>
                          </a:solidFill>
                        </a:rPr>
                        <a:t>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000" b="1" u="none" dirty="0" smtClean="0">
                          <a:solidFill>
                            <a:schemeClr val="tx1"/>
                          </a:solidFill>
                        </a:rPr>
                        <a:t>Year 10</a:t>
                      </a:r>
                    </a:p>
                    <a:p>
                      <a:r>
                        <a:rPr lang="en-US" sz="1000" b="1" u="none" dirty="0" smtClean="0">
                          <a:solidFill>
                            <a:schemeClr val="tx1"/>
                          </a:solidFill>
                        </a:rPr>
                        <a:t>Choreography</a:t>
                      </a:r>
                    </a:p>
                    <a:p>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US" sz="1000" b="1" u="none" dirty="0" smtClean="0">
                          <a:solidFill>
                            <a:schemeClr val="tx1"/>
                          </a:solidFill>
                        </a:rPr>
                        <a:t>Year 10</a:t>
                      </a:r>
                    </a:p>
                    <a:p>
                      <a:r>
                        <a:rPr lang="en-US" sz="1000" b="1" u="none" dirty="0" smtClean="0">
                          <a:solidFill>
                            <a:schemeClr val="tx1"/>
                          </a:solidFill>
                        </a:rPr>
                        <a:t>Performance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1" u="none" dirty="0" smtClean="0">
                          <a:solidFill>
                            <a:schemeClr val="tx1"/>
                          </a:solidFill>
                        </a:rPr>
                        <a:t>Year 10</a:t>
                      </a:r>
                    </a:p>
                    <a:p>
                      <a:r>
                        <a:rPr lang="en-GB" sz="1000" b="1" u="none" dirty="0" smtClean="0">
                          <a:solidFill>
                            <a:schemeClr val="tx1"/>
                          </a:solidFill>
                        </a:rPr>
                        <a:t>Performance</a:t>
                      </a: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1" u="none" dirty="0" smtClean="0">
                          <a:solidFill>
                            <a:schemeClr val="tx1"/>
                          </a:solidFill>
                        </a:rPr>
                        <a:t>Year 10</a:t>
                      </a:r>
                    </a:p>
                    <a:p>
                      <a:r>
                        <a:rPr lang="en-GB" sz="1000" b="1" u="none" dirty="0" smtClean="0">
                          <a:solidFill>
                            <a:schemeClr val="tx1"/>
                          </a:solidFill>
                        </a:rPr>
                        <a:t>Critically</a:t>
                      </a:r>
                      <a:r>
                        <a:rPr lang="en-GB" sz="1000" b="1" u="none" baseline="0" dirty="0" smtClean="0">
                          <a:solidFill>
                            <a:schemeClr val="tx1"/>
                          </a:solidFill>
                        </a:rPr>
                        <a:t> appreciate own works and professional works</a:t>
                      </a:r>
                    </a:p>
                    <a:p>
                      <a:r>
                        <a:rPr lang="en-GB" sz="1000" b="1" u="none" baseline="0" dirty="0" smtClean="0">
                          <a:solidFill>
                            <a:schemeClr val="tx1"/>
                          </a:solidFill>
                        </a:rPr>
                        <a:t>Within Her Eyes</a:t>
                      </a: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b="1" u="none" dirty="0" smtClean="0">
                          <a:solidFill>
                            <a:schemeClr val="tx1"/>
                          </a:solidFill>
                        </a:rPr>
                        <a:t>Year 10</a:t>
                      </a:r>
                    </a:p>
                    <a:p>
                      <a:r>
                        <a:rPr lang="en-GB" sz="1000" b="1" u="none" dirty="0" smtClean="0">
                          <a:solidFill>
                            <a:schemeClr val="tx1"/>
                          </a:solidFill>
                        </a:rPr>
                        <a:t>Critically</a:t>
                      </a:r>
                      <a:r>
                        <a:rPr lang="en-GB" sz="1000" b="1" u="none" baseline="0" dirty="0" smtClean="0">
                          <a:solidFill>
                            <a:schemeClr val="tx1"/>
                          </a:solidFill>
                        </a:rPr>
                        <a:t> appreciate own works and professional works </a:t>
                      </a:r>
                    </a:p>
                    <a:p>
                      <a:r>
                        <a:rPr lang="en-GB" sz="1000" b="1" u="none" baseline="0" dirty="0" smtClean="0">
                          <a:solidFill>
                            <a:schemeClr val="tx1"/>
                          </a:solidFill>
                        </a:rPr>
                        <a:t>Emancipation of </a:t>
                      </a:r>
                      <a:r>
                        <a:rPr lang="en-GB" sz="1000" b="1" u="none" baseline="0" dirty="0" err="1" smtClean="0">
                          <a:solidFill>
                            <a:schemeClr val="tx1"/>
                          </a:solidFill>
                        </a:rPr>
                        <a:t>Expressionsim</a:t>
                      </a: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95773868"/>
                  </a:ext>
                </a:extLst>
              </a:tr>
              <a:tr h="530799">
                <a:tc>
                  <a:txBody>
                    <a:bodyPr/>
                    <a:lstStyle/>
                    <a:p>
                      <a:r>
                        <a:rPr lang="en-GB" sz="1000" b="0" u="none" dirty="0">
                          <a:solidFill>
                            <a:schemeClr val="tx1"/>
                          </a:solidFill>
                        </a:rPr>
                        <a:t>Length of </a:t>
                      </a:r>
                      <a:r>
                        <a:rPr lang="en-GB" sz="1000" b="0" u="none" dirty="0" smtClean="0">
                          <a:solidFill>
                            <a:schemeClr val="tx1"/>
                          </a:solidFill>
                        </a:rPr>
                        <a:t>topic (in weeks)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000" b="0" u="none" dirty="0" smtClean="0">
                          <a:solidFill>
                            <a:schemeClr val="tx1"/>
                          </a:solidFill>
                        </a:rPr>
                        <a:t>HT3/HT4</a:t>
                      </a:r>
                    </a:p>
                    <a:p>
                      <a:r>
                        <a:rPr lang="en-US" sz="1000" b="0" u="none" dirty="0" smtClean="0">
                          <a:solidFill>
                            <a:schemeClr val="tx1"/>
                          </a:solidFill>
                        </a:rPr>
                        <a:t>12 weeks</a:t>
                      </a: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US" sz="1000" b="0" u="none" dirty="0" smtClean="0">
                          <a:solidFill>
                            <a:schemeClr val="tx1"/>
                          </a:solidFill>
                        </a:rPr>
                        <a:t>HT3</a:t>
                      </a:r>
                    </a:p>
                    <a:p>
                      <a:r>
                        <a:rPr lang="en-US" sz="1000" b="0" u="none" dirty="0" smtClean="0">
                          <a:solidFill>
                            <a:schemeClr val="tx1"/>
                          </a:solidFill>
                        </a:rPr>
                        <a:t>6 weeks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smtClean="0">
                          <a:solidFill>
                            <a:schemeClr val="tx1"/>
                          </a:solidFill>
                        </a:rPr>
                        <a:t>HT4</a:t>
                      </a:r>
                    </a:p>
                    <a:p>
                      <a:r>
                        <a:rPr lang="en-GB" sz="1000" b="0" u="none" dirty="0" smtClean="0">
                          <a:solidFill>
                            <a:schemeClr val="tx1"/>
                          </a:solidFill>
                        </a:rPr>
                        <a:t>6 weeks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smtClean="0">
                          <a:solidFill>
                            <a:schemeClr val="tx1"/>
                          </a:solidFill>
                        </a:rPr>
                        <a:t>HT3</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smtClean="0">
                          <a:solidFill>
                            <a:schemeClr val="tx1"/>
                          </a:solidFill>
                        </a:rPr>
                        <a:t>6 weeks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smtClean="0">
                          <a:solidFill>
                            <a:schemeClr val="tx1"/>
                          </a:solidFill>
                        </a:rPr>
                        <a:t>HT4</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u="none" dirty="0" smtClean="0">
                          <a:solidFill>
                            <a:schemeClr val="tx1"/>
                          </a:solidFill>
                        </a:rPr>
                        <a:t>6 weeks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264519711"/>
                  </a:ext>
                </a:extLst>
              </a:tr>
              <a:tr h="990264">
                <a:tc>
                  <a:txBody>
                    <a:bodyPr/>
                    <a:lstStyle/>
                    <a:p>
                      <a:r>
                        <a:rPr lang="en-US" sz="1000" b="0" u="none" dirty="0" smtClean="0">
                          <a:solidFill>
                            <a:schemeClr val="tx1"/>
                          </a:solidFill>
                        </a:rPr>
                        <a:t>Links to</a:t>
                      </a:r>
                      <a:r>
                        <a:rPr lang="en-US" sz="1000" b="0" u="none" baseline="0" dirty="0" smtClean="0">
                          <a:solidFill>
                            <a:schemeClr val="tx1"/>
                          </a:solidFill>
                        </a:rPr>
                        <a:t> specification</a:t>
                      </a: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1000" b="1" u="none" kern="1200" dirty="0" smtClean="0">
                          <a:solidFill>
                            <a:schemeClr val="dk1"/>
                          </a:solidFill>
                          <a:effectLst/>
                          <a:latin typeface="+mn-lt"/>
                          <a:ea typeface="+mn-ea"/>
                          <a:cs typeface="+mn-cs"/>
                        </a:rPr>
                        <a:t>AO2/3 – Create dance, including movement material and aural setting, to communicate choreographic intention</a:t>
                      </a: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dirty="0" smtClean="0">
                          <a:solidFill>
                            <a:schemeClr val="tx1"/>
                          </a:solidFill>
                        </a:rPr>
                        <a:t>AO1/3</a:t>
                      </a:r>
                      <a:r>
                        <a:rPr lang="en-GB" sz="1000" b="1" u="none" baseline="0" dirty="0" smtClean="0">
                          <a:solidFill>
                            <a:schemeClr val="tx1"/>
                          </a:solidFill>
                        </a:rPr>
                        <a:t> – Perform dance, reflecting choreographic intention through physical, technical and expressive skills</a:t>
                      </a: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dirty="0" smtClean="0">
                          <a:solidFill>
                            <a:schemeClr val="tx1"/>
                          </a:solidFill>
                        </a:rPr>
                        <a:t>AO1/3</a:t>
                      </a:r>
                      <a:r>
                        <a:rPr lang="en-GB" sz="1000" b="1" u="none" baseline="0" dirty="0" smtClean="0">
                          <a:solidFill>
                            <a:schemeClr val="tx1"/>
                          </a:solidFill>
                        </a:rPr>
                        <a:t> – Perform dance, reflecting choreographic intention through physical, technical and expressive skills</a:t>
                      </a:r>
                      <a:endParaRPr lang="en-GB" sz="1000" b="1" u="none" dirty="0" smtClean="0">
                        <a:solidFill>
                          <a:schemeClr val="tx1"/>
                        </a:solidFill>
                      </a:endParaRPr>
                    </a:p>
                    <a:p>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dirty="0" smtClean="0">
                          <a:solidFill>
                            <a:schemeClr val="tx1"/>
                          </a:solidFill>
                        </a:rPr>
                        <a:t>AO4 - Critically</a:t>
                      </a:r>
                      <a:r>
                        <a:rPr lang="en-GB" sz="1000" b="1" u="none" baseline="0" dirty="0" smtClean="0">
                          <a:solidFill>
                            <a:schemeClr val="tx1"/>
                          </a:solidFill>
                        </a:rPr>
                        <a:t> appreciate own works and professional works through analytical, interpretative and evaluative judgements.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sng" baseline="0" dirty="0" smtClean="0">
                          <a:solidFill>
                            <a:schemeClr val="tx1"/>
                          </a:solidFill>
                        </a:rPr>
                        <a:t>WITHIN HER EYES</a:t>
                      </a:r>
                      <a:endParaRPr lang="en-GB" sz="1000" b="1" u="sng"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b="1"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none" dirty="0" smtClean="0">
                          <a:solidFill>
                            <a:schemeClr val="tx1"/>
                          </a:solidFill>
                        </a:rPr>
                        <a:t>AO4 - Critically</a:t>
                      </a:r>
                      <a:r>
                        <a:rPr lang="en-GB" sz="1000" b="1" u="none" baseline="0" dirty="0" smtClean="0">
                          <a:solidFill>
                            <a:schemeClr val="tx1"/>
                          </a:solidFill>
                        </a:rPr>
                        <a:t> appreciate own works and professional works through analytical, interpretative and evaluative judgements.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b="1" u="sng" baseline="0" dirty="0" smtClean="0">
                          <a:solidFill>
                            <a:schemeClr val="tx1"/>
                          </a:solidFill>
                        </a:rPr>
                        <a:t>EMANCIPATION OF EXPRESSIONSIM</a:t>
                      </a:r>
                      <a:endParaRPr lang="en-GB" sz="1000" b="1" u="sng"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818478522"/>
                  </a:ext>
                </a:extLst>
              </a:tr>
              <a:tr h="825687">
                <a:tc>
                  <a:txBody>
                    <a:bodyPr/>
                    <a:lstStyle/>
                    <a:p>
                      <a:r>
                        <a:rPr lang="en-GB" sz="1000" b="0" u="none" dirty="0">
                          <a:solidFill>
                            <a:schemeClr val="tx1"/>
                          </a:solidFill>
                        </a:rPr>
                        <a:t>Assessment </a:t>
                      </a:r>
                      <a:r>
                        <a:rPr lang="en-GB" sz="1000" b="0" u="none" dirty="0" smtClean="0">
                          <a:solidFill>
                            <a:schemeClr val="tx1"/>
                          </a:solidFill>
                        </a:rPr>
                        <a:t>Task(s)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000" b="0" u="none" dirty="0" smtClean="0">
                          <a:solidFill>
                            <a:schemeClr val="tx1"/>
                          </a:solidFill>
                        </a:rPr>
                        <a:t>Creative choreography – Stimulus</a:t>
                      </a:r>
                      <a:r>
                        <a:rPr lang="en-US" sz="1000" b="0" u="none" baseline="0" dirty="0" smtClean="0">
                          <a:solidFill>
                            <a:schemeClr val="tx1"/>
                          </a:solidFill>
                        </a:rPr>
                        <a:t> development/motif development/choreographic devices</a:t>
                      </a:r>
                      <a:r>
                        <a:rPr lang="en-US" sz="1000" b="0" u="none" dirty="0" smtClean="0">
                          <a:solidFill>
                            <a:schemeClr val="tx1"/>
                          </a:solidFill>
                        </a:rPr>
                        <a:t>. DUET.</a:t>
                      </a:r>
                    </a:p>
                    <a:p>
                      <a:r>
                        <a:rPr lang="en-US" sz="1000" b="0" u="none" dirty="0" smtClean="0">
                          <a:solidFill>
                            <a:schemeClr val="tx1"/>
                          </a:solidFill>
                        </a:rPr>
                        <a:t>GCSE</a:t>
                      </a:r>
                      <a:r>
                        <a:rPr lang="en-US" sz="1000" b="0" u="none" baseline="0" dirty="0" smtClean="0">
                          <a:solidFill>
                            <a:schemeClr val="tx1"/>
                          </a:solidFill>
                        </a:rPr>
                        <a:t> criteria /24.</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smtClean="0">
                          <a:solidFill>
                            <a:schemeClr val="tx1"/>
                          </a:solidFill>
                        </a:rPr>
                        <a:t>Mock performance SOLO</a:t>
                      </a:r>
                      <a:r>
                        <a:rPr lang="en-GB" sz="1000" b="0" u="none" baseline="0" dirty="0" smtClean="0">
                          <a:solidFill>
                            <a:schemeClr val="tx1"/>
                          </a:solidFill>
                        </a:rPr>
                        <a:t>  SET PHRASE BREATHE/SCOOP</a:t>
                      </a:r>
                    </a:p>
                    <a:p>
                      <a:r>
                        <a:rPr lang="en-GB" sz="1000" b="0" u="none" baseline="0" dirty="0" smtClean="0">
                          <a:solidFill>
                            <a:schemeClr val="tx1"/>
                          </a:solidFill>
                        </a:rPr>
                        <a:t> </a:t>
                      </a:r>
                      <a:r>
                        <a:rPr lang="en-GB" sz="1000" b="0" u="none" dirty="0" smtClean="0">
                          <a:solidFill>
                            <a:schemeClr val="tx1"/>
                          </a:solidFill>
                        </a:rPr>
                        <a:t>GCSE Criteria /12</a:t>
                      </a: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smtClean="0">
                          <a:solidFill>
                            <a:schemeClr val="tx1"/>
                          </a:solidFill>
                        </a:rPr>
                        <a:t>Week 5 – 6 exam</a:t>
                      </a:r>
                      <a:r>
                        <a:rPr lang="en-GB" sz="1000" b="0" u="none" baseline="0" dirty="0" smtClean="0">
                          <a:solidFill>
                            <a:schemeClr val="tx1"/>
                          </a:solidFill>
                        </a:rPr>
                        <a:t> style question</a:t>
                      </a:r>
                    </a:p>
                    <a:p>
                      <a:r>
                        <a:rPr lang="en-GB" sz="1000" b="0" u="none" baseline="0" dirty="0" smtClean="0">
                          <a:solidFill>
                            <a:schemeClr val="tx1"/>
                          </a:solidFill>
                        </a:rPr>
                        <a:t>Week 6 – MAD time</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b="0" u="none" dirty="0" smtClean="0">
                          <a:solidFill>
                            <a:schemeClr val="tx1"/>
                          </a:solidFill>
                        </a:rPr>
                        <a:t>Week 5 – 6 exam</a:t>
                      </a:r>
                      <a:r>
                        <a:rPr lang="en-GB" sz="1000" b="0" u="none" baseline="0" dirty="0" smtClean="0">
                          <a:solidFill>
                            <a:schemeClr val="tx1"/>
                          </a:solidFill>
                        </a:rPr>
                        <a:t> style question</a:t>
                      </a:r>
                    </a:p>
                    <a:p>
                      <a:r>
                        <a:rPr lang="en-GB" sz="1000" b="0" u="none" baseline="0" dirty="0" smtClean="0">
                          <a:solidFill>
                            <a:schemeClr val="tx1"/>
                          </a:solidFill>
                        </a:rPr>
                        <a:t>Week 6 – MAD time</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6407812"/>
                  </a:ext>
                </a:extLst>
              </a:tr>
              <a:tr h="729668">
                <a:tc>
                  <a:txBody>
                    <a:bodyPr/>
                    <a:lstStyle/>
                    <a:p>
                      <a:r>
                        <a:rPr lang="en-GB" sz="1000" b="0" u="none" dirty="0">
                          <a:solidFill>
                            <a:schemeClr val="tx1"/>
                          </a:solidFill>
                        </a:rPr>
                        <a:t>Key Knowledge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GB" sz="1000" kern="1200" dirty="0" smtClean="0">
                          <a:solidFill>
                            <a:schemeClr val="dk1"/>
                          </a:solidFill>
                          <a:effectLst/>
                          <a:latin typeface="+mn-lt"/>
                          <a:ea typeface="+mn-ea"/>
                          <a:cs typeface="+mn-cs"/>
                        </a:rPr>
                        <a:t>Motif</a:t>
                      </a:r>
                      <a:r>
                        <a:rPr lang="en-GB" sz="1000" kern="1200" baseline="0" dirty="0" smtClean="0">
                          <a:solidFill>
                            <a:schemeClr val="dk1"/>
                          </a:solidFill>
                          <a:effectLst/>
                          <a:latin typeface="+mn-lt"/>
                          <a:ea typeface="+mn-ea"/>
                          <a:cs typeface="+mn-cs"/>
                        </a:rPr>
                        <a:t> development, repetition, contrast, highlights, climax, manipulation of number, unison and canon</a:t>
                      </a:r>
                      <a:endParaRPr lang="en-GB" sz="1000" kern="1200" dirty="0" smtClean="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b="0" u="none" dirty="0" smtClean="0">
                          <a:solidFill>
                            <a:schemeClr val="tx1"/>
                          </a:solidFill>
                        </a:rPr>
                        <a:t>Physical skills and attributes</a:t>
                      </a:r>
                    </a:p>
                    <a:p>
                      <a:r>
                        <a:rPr lang="en-GB" sz="1000" b="0" u="none" dirty="0" smtClean="0">
                          <a:solidFill>
                            <a:schemeClr val="tx1"/>
                          </a:solidFill>
                        </a:rPr>
                        <a:t>Technical skills and attributes</a:t>
                      </a:r>
                    </a:p>
                    <a:p>
                      <a:r>
                        <a:rPr lang="en-GB" sz="1000" b="0" u="none" dirty="0" smtClean="0">
                          <a:solidFill>
                            <a:schemeClr val="tx1"/>
                          </a:solidFill>
                        </a:rPr>
                        <a:t>Expressive skills and attributes</a:t>
                      </a:r>
                    </a:p>
                    <a:p>
                      <a:r>
                        <a:rPr lang="en-GB" sz="1000" b="0" u="none" dirty="0" smtClean="0">
                          <a:solidFill>
                            <a:schemeClr val="tx1"/>
                          </a:solidFill>
                        </a:rPr>
                        <a:t>Mental</a:t>
                      </a:r>
                      <a:r>
                        <a:rPr lang="en-GB" sz="1000" b="0" u="none" baseline="0" dirty="0" smtClean="0">
                          <a:solidFill>
                            <a:schemeClr val="tx1"/>
                          </a:solidFill>
                        </a:rPr>
                        <a:t> skills and attributes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smtClean="0">
                          <a:solidFill>
                            <a:schemeClr val="tx1"/>
                          </a:solidFill>
                        </a:rPr>
                        <a:t>Physical skills and attributes</a:t>
                      </a:r>
                    </a:p>
                    <a:p>
                      <a:r>
                        <a:rPr lang="en-GB" sz="1000" b="0" u="none" dirty="0" smtClean="0">
                          <a:solidFill>
                            <a:schemeClr val="tx1"/>
                          </a:solidFill>
                        </a:rPr>
                        <a:t>Technical skills and attributes</a:t>
                      </a:r>
                    </a:p>
                    <a:p>
                      <a:r>
                        <a:rPr lang="en-GB" sz="1000" b="0" u="none" dirty="0" smtClean="0">
                          <a:solidFill>
                            <a:schemeClr val="tx1"/>
                          </a:solidFill>
                        </a:rPr>
                        <a:t>Expressive skills and attributes</a:t>
                      </a:r>
                    </a:p>
                    <a:p>
                      <a:r>
                        <a:rPr lang="en-GB" sz="1000" b="0" u="none" dirty="0" smtClean="0">
                          <a:solidFill>
                            <a:schemeClr val="tx1"/>
                          </a:solidFill>
                        </a:rPr>
                        <a:t>Mental</a:t>
                      </a:r>
                      <a:r>
                        <a:rPr lang="en-GB" sz="1000" b="0" u="none" baseline="0" dirty="0" smtClean="0">
                          <a:solidFill>
                            <a:schemeClr val="tx1"/>
                          </a:solidFill>
                        </a:rPr>
                        <a:t> skills and attributes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smtClean="0">
                          <a:solidFill>
                            <a:schemeClr val="tx1"/>
                          </a:solidFill>
                        </a:rPr>
                        <a:t>‘Within</a:t>
                      </a:r>
                      <a:r>
                        <a:rPr lang="en-GB" sz="1000" b="0" u="none" baseline="0" dirty="0" smtClean="0">
                          <a:solidFill>
                            <a:schemeClr val="tx1"/>
                          </a:solidFill>
                        </a:rPr>
                        <a:t> Her Eyes</a:t>
                      </a:r>
                      <a:r>
                        <a:rPr lang="en-GB" sz="1000" b="0" u="none" dirty="0" smtClean="0">
                          <a:solidFill>
                            <a:schemeClr val="tx1"/>
                          </a:solidFill>
                        </a:rPr>
                        <a:t>’</a:t>
                      </a:r>
                    </a:p>
                    <a:p>
                      <a:r>
                        <a:rPr lang="en-GB" sz="1000" b="0" u="none" dirty="0" smtClean="0">
                          <a:solidFill>
                            <a:schemeClr val="tx1"/>
                          </a:solidFill>
                        </a:rPr>
                        <a:t>Critically</a:t>
                      </a:r>
                      <a:r>
                        <a:rPr lang="en-GB" sz="1000" b="0" u="none" baseline="0" dirty="0" smtClean="0">
                          <a:solidFill>
                            <a:schemeClr val="tx1"/>
                          </a:solidFill>
                        </a:rPr>
                        <a:t> appreciate</a:t>
                      </a:r>
                      <a:r>
                        <a:rPr lang="en-GB" sz="1000" b="0" u="none" dirty="0" smtClean="0">
                          <a:solidFill>
                            <a:schemeClr val="tx1"/>
                          </a:solidFill>
                        </a:rPr>
                        <a:t> all aspects of ‘WHE’ as professional</a:t>
                      </a:r>
                      <a:r>
                        <a:rPr lang="en-GB" sz="1000" b="0" u="none" baseline="0" dirty="0" smtClean="0">
                          <a:solidFill>
                            <a:schemeClr val="tx1"/>
                          </a:solidFill>
                        </a:rPr>
                        <a:t> works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b="0" u="none" dirty="0" smtClean="0">
                          <a:solidFill>
                            <a:schemeClr val="tx1"/>
                          </a:solidFill>
                        </a:rPr>
                        <a:t>‘</a:t>
                      </a:r>
                      <a:r>
                        <a:rPr lang="en-GB" sz="1000" b="0" u="none" dirty="0" err="1" smtClean="0">
                          <a:solidFill>
                            <a:schemeClr val="tx1"/>
                          </a:solidFill>
                        </a:rPr>
                        <a:t>Eof</a:t>
                      </a:r>
                      <a:r>
                        <a:rPr lang="en-GB" sz="1000" b="0" u="none" baseline="0" dirty="0" smtClean="0">
                          <a:solidFill>
                            <a:schemeClr val="tx1"/>
                          </a:solidFill>
                        </a:rPr>
                        <a:t> E</a:t>
                      </a:r>
                      <a:r>
                        <a:rPr lang="en-GB" sz="1000" b="0" u="none" dirty="0" smtClean="0">
                          <a:solidFill>
                            <a:schemeClr val="tx1"/>
                          </a:solidFill>
                        </a:rPr>
                        <a:t>’</a:t>
                      </a:r>
                    </a:p>
                    <a:p>
                      <a:r>
                        <a:rPr lang="en-GB" sz="1000" b="0" u="none" dirty="0" smtClean="0">
                          <a:solidFill>
                            <a:schemeClr val="tx1"/>
                          </a:solidFill>
                        </a:rPr>
                        <a:t>Critically</a:t>
                      </a:r>
                      <a:r>
                        <a:rPr lang="en-GB" sz="1000" b="0" u="none" baseline="0" dirty="0" smtClean="0">
                          <a:solidFill>
                            <a:schemeClr val="tx1"/>
                          </a:solidFill>
                        </a:rPr>
                        <a:t> appreciate</a:t>
                      </a:r>
                      <a:r>
                        <a:rPr lang="en-GB" sz="1000" b="0" u="none" dirty="0" smtClean="0">
                          <a:solidFill>
                            <a:schemeClr val="tx1"/>
                          </a:solidFill>
                        </a:rPr>
                        <a:t> all aspects of ‘E</a:t>
                      </a:r>
                      <a:r>
                        <a:rPr lang="en-GB" sz="1000" b="0" u="none" baseline="0" dirty="0" smtClean="0">
                          <a:solidFill>
                            <a:schemeClr val="tx1"/>
                          </a:solidFill>
                        </a:rPr>
                        <a:t> of E</a:t>
                      </a:r>
                      <a:r>
                        <a:rPr lang="en-GB" sz="1000" b="0" u="none" dirty="0" smtClean="0">
                          <a:solidFill>
                            <a:schemeClr val="tx1"/>
                          </a:solidFill>
                        </a:rPr>
                        <a:t>’ as professional</a:t>
                      </a:r>
                      <a:r>
                        <a:rPr lang="en-GB" sz="1000" b="0" u="none" baseline="0" dirty="0" smtClean="0">
                          <a:solidFill>
                            <a:schemeClr val="tx1"/>
                          </a:solidFill>
                        </a:rPr>
                        <a:t> works</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68239525"/>
                  </a:ext>
                </a:extLst>
              </a:tr>
              <a:tr h="2152685">
                <a:tc>
                  <a:txBody>
                    <a:bodyPr/>
                    <a:lstStyle/>
                    <a:p>
                      <a:r>
                        <a:rPr lang="en-GB" sz="1000" b="0" u="none" dirty="0">
                          <a:solidFill>
                            <a:schemeClr val="tx1"/>
                          </a:solidFill>
                        </a:rPr>
                        <a:t>Key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000" b="0" u="none" dirty="0" smtClean="0">
                          <a:solidFill>
                            <a:schemeClr val="tx1"/>
                          </a:solidFill>
                        </a:rPr>
                        <a:t>-creative</a:t>
                      </a:r>
                      <a:r>
                        <a:rPr lang="en-US" sz="1000" b="0" u="none" baseline="0" dirty="0" smtClean="0">
                          <a:solidFill>
                            <a:schemeClr val="tx1"/>
                          </a:solidFill>
                        </a:rPr>
                        <a:t> and imaginative response to range of stimuli</a:t>
                      </a:r>
                    </a:p>
                    <a:p>
                      <a:r>
                        <a:rPr lang="en-US" sz="1000" b="0" u="none" baseline="0" dirty="0" smtClean="0">
                          <a:solidFill>
                            <a:schemeClr val="tx1"/>
                          </a:solidFill>
                        </a:rPr>
                        <a:t>-use of imagination, problem solving, creativity and synthesis of ideas</a:t>
                      </a:r>
                    </a:p>
                    <a:p>
                      <a:r>
                        <a:rPr lang="en-US" sz="1000" b="0" u="none" baseline="0" dirty="0" smtClean="0">
                          <a:solidFill>
                            <a:schemeClr val="tx1"/>
                          </a:solidFill>
                        </a:rPr>
                        <a:t>-application of knowledge, skills and understanding of choreographic forms and devices</a:t>
                      </a:r>
                    </a:p>
                    <a:p>
                      <a:r>
                        <a:rPr lang="en-US" sz="1000" b="0" u="none" baseline="0" dirty="0" smtClean="0">
                          <a:solidFill>
                            <a:schemeClr val="tx1"/>
                          </a:solidFill>
                        </a:rPr>
                        <a:t>-communication of ideas, feelings, emotions, meanings and moods</a:t>
                      </a:r>
                      <a:endParaRPr lang="en-US" sz="1000" b="0" u="none" dirty="0" smtClean="0">
                        <a:solidFill>
                          <a:schemeClr val="tx1"/>
                        </a:solidFill>
                      </a:endParaRPr>
                    </a:p>
                    <a:p>
                      <a:endParaRPr lang="en-US" sz="1000" b="0" u="none" dirty="0" smtClean="0">
                        <a:solidFill>
                          <a:schemeClr val="tx1"/>
                        </a:solidFill>
                      </a:endParaRPr>
                    </a:p>
                    <a:p>
                      <a:endParaRPr lang="en-US" sz="1000" b="0" u="none" dirty="0" smtClean="0">
                        <a:solidFill>
                          <a:schemeClr val="tx1"/>
                        </a:solidFill>
                      </a:endParaRPr>
                    </a:p>
                    <a:p>
                      <a:endParaRPr lang="en-US" sz="1000" b="0" u="none" dirty="0" smtClean="0">
                        <a:solidFill>
                          <a:schemeClr val="tx1"/>
                        </a:solidFill>
                      </a:endParaRP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lang="en-GB" sz="1000" b="0" u="none" dirty="0" smtClean="0">
                          <a:solidFill>
                            <a:schemeClr val="tx1"/>
                          </a:solidFill>
                        </a:rPr>
                        <a:t>-application of knowledge, skills and understanding for performing</a:t>
                      </a:r>
                    </a:p>
                    <a:p>
                      <a:r>
                        <a:rPr lang="en-GB" sz="1000" b="0" u="none" dirty="0" smtClean="0">
                          <a:solidFill>
                            <a:schemeClr val="tx1"/>
                          </a:solidFill>
                        </a:rPr>
                        <a:t>-development of physical, technical, mental and expressive skills.</a:t>
                      </a:r>
                    </a:p>
                    <a:p>
                      <a:r>
                        <a:rPr lang="en-GB" sz="1000" b="0" u="none" dirty="0" smtClean="0">
                          <a:solidFill>
                            <a:schemeClr val="tx1"/>
                          </a:solidFill>
                        </a:rPr>
                        <a:t>-communication of choreographic intention and artistry</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smtClean="0">
                          <a:solidFill>
                            <a:schemeClr val="tx1"/>
                          </a:solidFill>
                        </a:rPr>
                        <a:t>-application of knowledge, skills and understanding for performing</a:t>
                      </a:r>
                    </a:p>
                    <a:p>
                      <a:r>
                        <a:rPr lang="en-GB" sz="1000" b="0" u="none" dirty="0" smtClean="0">
                          <a:solidFill>
                            <a:schemeClr val="tx1"/>
                          </a:solidFill>
                        </a:rPr>
                        <a:t>-development of physical, technical, mental and expressive skills.</a:t>
                      </a:r>
                    </a:p>
                    <a:p>
                      <a:r>
                        <a:rPr lang="en-GB" sz="1000" b="0" u="none" dirty="0" smtClean="0">
                          <a:solidFill>
                            <a:schemeClr val="tx1"/>
                          </a:solidFill>
                        </a:rPr>
                        <a:t>-communication of choreographic intention and artistry</a:t>
                      </a:r>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en-GB" sz="1000" b="0" u="none" dirty="0" smtClean="0">
                          <a:solidFill>
                            <a:schemeClr val="tx1"/>
                          </a:solidFill>
                        </a:rPr>
                        <a:t>-articulation</a:t>
                      </a:r>
                      <a:r>
                        <a:rPr lang="en-GB" sz="1000" b="0" u="none" baseline="0" dirty="0" smtClean="0">
                          <a:solidFill>
                            <a:schemeClr val="tx1"/>
                          </a:solidFill>
                        </a:rPr>
                        <a:t> of knowledge and critical reflection to inform, artistic process.</a:t>
                      </a:r>
                    </a:p>
                    <a:p>
                      <a:r>
                        <a:rPr lang="en-GB" sz="1000" b="0" u="none" baseline="0" dirty="0" smtClean="0">
                          <a:solidFill>
                            <a:schemeClr val="tx1"/>
                          </a:solidFill>
                        </a:rPr>
                        <a:t>-critical appreciation of dance in its physical, artistic, aesthetic and cultural contexts.</a:t>
                      </a:r>
                    </a:p>
                    <a:p>
                      <a:r>
                        <a:rPr lang="en-GB" sz="1000" b="0" u="none" baseline="0" dirty="0" smtClean="0">
                          <a:solidFill>
                            <a:schemeClr val="tx1"/>
                          </a:solidFill>
                        </a:rPr>
                        <a:t>-critical analysis, interpretation, evaluation and appreciation of professional works.</a:t>
                      </a:r>
                    </a:p>
                    <a:p>
                      <a:endParaRPr lang="en-GB" sz="1000" b="0" u="non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1000" b="0" u="none" dirty="0" smtClean="0">
                          <a:solidFill>
                            <a:schemeClr val="tx1"/>
                          </a:solidFill>
                        </a:rPr>
                        <a:t>-articulation</a:t>
                      </a:r>
                      <a:r>
                        <a:rPr lang="en-GB" sz="1000" b="0" u="none" baseline="0" dirty="0" smtClean="0">
                          <a:solidFill>
                            <a:schemeClr val="tx1"/>
                          </a:solidFill>
                        </a:rPr>
                        <a:t> of knowledge and critical reflection to inform, artistic process.</a:t>
                      </a:r>
                    </a:p>
                    <a:p>
                      <a:r>
                        <a:rPr lang="en-GB" sz="1000" b="0" u="none" baseline="0" dirty="0" smtClean="0">
                          <a:solidFill>
                            <a:schemeClr val="tx1"/>
                          </a:solidFill>
                        </a:rPr>
                        <a:t>-critical appreciation of dance in its physical, artistic, aesthetic and cultural contexts.</a:t>
                      </a:r>
                    </a:p>
                    <a:p>
                      <a:r>
                        <a:rPr lang="en-GB" sz="1000" b="0" u="none" baseline="0" dirty="0" smtClean="0">
                          <a:solidFill>
                            <a:schemeClr val="tx1"/>
                          </a:solidFill>
                        </a:rPr>
                        <a:t>-critical analysis, interpretation, evaluation and appreciation of professional works.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501469523"/>
                  </a:ext>
                </a:extLst>
              </a:tr>
            </a:tbl>
          </a:graphicData>
        </a:graphic>
      </p:graphicFrame>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5864" y="31414"/>
            <a:ext cx="465044" cy="697566"/>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66589" y="110154"/>
            <a:ext cx="857594" cy="423246"/>
          </a:xfrm>
          <a:prstGeom prst="rect">
            <a:avLst/>
          </a:prstGeom>
        </p:spPr>
      </p:pic>
    </p:spTree>
    <p:extLst>
      <p:ext uri="{BB962C8B-B14F-4D97-AF65-F5344CB8AC3E}">
        <p14:creationId xmlns:p14="http://schemas.microsoft.com/office/powerpoint/2010/main" val="42774492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340</TotalTime>
  <Words>5349</Words>
  <Application>Microsoft Office PowerPoint</Application>
  <PresentationFormat>Widescreen</PresentationFormat>
  <Paragraphs>838</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PE/Dance Curriculum Overview – Year 7, 8 &amp; 9 Boys (KS3)</vt:lpstr>
      <vt:lpstr>PE/Dance Curriculum Overview – Year 7 &amp; 8 Girls (KS3)</vt:lpstr>
      <vt:lpstr>PE/Dance curriculum overview – Year 9 (KS3)   </vt:lpstr>
      <vt:lpstr>PE/Dance curriculum overview – Year 9 (KS3)</vt:lpstr>
      <vt:lpstr>GCSE PE Curriculum Overview – Year 10 (KS4) (Theory, Practical)   Exam board: OCR </vt:lpstr>
      <vt:lpstr>GCSE PE Curriculum Overview – Year 11 (KS4) (Theory, Practical)   Exam board: OCR </vt:lpstr>
      <vt:lpstr> PE/Dance curriculum overview – Year 10 (KS4)   Exam board: AQA GCSE Dance(8236)</vt:lpstr>
      <vt:lpstr>PE/Dance curriculum overview – Year 10 (KS4)   Exam board: AQA GCSE Dance(8236)</vt:lpstr>
      <vt:lpstr>PE/Dance curriculum overview – Year 10 (KS4)   Exam board: AQA GCSE Dance(8236)</vt:lpstr>
      <vt:lpstr>PE/Dance curriculum overview – Year 10 (KS4)   Exam board: AQA GCSE Dance(8236)</vt:lpstr>
      <vt:lpstr> PE/Dance curriculum overview – Year 11 (KS4)   Exam board: AQA GCSE Dance(8236)</vt:lpstr>
      <vt:lpstr>PE/Dance curriculum overview – Year 11 (KS4)   Exam board: AQA GCSE Dance(8236)</vt:lpstr>
      <vt:lpstr>PE/Dance curriculum overview – Year 11 (KS4)   Exam board: AQA GCSE Dance(8236)</vt:lpstr>
      <vt:lpstr>PE/Dance curriculum overview – Year 11 (KS4)   Exam board: AQA GCSE Dance(8236)</vt:lpstr>
      <vt:lpstr> PE/Dance curriculum overview – Year 10/11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7 Geography long term plan. (Sept 2020)</dc:title>
  <dc:creator>Haggan C</dc:creator>
  <cp:lastModifiedBy>Kenny A</cp:lastModifiedBy>
  <cp:revision>34</cp:revision>
  <dcterms:created xsi:type="dcterms:W3CDTF">2020-02-24T08:29:40Z</dcterms:created>
  <dcterms:modified xsi:type="dcterms:W3CDTF">2020-05-11T11:52:07Z</dcterms:modified>
</cp:coreProperties>
</file>