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41" autoAdjust="0"/>
  </p:normalViewPr>
  <p:slideViewPr>
    <p:cSldViewPr snapToGrid="0">
      <p:cViewPr varScale="1">
        <p:scale>
          <a:sx n="87" d="100"/>
          <a:sy n="87" d="100"/>
        </p:scale>
        <p:origin x="2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3B0D-E0C1-43FD-A87C-576AAEB91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D2485-5F73-4760-9136-11A1DFC2C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98CE2-5AD0-4714-8896-07C749BD4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C847B-FC74-44FE-96F8-D9530A1C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E6F55-2037-4ECC-8985-AD5717AA8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97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DDE74-51A9-496E-9EAC-A6697388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1BF91-0194-49BE-8400-7E68750D3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C58FE-0548-4C1A-9801-1F5A4BD0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7E70A-B188-45C2-A2C3-178E37D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A293D-7CA9-4E8E-81D8-81B3D169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33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DC5292-8833-40BE-9284-5A221E475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9AD82-25D1-4FFC-987F-E80C88A73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6C0C0-E3D9-4CE8-BD28-D9A930DCF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314D9-8FA2-4F82-8FBA-E39B72982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4FC86-A3E1-4C1D-BED2-947A3778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87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084D6-6AF3-4BC9-8F8E-15139FDB6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4BF52-D21A-4A2D-AE13-6BDA1B549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4675B-610D-4BD1-AF7C-7946683B2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F1D97-C78D-4B1D-A1CA-C2CD23EA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1A911-241F-4235-97BB-E0A02BF3A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13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A61A9-BA84-4952-94CE-ACCEFAC7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E7EAA-0F38-4F0A-95ED-C5862D3E4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47299-9E55-4995-ABE2-C71D776C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00976-DFD8-4172-9848-07E75BD27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9EC2-B474-4FA5-B1C7-22E5886B0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6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90856-FDB2-4135-862F-04FF756F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CB7B1-B6E3-4F32-8CE2-8A26E7954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7F356-185A-4209-A6AF-211D85087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D0C3-BB9D-434F-80D6-DCE2A96FB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0F3C7-7ECC-4B06-970E-3982DA367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65227-89F4-487F-9ADA-4E7FA35F1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16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439F7-D756-40B6-96B2-8B07ECCC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31A55-807D-4B69-9343-A8D89C952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97BB3-6A90-4E64-9082-2CBEB6D1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B6F5A9-454F-4033-A984-03C7D2B6B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7325BE-38BB-467B-9D20-5427E74D6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D2C375-6C6F-4B3D-BDC6-9CC4EE723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68572C-1035-4E15-A1BF-947DFD01B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8A671-E01F-44D7-B798-DB5D6D38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534D-6EA6-4F4B-B36A-A6BB206C4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DEE2C-9244-420B-98B3-6110E605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3B0BC9-EB49-47AC-B33E-6F47E6FA2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284E51-1152-4588-AC2F-D97076CB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95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C8F10-0058-4C2F-AA38-DFB6FC9C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5D9FFE-3FA8-424F-B4CA-C1D22CA8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8D49D-F0F6-4C5F-8F9D-18CC4ECE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9BA56-01DF-4B84-B6A7-C077C415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2C2AB-FBD1-4E98-8BD6-652B6C564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160CC-A165-47DA-8D2E-8E4265456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C5C74-FEE9-4D49-A85A-40498C9D6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142A6-4ECD-4BBD-8C9D-4EE41B5E1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A1AD0-17E9-49EE-86C7-3BAD1096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4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9F54B-94A9-4766-A30B-3AAE1828B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A1E215-883F-493F-8A59-29EF4B670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8C31F-F5D7-4BF4-9D06-4AA8A9911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F1B98-4ABD-49AA-B955-0058D56C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3076-4F8F-488B-9843-E6AF632E490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C63F0-0203-4F7D-8004-C84B2A8D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CEC4E-DD67-4B65-BA10-F0F2E582E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43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705E07-4CFC-4BC9-8AB2-9A52C4DFF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8D4EE-68D4-44C6-8F8C-66B2F8142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2B3C-4D55-483C-BC83-58C07DF64F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3076-4F8F-488B-9843-E6AF632E4907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D4B99-663E-4882-89EC-14AACCA9B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331B2-D684-4BAA-B897-B30FA1D198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3F21-8C81-4BE2-858A-A6E059A2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5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 smtClean="0"/>
              <a:t>Drama </a:t>
            </a:r>
            <a:r>
              <a:rPr lang="en-GB" sz="3200" b="1" u="sng" dirty="0" smtClean="0"/>
              <a:t>Curriculum </a:t>
            </a:r>
            <a:r>
              <a:rPr lang="en-GB" sz="3200" b="1" u="sng" dirty="0"/>
              <a:t>O</a:t>
            </a:r>
            <a:r>
              <a:rPr lang="en-GB" sz="3200" b="1" u="sng" dirty="0" smtClean="0"/>
              <a:t>verview </a:t>
            </a:r>
            <a:r>
              <a:rPr lang="en-GB" sz="3200" b="1" u="sng" dirty="0" smtClean="0"/>
              <a:t>– Year 7 (KS3)</a:t>
            </a:r>
            <a:endParaRPr lang="en-GB" sz="3200" b="1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747779"/>
              </p:ext>
            </p:extLst>
          </p:nvPr>
        </p:nvGraphicFramePr>
        <p:xfrm>
          <a:off x="434830" y="728979"/>
          <a:ext cx="11322340" cy="6071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928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1610950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956702">
                  <a:extLst>
                    <a:ext uri="{9D8B030D-6E8A-4147-A177-3AD203B41FA5}">
                      <a16:colId xmlns:a16="http://schemas.microsoft.com/office/drawing/2014/main" val="4125022469"/>
                    </a:ext>
                  </a:extLst>
                </a:gridCol>
                <a:gridCol w="1560940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560940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560940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560940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1057291">
                <a:tc>
                  <a:txBody>
                    <a:bodyPr/>
                    <a:lstStyle/>
                    <a:p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Baseline &amp;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Mini-Scripts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Darkwood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Manor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Bugsy Malone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Evacuees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Silent Movies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Heroism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931533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55395" algn="r"/>
                        </a:tabLs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 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 </a:t>
                      </a:r>
                      <a:r>
                        <a:rPr lang="en-GB" sz="16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 </a:t>
                      </a:r>
                      <a:r>
                        <a:rPr lang="en-GB" sz="16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 </a:t>
                      </a:r>
                      <a:r>
                        <a:rPr lang="en-GB" sz="16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 </a:t>
                      </a:r>
                      <a:r>
                        <a:rPr lang="en-GB" sz="16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 </a:t>
                      </a:r>
                      <a:r>
                        <a:rPr lang="en-GB" sz="16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801574"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tx1"/>
                          </a:solidFill>
                        </a:rPr>
                        <a:t>AO2/3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AO1/3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AO3/4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AO1/3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AO1/4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AO1/3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652073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Task(s)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Scripted “Buffalo</a:t>
                      </a:r>
                      <a:r>
                        <a:rPr lang="en-US" sz="1100" b="0" u="none" baseline="0" dirty="0" smtClean="0">
                          <a:solidFill>
                            <a:schemeClr val="tx1"/>
                          </a:solidFill>
                        </a:rPr>
                        <a:t> Ridge” performance</a:t>
                      </a:r>
                      <a:endParaRPr 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Written SOI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“Anna’s Story” Devised performance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Scripted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Bugsy Malone performance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Written SOI</a:t>
                      </a:r>
                    </a:p>
                    <a:p>
                      <a:pPr algn="ctr"/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Letter Home Devised Performance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Robbery devised performance – Written SOI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Boston Bombing devised performance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459401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be introduced to basic staging &amp; characterisation skills.</a:t>
                      </a:r>
                      <a:endParaRPr 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be introduced to explorative strategies and their use in performance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will experiment with bringing characters to life on stage exploring accents and status. Pupils will use explorative strategies to explore a published play.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be learning to use explorative strategies to explore and gain a greater emotional understanding of an issue.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be exploring the skills needed when performing without their voice.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be learning to use explorative strategies to explore the dramatic potential of the theme of heroism.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947058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Staging</a:t>
                      </a:r>
                    </a:p>
                    <a:p>
                      <a:pPr algn="ctr"/>
                      <a:r>
                        <a:rPr lang="en-US" sz="1100" b="0" u="none" dirty="0" err="1" smtClean="0">
                          <a:solidFill>
                            <a:schemeClr val="tx1"/>
                          </a:solidFill>
                        </a:rPr>
                        <a:t>Characterisation</a:t>
                      </a:r>
                      <a:endParaRPr 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Direct Address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Creating tension</a:t>
                      </a:r>
                    </a:p>
                    <a:p>
                      <a:pPr algn="ctr"/>
                      <a:endParaRPr lang="en-US" sz="11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Still Image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Thought Tracking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Narration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Body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as Prop</a:t>
                      </a:r>
                    </a:p>
                    <a:p>
                      <a:pPr algn="ctr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Soundscape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Accents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Characterisation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Hot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Seating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Use of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language</a:t>
                      </a:r>
                    </a:p>
                    <a:p>
                      <a:pPr algn="ctr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Mood and Atmosphere</a:t>
                      </a:r>
                    </a:p>
                    <a:p>
                      <a:pPr algn="ctr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Thoughts in head</a:t>
                      </a:r>
                    </a:p>
                    <a:p>
                      <a:pPr algn="ctr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Cross cutting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Mime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Exaggeration 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Non-verbal communication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Voice Collage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Abstract movement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Symbolism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2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97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 smtClean="0"/>
              <a:t>Drama </a:t>
            </a:r>
            <a:r>
              <a:rPr lang="en-GB" sz="3200" b="1" u="sng" dirty="0" smtClean="0"/>
              <a:t>Curriculum </a:t>
            </a:r>
            <a:r>
              <a:rPr lang="en-GB" sz="3200" b="1" u="sng" dirty="0"/>
              <a:t>O</a:t>
            </a:r>
            <a:r>
              <a:rPr lang="en-GB" sz="3200" b="1" u="sng" dirty="0" smtClean="0"/>
              <a:t>verview </a:t>
            </a:r>
            <a:r>
              <a:rPr lang="en-GB" sz="3200" b="1" u="sng" dirty="0" smtClean="0"/>
              <a:t>– Year 8 (KS3)</a:t>
            </a:r>
            <a:endParaRPr lang="en-GB" sz="3200" b="1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123354"/>
              </p:ext>
            </p:extLst>
          </p:nvPr>
        </p:nvGraphicFramePr>
        <p:xfrm>
          <a:off x="434830" y="728979"/>
          <a:ext cx="11322340" cy="596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0928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1610950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956702">
                  <a:extLst>
                    <a:ext uri="{9D8B030D-6E8A-4147-A177-3AD203B41FA5}">
                      <a16:colId xmlns:a16="http://schemas.microsoft.com/office/drawing/2014/main" val="4125022469"/>
                    </a:ext>
                  </a:extLst>
                </a:gridCol>
                <a:gridCol w="1560940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560940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560940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560940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1057291">
                <a:tc>
                  <a:txBody>
                    <a:bodyPr/>
                    <a:lstStyle/>
                    <a:p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On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The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Streets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School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Gang Culture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Fame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War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Transforming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931533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55395" algn="r"/>
                        </a:tabLs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 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 </a:t>
                      </a:r>
                      <a:r>
                        <a:rPr lang="en-GB" sz="16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r>
                        <a:rPr lang="en-GB" sz="1600" b="1" i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 </a:t>
                      </a:r>
                      <a:r>
                        <a:rPr lang="en-GB" sz="16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 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 </a:t>
                      </a:r>
                      <a:r>
                        <a:rPr lang="en-GB" sz="16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801574"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tx1"/>
                          </a:solidFill>
                        </a:rPr>
                        <a:t>AO1/3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AO1/3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AO2/3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AO3/4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AO2/3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AO1/3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652073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Task(s)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Devised Performance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Devised multi-role play – Written SOI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Devised Performance – Gang Culture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Devised Performance – Written SOI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7/7 Devised Performance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Jekyll &amp; Hyde Scripted performance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459401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be learning to use explorative strategies to structure drama.</a:t>
                      </a:r>
                      <a:endParaRPr 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be exploring characterisation, exaggeration and multi-role play.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will be able to use explorative strategies &amp; incorporating symbolism when structuring drama.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be able to use explorative strategies &amp; incorporate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symbolism when structuring drama to educate an audience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be able to use explorative strategies &amp; incorporate symbolism when structuring drama.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be able to use scripts and use bodies to transform characters on stage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947058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Symbolism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Conscience Alley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Voice Collage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TIE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Multi-role play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Stage directions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Transitions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Signature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gesture</a:t>
                      </a:r>
                    </a:p>
                    <a:p>
                      <a:pPr algn="ctr"/>
                      <a:r>
                        <a:rPr lang="en-GB" sz="1100" b="0" u="none" baseline="0" dirty="0" err="1" smtClean="0">
                          <a:solidFill>
                            <a:schemeClr val="tx1"/>
                          </a:solidFill>
                        </a:rPr>
                        <a:t>Leit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Motif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Symbolism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Structure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Style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Essence Machine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TIE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Symbolism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TIE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Audience Impact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Mood and Atmosphere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Juxtaposition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Heightened verse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Symbolic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use of technical mediums.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Symbolism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Lighting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Staging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Physicality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Transformation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4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239" y="-2825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 smtClean="0"/>
              <a:t>Drama </a:t>
            </a:r>
            <a:r>
              <a:rPr lang="en-GB" sz="3200" b="1" u="sng" dirty="0" smtClean="0"/>
              <a:t>Curriculum </a:t>
            </a:r>
            <a:r>
              <a:rPr lang="en-GB" sz="3200" b="1" u="sng" dirty="0"/>
              <a:t>O</a:t>
            </a:r>
            <a:r>
              <a:rPr lang="en-GB" sz="3200" b="1" u="sng" dirty="0" smtClean="0"/>
              <a:t>verview </a:t>
            </a:r>
            <a:r>
              <a:rPr lang="en-GB" sz="3200" b="1" u="sng" dirty="0" smtClean="0"/>
              <a:t>– Year </a:t>
            </a:r>
            <a:r>
              <a:rPr lang="en-GB" sz="3200" b="1" u="sng" dirty="0"/>
              <a:t>9</a:t>
            </a:r>
            <a:r>
              <a:rPr lang="en-GB" sz="3200" b="1" u="sng" dirty="0" smtClean="0"/>
              <a:t> (KS3)</a:t>
            </a:r>
            <a:endParaRPr lang="en-GB" sz="3200" b="1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350337"/>
              </p:ext>
            </p:extLst>
          </p:nvPr>
        </p:nvGraphicFramePr>
        <p:xfrm>
          <a:off x="434830" y="728979"/>
          <a:ext cx="11322339" cy="596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398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1275233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719628">
                  <a:extLst>
                    <a:ext uri="{9D8B030D-6E8A-4147-A177-3AD203B41FA5}">
                      <a16:colId xmlns:a16="http://schemas.microsoft.com/office/drawing/2014/main" val="4125022469"/>
                    </a:ext>
                  </a:extLst>
                </a:gridCol>
                <a:gridCol w="1371816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371816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491646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251986">
                  <a:extLst>
                    <a:ext uri="{9D8B030D-6E8A-4147-A177-3AD203B41FA5}">
                      <a16:colId xmlns:a16="http://schemas.microsoft.com/office/drawing/2014/main" val="1885869377"/>
                    </a:ext>
                  </a:extLst>
                </a:gridCol>
                <a:gridCol w="1371816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1057291">
                <a:tc>
                  <a:txBody>
                    <a:bodyPr/>
                    <a:lstStyle/>
                    <a:p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One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Drink Too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Deadly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Sins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Let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Him Have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Status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Protest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LGBT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Acting for film and T.V.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Don’t 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Blame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Facebook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931533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55395" algn="r"/>
                        </a:tabLs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 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 </a:t>
                      </a:r>
                      <a:r>
                        <a:rPr lang="en-GB" sz="16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r>
                        <a:rPr lang="en-GB" sz="1600" b="1" i="1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 </a:t>
                      </a:r>
                      <a:r>
                        <a:rPr lang="en-GB" sz="16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 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Weeks</a:t>
                      </a:r>
                      <a:endParaRPr lang="en-GB" sz="16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i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 </a:t>
                      </a:r>
                      <a:r>
                        <a:rPr lang="en-GB" sz="16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weeks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801574"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  <a:p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 smtClean="0">
                          <a:solidFill>
                            <a:schemeClr val="tx1"/>
                          </a:solidFill>
                        </a:rPr>
                        <a:t>AO1/2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AO1/3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AO1/2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AO1/3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AO1/3/4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AO2/4</a:t>
                      </a:r>
                      <a:endParaRPr lang="en-GB" sz="1600" b="1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AO1/3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652073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Task(s)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Devised Performance – Written SOI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Devised performance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Monologue Performance – Written SOI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Devised Performance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Devised Performance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Film performance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&amp; </a:t>
                      </a: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Script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Devised Performance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1459401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be able to use explorative strategies &amp; incorporating symbolism when structuring drama.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be able to use explorative strategies &amp; incorporating symbolism when structuring drama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use drama techniques to explore the 7 Deadly Sins.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Pupils will be able to use explorative strategies &amp; incorporating symbolism when recreating</a:t>
                      </a: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true stories.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explore how they can communicate meaning through staging/physicality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and reactions.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be able to challenge an audiences thinking and create political theatre.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Pupils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will explore acting for television and film – scripted performance and acting technique.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use theatre to explore online publishing – and warn their audience of the dangers.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947058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Symbolism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TIE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Marking The Moment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Issue exploration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Mood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&amp; Atmosphere</a:t>
                      </a:r>
                    </a:p>
                    <a:p>
                      <a:pPr algn="ctr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Audience Impact</a:t>
                      </a:r>
                    </a:p>
                    <a:p>
                      <a:pPr algn="ctr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Theatre as a whole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Symbolism for staging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Structure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Style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Monologue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Symbolism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Proxemics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Staging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for meaning</a:t>
                      </a:r>
                      <a:endParaRPr lang="en-GB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Audience Impact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Epic Theatre</a:t>
                      </a:r>
                    </a:p>
                    <a:p>
                      <a:pPr algn="ctr"/>
                      <a:r>
                        <a:rPr lang="en-GB" sz="1100" b="0" u="none" dirty="0" err="1" smtClean="0">
                          <a:solidFill>
                            <a:schemeClr val="tx1"/>
                          </a:solidFill>
                        </a:rPr>
                        <a:t>Vermfremdungseffekt</a:t>
                      </a:r>
                      <a:endParaRPr lang="en-GB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Alienation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Brecht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Voice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Marks/Cues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Single Camera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Edit/Direction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Symbolism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Lighting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TIE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Production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Choral Movement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221" y="31414"/>
            <a:ext cx="1248738" cy="61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 smtClean="0"/>
              <a:t>Drama Curriculum </a:t>
            </a:r>
            <a:r>
              <a:rPr lang="en-GB" sz="2400" b="1" u="sng" dirty="0"/>
              <a:t>O</a:t>
            </a:r>
            <a:r>
              <a:rPr lang="en-GB" sz="2400" b="1" u="sng" dirty="0" smtClean="0"/>
              <a:t>verview </a:t>
            </a:r>
            <a:r>
              <a:rPr lang="en-GB" sz="2400" b="1" u="sng" dirty="0" smtClean="0"/>
              <a:t>– Year 10 (KS4)</a:t>
            </a:r>
            <a:r>
              <a:rPr lang="en-GB" sz="2400" b="1" dirty="0" smtClean="0"/>
              <a:t>   </a:t>
            </a:r>
            <a:r>
              <a:rPr lang="en-GB" sz="2400" b="1" u="sng" dirty="0" smtClean="0"/>
              <a:t>Exam board: AQA</a:t>
            </a:r>
            <a:endParaRPr lang="en-GB" sz="2400" b="1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596939"/>
              </p:ext>
            </p:extLst>
          </p:nvPr>
        </p:nvGraphicFramePr>
        <p:xfrm>
          <a:off x="137118" y="829339"/>
          <a:ext cx="11898936" cy="5872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110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1633586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699848">
                  <a:extLst>
                    <a:ext uri="{9D8B030D-6E8A-4147-A177-3AD203B41FA5}">
                      <a16:colId xmlns:a16="http://schemas.microsoft.com/office/drawing/2014/main" val="1313102535"/>
                    </a:ext>
                  </a:extLst>
                </a:gridCol>
                <a:gridCol w="1699848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699848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699848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  <a:gridCol w="1699848">
                  <a:extLst>
                    <a:ext uri="{9D8B030D-6E8A-4147-A177-3AD203B41FA5}">
                      <a16:colId xmlns:a16="http://schemas.microsoft.com/office/drawing/2014/main" val="4072156639"/>
                    </a:ext>
                  </a:extLst>
                </a:gridCol>
              </a:tblGrid>
              <a:tr h="1360968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Intro to GCSE</a:t>
                      </a:r>
                      <a:endParaRPr lang="en-GB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compressed </a:t>
                      </a:r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intro to GCSE Components </a:t>
                      </a:r>
                      <a:r>
                        <a:rPr lang="en-GB" sz="14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1/2/3</a:t>
                      </a:r>
                      <a:endParaRPr lang="en-GB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Our </a:t>
                      </a:r>
                      <a:r>
                        <a:rPr lang="en-GB" sz="140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Day </a:t>
                      </a:r>
                      <a:r>
                        <a:rPr lang="en-GB" sz="140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Out</a:t>
                      </a:r>
                      <a:endParaRPr lang="en-GB" sz="1400" b="1" i="0" dirty="0" smtClean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Understanding Drama</a:t>
                      </a:r>
                      <a:endParaRPr lang="en-GB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2</a:t>
                      </a:r>
                      <a:endParaRPr lang="en-GB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Body Image</a:t>
                      </a:r>
                      <a:endParaRPr lang="en-GB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Devising </a:t>
                      </a:r>
                      <a:r>
                        <a:rPr lang="en-GB" sz="140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Log</a:t>
                      </a:r>
                      <a:endParaRPr lang="en-GB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b="1" i="0" dirty="0" smtClean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Blood Brothers</a:t>
                      </a:r>
                      <a:endParaRPr lang="en-GB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Blood Brothers</a:t>
                      </a:r>
                      <a:endParaRPr lang="en-GB" sz="1400" i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Blood Brothers</a:t>
                      </a:r>
                      <a:endParaRPr lang="en-GB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2 </a:t>
                      </a:r>
                      <a:endParaRPr lang="en-GB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Devising Drama</a:t>
                      </a:r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2 </a:t>
                      </a:r>
                      <a:r>
                        <a:rPr lang="en-GB" sz="14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b="1" i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Devising</a:t>
                      </a:r>
                      <a:r>
                        <a:rPr lang="en-GB" sz="1400" b="1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Log</a:t>
                      </a:r>
                      <a:endParaRPr lang="en-GB" sz="140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b="1" u="none" dirty="0" smtClean="0">
                          <a:solidFill>
                            <a:schemeClr val="tx1"/>
                          </a:solidFill>
                        </a:rPr>
                        <a:t>5 Weeks</a:t>
                      </a:r>
                    </a:p>
                    <a:p>
                      <a:pPr algn="ctr"/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n-GB" sz="1600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1" u="none" baseline="0" dirty="0" smtClean="0">
                          <a:solidFill>
                            <a:schemeClr val="tx1"/>
                          </a:solidFill>
                        </a:rPr>
                        <a:t>Weeks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7 </a:t>
                      </a: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Weeks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Weeks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Weeks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GB" sz="1600" b="1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1" u="none" baseline="0" dirty="0" smtClean="0">
                          <a:solidFill>
                            <a:schemeClr val="tx1"/>
                          </a:solidFill>
                        </a:rPr>
                        <a:t>Weeks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680898"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1" u="none" dirty="0" smtClean="0">
                          <a:solidFill>
                            <a:schemeClr val="tx1"/>
                          </a:solidFill>
                        </a:rPr>
                        <a:t>AO1/2/3/4</a:t>
                      </a:r>
                      <a:endParaRPr lang="en-US" sz="14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 smtClean="0">
                          <a:solidFill>
                            <a:schemeClr val="tx1"/>
                          </a:solidFill>
                        </a:rPr>
                        <a:t>AO2/3</a:t>
                      </a:r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 smtClean="0">
                          <a:solidFill>
                            <a:schemeClr val="tx1"/>
                          </a:solidFill>
                        </a:rPr>
                        <a:t>AO1/2/4</a:t>
                      </a:r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none" dirty="0" smtClean="0">
                          <a:solidFill>
                            <a:schemeClr val="tx1"/>
                          </a:solidFill>
                        </a:rPr>
                        <a:t>AO2/3/4</a:t>
                      </a:r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 smtClean="0">
                          <a:solidFill>
                            <a:schemeClr val="tx1"/>
                          </a:solidFill>
                        </a:rPr>
                        <a:t>AO 1/2/4</a:t>
                      </a:r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 smtClean="0">
                          <a:solidFill>
                            <a:schemeClr val="tx1"/>
                          </a:solidFill>
                        </a:rPr>
                        <a:t>AO4</a:t>
                      </a:r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Task(s)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  <a:p>
                      <a:pPr algn="ctr"/>
                      <a:endParaRPr 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Our Day Out Performance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– Section B Question 6.1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Devised performance and Devising Log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Component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1 – Section B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Devised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Performance</a:t>
                      </a:r>
                    </a:p>
                    <a:p>
                      <a:pPr algn="ctr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Internally Assessed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Devising Log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Internally Assessed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Understanding of the course. Teams and trust building plus an exploration of skills and areas of expertise.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use skills to bring a script to stage. Pupils will explore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and acquire theatrical knowledge.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know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how to respond to a stimulus and analyse their groups work.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explore the play practically whilst working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on the written approach in 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Component 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respond to stimulus and create a piece of drama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for examination.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evaluate, describe and analyse their groups devising work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– for assessment.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 err="1" smtClean="0">
                          <a:solidFill>
                            <a:schemeClr val="tx1"/>
                          </a:solidFill>
                        </a:rPr>
                        <a:t>Stylised</a:t>
                      </a: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 Drama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Comedy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Heightened Verse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Choral and Ensemble Work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Episodic Drama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Acting Skills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Staging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Interpretation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Description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of design</a:t>
                      </a: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Devising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Ensemble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work</a:t>
                      </a:r>
                    </a:p>
                    <a:p>
                      <a:pPr algn="ctr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Episodic drama</a:t>
                      </a:r>
                    </a:p>
                    <a:p>
                      <a:pPr algn="ctr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Analysis/Evaluation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Acting Skills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Staging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Interpretation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Written Interpretation.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Devising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Ensemble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work</a:t>
                      </a:r>
                    </a:p>
                    <a:p>
                      <a:pPr algn="ctr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Episodic drama</a:t>
                      </a:r>
                    </a:p>
                    <a:p>
                      <a:pPr algn="ctr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Analysis/Evaluation</a:t>
                      </a:r>
                      <a:endParaRPr lang="en-GB" sz="11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Devising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Ensemble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work</a:t>
                      </a:r>
                    </a:p>
                    <a:p>
                      <a:pPr algn="ctr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Episodic drama</a:t>
                      </a:r>
                    </a:p>
                    <a:p>
                      <a:pPr algn="ctr"/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Analysis/Evaluation</a:t>
                      </a:r>
                      <a:endParaRPr lang="en-GB" sz="1100" b="0" u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589" y="110154"/>
            <a:ext cx="857594" cy="42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C7AB6D-2360-4CA7-90AB-BFEAA7AB6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9771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2400" b="1" u="sng" dirty="0" smtClean="0"/>
              <a:t>Drama </a:t>
            </a:r>
            <a:r>
              <a:rPr lang="en-GB" sz="2400" b="1" u="sng" dirty="0"/>
              <a:t>C</a:t>
            </a:r>
            <a:r>
              <a:rPr lang="en-GB" sz="2400" b="1" u="sng" dirty="0" smtClean="0"/>
              <a:t>urriculum </a:t>
            </a:r>
            <a:r>
              <a:rPr lang="en-GB" sz="2400" b="1" u="sng" dirty="0"/>
              <a:t>O</a:t>
            </a:r>
            <a:r>
              <a:rPr lang="en-GB" sz="2400" b="1" u="sng" dirty="0" smtClean="0"/>
              <a:t>verview </a:t>
            </a:r>
            <a:r>
              <a:rPr lang="en-GB" sz="2400" b="1" u="sng" dirty="0" smtClean="0"/>
              <a:t>– Year 11 (KS4)</a:t>
            </a:r>
            <a:r>
              <a:rPr lang="en-GB" sz="2400" b="1" dirty="0" smtClean="0"/>
              <a:t>   </a:t>
            </a:r>
            <a:r>
              <a:rPr lang="en-GB" sz="2400" b="1" u="sng" dirty="0" smtClean="0"/>
              <a:t>Exam board: AQA</a:t>
            </a:r>
            <a:endParaRPr lang="en-GB" sz="2400" b="1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971629-6FB2-49FB-9A65-7771F0CE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019704"/>
              </p:ext>
            </p:extLst>
          </p:nvPr>
        </p:nvGraphicFramePr>
        <p:xfrm>
          <a:off x="137118" y="829339"/>
          <a:ext cx="11628895" cy="5420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701">
                  <a:extLst>
                    <a:ext uri="{9D8B030D-6E8A-4147-A177-3AD203B41FA5}">
                      <a16:colId xmlns:a16="http://schemas.microsoft.com/office/drawing/2014/main" val="3717695141"/>
                    </a:ext>
                  </a:extLst>
                </a:gridCol>
                <a:gridCol w="1862598">
                  <a:extLst>
                    <a:ext uri="{9D8B030D-6E8A-4147-A177-3AD203B41FA5}">
                      <a16:colId xmlns:a16="http://schemas.microsoft.com/office/drawing/2014/main" val="1058426284"/>
                    </a:ext>
                  </a:extLst>
                </a:gridCol>
                <a:gridCol w="1938149">
                  <a:extLst>
                    <a:ext uri="{9D8B030D-6E8A-4147-A177-3AD203B41FA5}">
                      <a16:colId xmlns:a16="http://schemas.microsoft.com/office/drawing/2014/main" val="1313102535"/>
                    </a:ext>
                  </a:extLst>
                </a:gridCol>
                <a:gridCol w="1938149">
                  <a:extLst>
                    <a:ext uri="{9D8B030D-6E8A-4147-A177-3AD203B41FA5}">
                      <a16:colId xmlns:a16="http://schemas.microsoft.com/office/drawing/2014/main" val="3960397057"/>
                    </a:ext>
                  </a:extLst>
                </a:gridCol>
                <a:gridCol w="1938149">
                  <a:extLst>
                    <a:ext uri="{9D8B030D-6E8A-4147-A177-3AD203B41FA5}">
                      <a16:colId xmlns:a16="http://schemas.microsoft.com/office/drawing/2014/main" val="3706240846"/>
                    </a:ext>
                  </a:extLst>
                </a:gridCol>
                <a:gridCol w="1938149">
                  <a:extLst>
                    <a:ext uri="{9D8B030D-6E8A-4147-A177-3AD203B41FA5}">
                      <a16:colId xmlns:a16="http://schemas.microsoft.com/office/drawing/2014/main" val="4178250955"/>
                    </a:ext>
                  </a:extLst>
                </a:gridCol>
              </a:tblGrid>
              <a:tr h="1360968">
                <a:tc>
                  <a:txBody>
                    <a:bodyPr/>
                    <a:lstStyle/>
                    <a:p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2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Devising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Drama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Devising Log Completion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1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Understanding Drama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Theatre Review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1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Exam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prep and technique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3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Texts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 Practice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Statement of 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1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Understanding Drama</a:t>
                      </a:r>
                      <a:endParaRPr lang="en-GB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Theatre Review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3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Texts In Practice</a:t>
                      </a:r>
                      <a:endParaRPr lang="en-GB" sz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Statement of intent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1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Understanding Drama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Blood Brothers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Component 1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Understanding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Drama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Exam preparation and intervention.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7386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Length of </a:t>
                      </a:r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topic (in weeks)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b="1" u="none" dirty="0" smtClean="0">
                          <a:solidFill>
                            <a:schemeClr val="tx1"/>
                          </a:solidFill>
                        </a:rPr>
                        <a:t>5 Weeks</a:t>
                      </a:r>
                    </a:p>
                    <a:p>
                      <a:pPr algn="ctr"/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baseline="0" dirty="0" smtClean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n-GB" sz="1600" b="1" u="none" baseline="0" dirty="0" smtClean="0">
                          <a:solidFill>
                            <a:schemeClr val="tx1"/>
                          </a:solidFill>
                        </a:rPr>
                        <a:t>Weeks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Weeks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2 Weeks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</a:rPr>
                        <a:t>Weeks</a:t>
                      </a:r>
                      <a:endParaRPr lang="en-GB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519711"/>
                  </a:ext>
                </a:extLst>
              </a:tr>
              <a:tr h="680898">
                <a:tc>
                  <a:txBody>
                    <a:bodyPr/>
                    <a:lstStyle/>
                    <a:p>
                      <a:r>
                        <a:rPr lang="en-US" b="1" u="none" dirty="0" smtClean="0">
                          <a:solidFill>
                            <a:schemeClr val="tx1"/>
                          </a:solidFill>
                        </a:rPr>
                        <a:t>Links to</a:t>
                      </a:r>
                      <a:r>
                        <a:rPr lang="en-US" b="1" u="none" baseline="0" dirty="0" smtClean="0">
                          <a:solidFill>
                            <a:schemeClr val="tx1"/>
                          </a:solidFill>
                        </a:rPr>
                        <a:t> specification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 smtClean="0">
                          <a:solidFill>
                            <a:schemeClr val="tx1"/>
                          </a:solidFill>
                        </a:rPr>
                        <a:t>AO4</a:t>
                      </a:r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 smtClean="0">
                          <a:solidFill>
                            <a:schemeClr val="tx1"/>
                          </a:solidFill>
                        </a:rPr>
                        <a:t>AO3/4</a:t>
                      </a:r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u="none" dirty="0" smtClean="0">
                          <a:solidFill>
                            <a:schemeClr val="tx1"/>
                          </a:solidFill>
                        </a:rPr>
                        <a:t>AO2/3/4</a:t>
                      </a:r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 smtClean="0">
                          <a:solidFill>
                            <a:schemeClr val="tx1"/>
                          </a:solidFill>
                        </a:rPr>
                        <a:t>AO </a:t>
                      </a:r>
                      <a:r>
                        <a:rPr lang="en-GB" sz="1400" b="1" u="none" dirty="0" smtClean="0">
                          <a:solidFill>
                            <a:schemeClr val="tx1"/>
                          </a:solidFill>
                        </a:rPr>
                        <a:t>2/3/4</a:t>
                      </a:r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none" dirty="0" smtClean="0">
                          <a:solidFill>
                            <a:schemeClr val="tx1"/>
                          </a:solidFill>
                        </a:rPr>
                        <a:t>AO3/4</a:t>
                      </a:r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478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Assessment </a:t>
                      </a:r>
                      <a:r>
                        <a:rPr lang="en-GB" b="1" u="none" dirty="0" smtClean="0">
                          <a:solidFill>
                            <a:schemeClr val="tx1"/>
                          </a:solidFill>
                        </a:rPr>
                        <a:t>Task(s)</a:t>
                      </a:r>
                      <a:endParaRPr lang="en-GB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Devising Log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Internally Assessed</a:t>
                      </a:r>
                      <a:endParaRPr 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N/A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Component 1 – Section C Q11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External Examiner visit – performance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exam.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Component 1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– External Examination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7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Key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Understanding </a:t>
                      </a: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of the course. Teams and trust building plus an exploration of skills and areas of expertise.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master exam skills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– work on timing answers and improving content.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select their text and extracts – Rehearse and stage a performance for exam.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will complete their examination then revisit Blood Brother in writing.</a:t>
                      </a:r>
                      <a:endParaRPr lang="en-GB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Pupils will master exam skills</a:t>
                      </a:r>
                      <a:r>
                        <a:rPr lang="en-GB" sz="1100" b="0" u="none" baseline="0" dirty="0" smtClean="0">
                          <a:solidFill>
                            <a:schemeClr val="tx1"/>
                          </a:solidFill>
                        </a:rPr>
                        <a:t> – work on timing answers and improving content.</a:t>
                      </a:r>
                      <a:endParaRPr lang="en-GB" sz="11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u="none" dirty="0">
                          <a:solidFill>
                            <a:schemeClr val="tx1"/>
                          </a:solidFill>
                        </a:rPr>
                        <a:t>Key Skills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none" dirty="0" err="1" smtClean="0">
                          <a:solidFill>
                            <a:schemeClr val="tx1"/>
                          </a:solidFill>
                        </a:rPr>
                        <a:t>Stylised</a:t>
                      </a: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 Drama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Comedy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Heightened Verse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Choral and Ensemble Work</a:t>
                      </a:r>
                    </a:p>
                    <a:p>
                      <a:pPr algn="ctr"/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</a:rPr>
                        <a:t>Episodic Drama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Language of Exam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Analysis Evaluation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Descriptive Writing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Technical Language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Acting Skills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Staging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Interpretation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Performance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Acting Skills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Staging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Interpretation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Performance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Language of Exam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Analysis Evaluation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Descriptive Writing</a:t>
                      </a:r>
                    </a:p>
                    <a:p>
                      <a:pPr algn="ctr"/>
                      <a:r>
                        <a:rPr lang="en-GB" sz="1100" b="0" u="none" dirty="0" smtClean="0">
                          <a:solidFill>
                            <a:schemeClr val="tx1"/>
                          </a:solidFill>
                        </a:rPr>
                        <a:t>Technical Language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46952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64" y="31414"/>
            <a:ext cx="465044" cy="697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589" y="110154"/>
            <a:ext cx="857594" cy="42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1155</Words>
  <Application>Microsoft Office PowerPoint</Application>
  <PresentationFormat>Widescreen</PresentationFormat>
  <Paragraphs>363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Drama Curriculum Overview – Year 7 (KS3)</vt:lpstr>
      <vt:lpstr>Drama Curriculum Overview – Year 8 (KS3)</vt:lpstr>
      <vt:lpstr>Drama Curriculum Overview – Year 9 (KS3)</vt:lpstr>
      <vt:lpstr>Drama Curriculum Overview – Year 10 (KS4)   Exam board: AQA</vt:lpstr>
      <vt:lpstr>Drama Curriculum Overview – Year 11 (KS4)   Exam board: AQA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Geography long term plan. (Sept 2020)</dc:title>
  <dc:creator>Haggan C</dc:creator>
  <cp:lastModifiedBy>Walker A</cp:lastModifiedBy>
  <cp:revision>49</cp:revision>
  <dcterms:created xsi:type="dcterms:W3CDTF">2020-02-24T08:29:40Z</dcterms:created>
  <dcterms:modified xsi:type="dcterms:W3CDTF">2020-05-01T13:46:46Z</dcterms:modified>
</cp:coreProperties>
</file>