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E0E-A792-4A7F-8FCB-EC7A896C3385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3E2-B6A6-49AD-A80A-EADFD19EAD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96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E0E-A792-4A7F-8FCB-EC7A896C3385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3E2-B6A6-49AD-A80A-EADFD19EAD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37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E0E-A792-4A7F-8FCB-EC7A896C3385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3E2-B6A6-49AD-A80A-EADFD19EAD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86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E0E-A792-4A7F-8FCB-EC7A896C3385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3E2-B6A6-49AD-A80A-EADFD19EAD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12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E0E-A792-4A7F-8FCB-EC7A896C3385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3E2-B6A6-49AD-A80A-EADFD19EAD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32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E0E-A792-4A7F-8FCB-EC7A896C3385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3E2-B6A6-49AD-A80A-EADFD19EAD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9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E0E-A792-4A7F-8FCB-EC7A896C3385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3E2-B6A6-49AD-A80A-EADFD19EAD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44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E0E-A792-4A7F-8FCB-EC7A896C3385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3E2-B6A6-49AD-A80A-EADFD19EAD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10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E0E-A792-4A7F-8FCB-EC7A896C3385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3E2-B6A6-49AD-A80A-EADFD19EAD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71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E0E-A792-4A7F-8FCB-EC7A896C3385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3E2-B6A6-49AD-A80A-EADFD19EAD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84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E0E-A792-4A7F-8FCB-EC7A896C3385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3E2-B6A6-49AD-A80A-EADFD19EAD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84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2E0E-A792-4A7F-8FCB-EC7A896C3385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563E2-B6A6-49AD-A80A-EADFD19EAD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8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7621"/>
          <a:stretch/>
        </p:blipFill>
        <p:spPr>
          <a:xfrm>
            <a:off x="323525" y="1089764"/>
            <a:ext cx="5187928" cy="561792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25364" y="2611"/>
            <a:ext cx="8422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50% Written Exam Explained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1972" y="925941"/>
            <a:ext cx="618785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What to expect in preparation for the GCSE exam.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</a:rPr>
              <a:t>A structured plan to ensure you get the best marks possible.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</a:rPr>
              <a:t>Teacher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</a:rPr>
              <a:t>Student investigation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</a:rPr>
              <a:t>Focused practical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</a:rPr>
              <a:t>Individual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</a:rPr>
              <a:t>Group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</a:rPr>
              <a:t>Practice exam questions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</a:rPr>
              <a:t>Homework tasks</a:t>
            </a:r>
          </a:p>
          <a:p>
            <a:endParaRPr lang="en-GB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rgbClr val="FF0000"/>
              </a:solidFill>
            </a:endParaRPr>
          </a:p>
          <a:p>
            <a:endParaRPr lang="en-GB" sz="2800" dirty="0">
              <a:solidFill>
                <a:srgbClr val="FF0000"/>
              </a:solidFill>
            </a:endParaRPr>
          </a:p>
          <a:p>
            <a:endParaRPr lang="en-GB" sz="2800" dirty="0" smtClean="0">
              <a:solidFill>
                <a:srgbClr val="FF0000"/>
              </a:solidFill>
            </a:endParaRPr>
          </a:p>
          <a:p>
            <a:endParaRPr lang="en-GB" sz="2800" dirty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rgbClr val="FF0000"/>
                </a:solidFill>
              </a:rPr>
              <a:t> 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714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211" y="2259577"/>
            <a:ext cx="4600575" cy="2714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6094" y="313151"/>
            <a:ext cx="54488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Section A – 20 Marks</a:t>
            </a:r>
          </a:p>
          <a:p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>
                <a:solidFill>
                  <a:srgbClr val="FF0000"/>
                </a:solidFill>
              </a:rPr>
              <a:t>M</a:t>
            </a:r>
            <a:r>
              <a:rPr lang="en-GB" sz="3200" dirty="0" smtClean="0">
                <a:solidFill>
                  <a:srgbClr val="FF0000"/>
                </a:solidFill>
              </a:rPr>
              <a:t>ultiple choice and short answers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411" y="3281819"/>
            <a:ext cx="7949120" cy="343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649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447" y="374279"/>
            <a:ext cx="4562475" cy="5934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0625" y="612284"/>
            <a:ext cx="54488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Section B – 30 Marks </a:t>
            </a:r>
          </a:p>
          <a:p>
            <a:r>
              <a:rPr lang="en-GB" sz="3200" dirty="0">
                <a:solidFill>
                  <a:srgbClr val="FF0000"/>
                </a:solidFill>
              </a:rPr>
              <a:t>S</a:t>
            </a:r>
            <a:r>
              <a:rPr lang="en-GB" sz="3200" dirty="0" smtClean="0">
                <a:solidFill>
                  <a:srgbClr val="FF0000"/>
                </a:solidFill>
              </a:rPr>
              <a:t>hort answers (3-5marks) one extended response 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21" y="2419949"/>
            <a:ext cx="5669126" cy="218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56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6666" y="789140"/>
            <a:ext cx="4606228" cy="52361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3671" y="512075"/>
            <a:ext cx="54488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Section C – 50 Marks </a:t>
            </a:r>
          </a:p>
          <a:p>
            <a:r>
              <a:rPr lang="en-GB" sz="3200" dirty="0" smtClean="0">
                <a:solidFill>
                  <a:srgbClr val="FF0000"/>
                </a:solidFill>
              </a:rPr>
              <a:t> A mixture of short and extended responses.  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834" y="2594688"/>
            <a:ext cx="5988746" cy="355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34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0153" y="438410"/>
            <a:ext cx="9110597" cy="591228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765301"/>
              </p:ext>
            </p:extLst>
          </p:nvPr>
        </p:nvGraphicFramePr>
        <p:xfrm>
          <a:off x="315935" y="1095443"/>
          <a:ext cx="2577578" cy="3927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345">
                  <a:extLst>
                    <a:ext uri="{9D8B030D-6E8A-4147-A177-3AD203B41FA5}">
                      <a16:colId xmlns:a16="http://schemas.microsoft.com/office/drawing/2014/main" val="4186817940"/>
                    </a:ext>
                  </a:extLst>
                </a:gridCol>
                <a:gridCol w="1315233">
                  <a:extLst>
                    <a:ext uri="{9D8B030D-6E8A-4147-A177-3AD203B41FA5}">
                      <a16:colId xmlns:a16="http://schemas.microsoft.com/office/drawing/2014/main" val="1132723269"/>
                    </a:ext>
                  </a:extLst>
                </a:gridCol>
              </a:tblGrid>
              <a:tr h="646197">
                <a:tc>
                  <a:txBody>
                    <a:bodyPr/>
                    <a:lstStyle/>
                    <a:p>
                      <a:r>
                        <a:rPr lang="en-GB" dirty="0" smtClean="0"/>
                        <a:t>Week beginning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Lesson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569942"/>
                  </a:ext>
                </a:extLst>
              </a:tr>
              <a:tr h="468757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Jan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757452"/>
                  </a:ext>
                </a:extLst>
              </a:tr>
              <a:tr h="4687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7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Jan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521592"/>
                  </a:ext>
                </a:extLst>
              </a:tr>
              <a:tr h="4687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7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Jan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298893"/>
                  </a:ext>
                </a:extLst>
              </a:tr>
              <a:tr h="468757"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Jan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605420"/>
                  </a:ext>
                </a:extLst>
              </a:tr>
              <a:tr h="468757"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Jan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916508"/>
                  </a:ext>
                </a:extLst>
              </a:tr>
              <a:tr h="468757"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 Jan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756715"/>
                  </a:ext>
                </a:extLst>
              </a:tr>
              <a:tr h="468757"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Jan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 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065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24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225" y="753987"/>
            <a:ext cx="7816241" cy="517082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580045"/>
              </p:ext>
            </p:extLst>
          </p:nvPr>
        </p:nvGraphicFramePr>
        <p:xfrm>
          <a:off x="1643694" y="967674"/>
          <a:ext cx="2577578" cy="3504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345">
                  <a:extLst>
                    <a:ext uri="{9D8B030D-6E8A-4147-A177-3AD203B41FA5}">
                      <a16:colId xmlns:a16="http://schemas.microsoft.com/office/drawing/2014/main" val="4186817940"/>
                    </a:ext>
                  </a:extLst>
                </a:gridCol>
                <a:gridCol w="1315233">
                  <a:extLst>
                    <a:ext uri="{9D8B030D-6E8A-4147-A177-3AD203B41FA5}">
                      <a16:colId xmlns:a16="http://schemas.microsoft.com/office/drawing/2014/main" val="1132723269"/>
                    </a:ext>
                  </a:extLst>
                </a:gridCol>
              </a:tblGrid>
              <a:tr h="650319">
                <a:tc>
                  <a:txBody>
                    <a:bodyPr/>
                    <a:lstStyle/>
                    <a:p>
                      <a:r>
                        <a:rPr lang="en-GB" dirty="0" smtClean="0"/>
                        <a:t>Week beginning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Lesson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569942"/>
                  </a:ext>
                </a:extLst>
              </a:tr>
              <a:tr h="421244"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Jan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757452"/>
                  </a:ext>
                </a:extLst>
              </a:tr>
              <a:tr h="400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Jan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521592"/>
                  </a:ext>
                </a:extLst>
              </a:tr>
              <a:tr h="400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Jan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298893"/>
                  </a:ext>
                </a:extLst>
              </a:tr>
              <a:tr h="400833">
                <a:tc>
                  <a:txBody>
                    <a:bodyPr/>
                    <a:lstStyle/>
                    <a:p>
                      <a:r>
                        <a:rPr lang="en-GB" dirty="0" smtClean="0"/>
                        <a:t>28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Jan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605420"/>
                  </a:ext>
                </a:extLst>
              </a:tr>
              <a:tr h="425885">
                <a:tc>
                  <a:txBody>
                    <a:bodyPr/>
                    <a:lstStyle/>
                    <a:p>
                      <a:r>
                        <a:rPr lang="en-GB" dirty="0" smtClean="0"/>
                        <a:t>28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Jan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916508"/>
                  </a:ext>
                </a:extLst>
              </a:tr>
              <a:tr h="438411">
                <a:tc>
                  <a:txBody>
                    <a:bodyPr/>
                    <a:lstStyle/>
                    <a:p>
                      <a:r>
                        <a:rPr lang="en-GB" dirty="0" smtClean="0"/>
                        <a:t>28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Jan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756715"/>
                  </a:ext>
                </a:extLst>
              </a:tr>
              <a:tr h="363255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Feb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06522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901018"/>
              </p:ext>
            </p:extLst>
          </p:nvPr>
        </p:nvGraphicFramePr>
        <p:xfrm>
          <a:off x="1643694" y="4471792"/>
          <a:ext cx="2577578" cy="12024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88789">
                  <a:extLst>
                    <a:ext uri="{9D8B030D-6E8A-4147-A177-3AD203B41FA5}">
                      <a16:colId xmlns:a16="http://schemas.microsoft.com/office/drawing/2014/main" val="2119781131"/>
                    </a:ext>
                  </a:extLst>
                </a:gridCol>
                <a:gridCol w="1288789">
                  <a:extLst>
                    <a:ext uri="{9D8B030D-6E8A-4147-A177-3AD203B41FA5}">
                      <a16:colId xmlns:a16="http://schemas.microsoft.com/office/drawing/2014/main" val="3152107128"/>
                    </a:ext>
                  </a:extLst>
                </a:gridCol>
              </a:tblGrid>
              <a:tr h="400833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Feb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71060"/>
                  </a:ext>
                </a:extLst>
              </a:tr>
              <a:tr h="400833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Feb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33775"/>
                  </a:ext>
                </a:extLst>
              </a:tr>
              <a:tr h="400833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Feb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302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697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993" y="418578"/>
            <a:ext cx="9029700" cy="615758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73616"/>
              </p:ext>
            </p:extLst>
          </p:nvPr>
        </p:nvGraphicFramePr>
        <p:xfrm>
          <a:off x="570804" y="907558"/>
          <a:ext cx="2498074" cy="311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037">
                  <a:extLst>
                    <a:ext uri="{9D8B030D-6E8A-4147-A177-3AD203B41FA5}">
                      <a16:colId xmlns:a16="http://schemas.microsoft.com/office/drawing/2014/main" val="1975679925"/>
                    </a:ext>
                  </a:extLst>
                </a:gridCol>
                <a:gridCol w="1249037">
                  <a:extLst>
                    <a:ext uri="{9D8B030D-6E8A-4147-A177-3AD203B41FA5}">
                      <a16:colId xmlns:a16="http://schemas.microsoft.com/office/drawing/2014/main" val="762438676"/>
                    </a:ext>
                  </a:extLst>
                </a:gridCol>
              </a:tblGrid>
              <a:tr h="38916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Week beginning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Lesson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492667"/>
                  </a:ext>
                </a:extLst>
              </a:tr>
              <a:tr h="389162">
                <a:tc>
                  <a:txBody>
                    <a:bodyPr/>
                    <a:lstStyle/>
                    <a:p>
                      <a:r>
                        <a:rPr lang="en-GB" dirty="0" smtClean="0"/>
                        <a:t>25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Feb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1,2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537218"/>
                  </a:ext>
                </a:extLst>
              </a:tr>
              <a:tr h="3891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Feb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348563"/>
                  </a:ext>
                </a:extLst>
              </a:tr>
              <a:tr h="389162">
                <a:tc>
                  <a:txBody>
                    <a:bodyPr/>
                    <a:lstStyle/>
                    <a:p>
                      <a:r>
                        <a:rPr lang="en-GB" dirty="0" smtClean="0"/>
                        <a:t>25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Feb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525355"/>
                  </a:ext>
                </a:extLst>
              </a:tr>
              <a:tr h="389162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March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241389"/>
                  </a:ext>
                </a:extLst>
              </a:tr>
              <a:tr h="389162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March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509468"/>
                  </a:ext>
                </a:extLst>
              </a:tr>
              <a:tr h="389162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March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794541"/>
                  </a:ext>
                </a:extLst>
              </a:tr>
              <a:tr h="389162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March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4851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262200"/>
              </p:ext>
            </p:extLst>
          </p:nvPr>
        </p:nvGraphicFramePr>
        <p:xfrm>
          <a:off x="570804" y="4020854"/>
          <a:ext cx="2498074" cy="239247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49037">
                  <a:extLst>
                    <a:ext uri="{9D8B030D-6E8A-4147-A177-3AD203B41FA5}">
                      <a16:colId xmlns:a16="http://schemas.microsoft.com/office/drawing/2014/main" val="4217673334"/>
                    </a:ext>
                  </a:extLst>
                </a:gridCol>
                <a:gridCol w="1249037">
                  <a:extLst>
                    <a:ext uri="{9D8B030D-6E8A-4147-A177-3AD203B41FA5}">
                      <a16:colId xmlns:a16="http://schemas.microsoft.com/office/drawing/2014/main" val="2811096966"/>
                    </a:ext>
                  </a:extLst>
                </a:gridCol>
              </a:tblGrid>
              <a:tr h="398745"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March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90096"/>
                  </a:ext>
                </a:extLst>
              </a:tr>
              <a:tr h="398745"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March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277448"/>
                  </a:ext>
                </a:extLst>
              </a:tr>
              <a:tr h="398745"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March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890978"/>
                  </a:ext>
                </a:extLst>
              </a:tr>
              <a:tr h="398745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April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971672"/>
                  </a:ext>
                </a:extLst>
              </a:tr>
              <a:tr h="398745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April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689715"/>
                  </a:ext>
                </a:extLst>
              </a:tr>
              <a:tr h="398745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April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83253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68878" y="6472916"/>
            <a:ext cx="5423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Easter!!!!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70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185</Words>
  <Application>Microsoft Office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Rowan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Adamson A</dc:creator>
  <cp:lastModifiedBy>Turner M</cp:lastModifiedBy>
  <cp:revision>14</cp:revision>
  <cp:lastPrinted>2019-01-02T13:41:29Z</cp:lastPrinted>
  <dcterms:created xsi:type="dcterms:W3CDTF">2019-01-02T11:38:01Z</dcterms:created>
  <dcterms:modified xsi:type="dcterms:W3CDTF">2019-01-17T00:27:40Z</dcterms:modified>
</cp:coreProperties>
</file>